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6" r:id="rId6"/>
    <p:sldId id="259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70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28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55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89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80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60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3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37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40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792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CB483-4313-4B53-A055-0FCCDC95840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95179-DEA2-4FB4-8687-611649605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19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500" b="1" dirty="0" smtClean="0"/>
              <a:t>Medikal Sosyolojide Bazı Kavramsal Açıklamalar-2</a:t>
            </a:r>
            <a:endParaRPr lang="tr-TR" sz="65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155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Doktor hasta rolünde diğer bir üçlü model oluşturma çabası da T. S. </a:t>
            </a:r>
            <a:r>
              <a:rPr lang="tr-TR" dirty="0" err="1" smtClean="0"/>
              <a:t>Ssazs</a:t>
            </a:r>
            <a:r>
              <a:rPr lang="tr-TR" dirty="0" smtClean="0"/>
              <a:t> ve M. H. </a:t>
            </a:r>
            <a:r>
              <a:rPr lang="tr-TR" dirty="0" err="1" smtClean="0"/>
              <a:t>Hollender</a:t>
            </a:r>
            <a:r>
              <a:rPr lang="tr-TR" dirty="0" smtClean="0"/>
              <a:t> tarafından gerçekleştirilmiştir.</a:t>
            </a:r>
          </a:p>
          <a:p>
            <a:pPr marL="0" indent="0">
              <a:buNone/>
            </a:pPr>
            <a:r>
              <a:rPr lang="tr-TR" b="1" dirty="0" smtClean="0"/>
              <a:t>Birinci model, Aktiflik-Pasifliktir.</a:t>
            </a:r>
          </a:p>
          <a:p>
            <a:pPr marL="0" indent="0">
              <a:buNone/>
            </a:pPr>
            <a:r>
              <a:rPr lang="tr-TR" dirty="0" smtClean="0"/>
              <a:t>Bu modelde doktor rolü egemendir.</a:t>
            </a:r>
          </a:p>
          <a:p>
            <a:pPr marL="0" indent="0">
              <a:buNone/>
            </a:pPr>
            <a:r>
              <a:rPr lang="tr-TR" b="1" dirty="0" smtClean="0"/>
              <a:t>İkinci model, Yönlendirme-İşbirliğidir.</a:t>
            </a:r>
          </a:p>
          <a:p>
            <a:pPr marL="0" indent="0">
              <a:buNone/>
            </a:pPr>
            <a:r>
              <a:rPr lang="tr-TR" dirty="0" smtClean="0"/>
              <a:t>Bu modelde doktor dominant olmasına rağmen, etkileşime her iki tarafında katkısı vardır.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Üçüncü model, Karşılıklı veya Ortaklaşa Katılımdır.</a:t>
            </a:r>
          </a:p>
          <a:p>
            <a:pPr marL="0" indent="0">
              <a:buNone/>
            </a:pPr>
            <a:r>
              <a:rPr lang="tr-TR" dirty="0" smtClean="0"/>
              <a:t>Bu model ise ilişkinin tarafları arasında eşitliği öngörmektedir.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5962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Hasta ve Doktor Statüsü ve Rolü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3000" dirty="0" smtClean="0"/>
              <a:t>Hastalık toplumsal bir durumdur; içerdiği koşullar, değerler ve normlar, ilişki türleri ve biçimi vb. toplumsal olarak belirlenmiştir.</a:t>
            </a:r>
          </a:p>
          <a:p>
            <a:pPr marL="0" indent="0">
              <a:buNone/>
            </a:pPr>
            <a:r>
              <a:rPr lang="tr-TR" sz="3000" dirty="0" smtClean="0"/>
              <a:t>Bu belirlenme toplumsal-kültürel faktörlere göre de farklılıklar gösterir.</a:t>
            </a:r>
          </a:p>
          <a:p>
            <a:pPr marL="0" indent="0">
              <a:buNone/>
            </a:pPr>
            <a:r>
              <a:rPr lang="tr-TR" sz="3000" dirty="0" smtClean="0"/>
              <a:t>Sosyal sistemin dengesi, sistem içinde yer alan bireylerin, rollerini beklentiler çerçevesinde yerine getirmeleriyle görelidir.</a:t>
            </a:r>
          </a:p>
          <a:p>
            <a:pPr marL="0" indent="0">
              <a:buNone/>
            </a:pPr>
            <a:r>
              <a:rPr lang="tr-TR" sz="3000" dirty="0" err="1" smtClean="0"/>
              <a:t>Parsons</a:t>
            </a:r>
            <a:r>
              <a:rPr lang="tr-TR" sz="3000" dirty="0" smtClean="0"/>
              <a:t> doktor rolünü hasta rolünün tamamlayıcısı olarak görmüştür.</a:t>
            </a:r>
          </a:p>
          <a:p>
            <a:pPr marL="0" indent="0">
              <a:buNone/>
            </a:pP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11570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3200" dirty="0" smtClean="0"/>
              <a:t>Her iki tarafın rollerinin birbirleriyle işlevsel bütünlük göstermesi gerekmektedir.</a:t>
            </a:r>
          </a:p>
          <a:p>
            <a:pPr marL="0" indent="0">
              <a:buNone/>
            </a:pPr>
            <a:r>
              <a:rPr lang="tr-TR" sz="3200" dirty="0" err="1" smtClean="0"/>
              <a:t>Parsons’un</a:t>
            </a:r>
            <a:r>
              <a:rPr lang="tr-TR" sz="3200" dirty="0" smtClean="0"/>
              <a:t> hasta ve doktor rolünü şöyle özetleyebiliriz.</a:t>
            </a:r>
          </a:p>
          <a:p>
            <a:pPr marL="0" indent="0">
              <a:buNone/>
            </a:pPr>
            <a:r>
              <a:rPr lang="tr-TR" sz="3200" dirty="0" smtClean="0"/>
              <a:t>Hasta rolü: </a:t>
            </a:r>
          </a:p>
          <a:p>
            <a:pPr marL="0" indent="0">
              <a:buNone/>
            </a:pPr>
            <a:r>
              <a:rPr lang="tr-TR" sz="3200" dirty="0" smtClean="0"/>
              <a:t>Sorumluluklar,</a:t>
            </a:r>
          </a:p>
          <a:p>
            <a:pPr marL="0" indent="0">
              <a:buNone/>
            </a:pPr>
            <a:r>
              <a:rPr lang="tr-TR" sz="3200" dirty="0" smtClean="0"/>
              <a:t>- Hasta bireyin en kısa zamanda iyileşme göstermesi beklenir.</a:t>
            </a:r>
          </a:p>
          <a:p>
            <a:pPr>
              <a:buFontTx/>
              <a:buChar char="-"/>
            </a:pPr>
            <a:r>
              <a:rPr lang="tr-TR" sz="3200" dirty="0" smtClean="0"/>
              <a:t>Birey çözüm aramaya yönelerek doktorla sıkı bir işbirliğine girmelidir.</a:t>
            </a:r>
          </a:p>
          <a:p>
            <a:pPr marL="0" indent="0">
              <a:buNone/>
            </a:pPr>
            <a:r>
              <a:rPr lang="tr-TR" sz="3200" dirty="0" smtClean="0"/>
              <a:t>Haklar,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>- Normal sosyal işlevlerden affedilme hasta rolüne geçmiş bireye bir haktır.</a:t>
            </a:r>
          </a:p>
          <a:p>
            <a:pPr marL="0" indent="0">
              <a:buNone/>
            </a:pPr>
            <a:r>
              <a:rPr lang="tr-TR" sz="3200" dirty="0"/>
              <a:t>- Bireyin hastalık durumundan sorumlu tutulmaması gerekir.</a:t>
            </a:r>
          </a:p>
          <a:p>
            <a:pPr>
              <a:buFontTx/>
              <a:buChar char="-"/>
            </a:pPr>
            <a:endParaRPr lang="tr-TR" sz="3200" dirty="0" smtClean="0"/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83758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600" dirty="0" smtClean="0"/>
              <a:t>Doktor rolü – profesyonel rol</a:t>
            </a:r>
          </a:p>
          <a:p>
            <a:pPr marL="0" indent="0">
              <a:buNone/>
            </a:pPr>
            <a:r>
              <a:rPr lang="tr-TR" sz="3600" dirty="0" smtClean="0"/>
              <a:t>Sorumluluklar</a:t>
            </a:r>
            <a:endParaRPr lang="tr-TR" sz="3600" dirty="0" smtClean="0"/>
          </a:p>
          <a:p>
            <a:pPr>
              <a:buFontTx/>
              <a:buChar char="-"/>
            </a:pPr>
            <a:r>
              <a:rPr lang="tr-TR" sz="3600" dirty="0" smtClean="0"/>
              <a:t>Bilgi ve becerilerini hastalık sürecini çözmede kullanması beklenir.</a:t>
            </a:r>
          </a:p>
          <a:p>
            <a:pPr>
              <a:buFontTx/>
              <a:buChar char="-"/>
            </a:pPr>
            <a:r>
              <a:rPr lang="tr-TR" sz="3600" dirty="0" smtClean="0"/>
              <a:t>Bireysel çıkardan ziyada hasta ve kamu çıkarını düşünmelidir.</a:t>
            </a:r>
          </a:p>
          <a:p>
            <a:pPr>
              <a:buFontTx/>
              <a:buChar char="-"/>
            </a:pPr>
            <a:r>
              <a:rPr lang="tr-TR" sz="3600" dirty="0" smtClean="0"/>
              <a:t>Duygusal olarak tarafsız olmalıdır.</a:t>
            </a:r>
          </a:p>
          <a:p>
            <a:pPr>
              <a:buFontTx/>
              <a:buChar char="-"/>
            </a:pPr>
            <a:r>
              <a:rPr lang="tr-TR" sz="3600" dirty="0" smtClean="0"/>
              <a:t>Profesyonel pratiğin ilkelerini izlemelidir.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5911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Haklar</a:t>
            </a:r>
          </a:p>
          <a:p>
            <a:pPr marL="0" indent="0">
              <a:buNone/>
            </a:pPr>
            <a:r>
              <a:rPr lang="tr-TR" dirty="0" smtClean="0"/>
              <a:t>- Hastanın fiziksel muayenesini yapmak doktor rolünün temel bir hakkıdır.</a:t>
            </a:r>
          </a:p>
          <a:p>
            <a:pPr>
              <a:buFontTx/>
              <a:buChar char="-"/>
            </a:pPr>
            <a:r>
              <a:rPr lang="tr-TR" dirty="0" smtClean="0"/>
              <a:t>Profesyonel pratikte geniş bir otonomiye sahip olmak doktor rolünün hakkıdır.</a:t>
            </a:r>
          </a:p>
          <a:p>
            <a:pPr>
              <a:buFontTx/>
              <a:buChar char="-"/>
            </a:pPr>
            <a:r>
              <a:rPr lang="tr-TR" dirty="0" smtClean="0"/>
              <a:t>Hasta-doktor ilişkisinde doktorun geniş bir otoriteye sahip olması bir haktır.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Yöneltilen eleştiriler ise modelin hasta bireyi bağımlı hasta olarak ele almasıdır.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9742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Doktor-Hasta Etkileşimi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err="1" smtClean="0"/>
              <a:t>Stewart</a:t>
            </a:r>
            <a:r>
              <a:rPr lang="tr-TR" sz="3200" dirty="0" smtClean="0"/>
              <a:t> ve </a:t>
            </a:r>
            <a:r>
              <a:rPr lang="tr-TR" sz="3200" dirty="0" err="1" smtClean="0"/>
              <a:t>Roter</a:t>
            </a:r>
            <a:r>
              <a:rPr lang="tr-TR" sz="3200" dirty="0" smtClean="0"/>
              <a:t> dört çeşit doktor-hasta etkileşim tipi olduğunu </a:t>
            </a:r>
            <a:r>
              <a:rPr lang="tr-TR" sz="3200" dirty="0" err="1" smtClean="0"/>
              <a:t>belirtmiştlerdir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r>
              <a:rPr lang="tr-TR" sz="3200" dirty="0" smtClean="0"/>
              <a:t>Bu sınıflamaya göre birinci tip doktor kontrolünün yüksek, baskın, hasta kontrolünün ise alt düzeyde olduğu </a:t>
            </a:r>
            <a:r>
              <a:rPr lang="tr-TR" sz="3200" dirty="0" err="1" smtClean="0"/>
              <a:t>paternalist</a:t>
            </a:r>
            <a:r>
              <a:rPr lang="tr-TR" sz="3200" dirty="0" smtClean="0"/>
              <a:t> tiptir.</a:t>
            </a:r>
          </a:p>
          <a:p>
            <a:pPr marL="0" indent="0">
              <a:buNone/>
            </a:pPr>
            <a:r>
              <a:rPr lang="tr-TR" sz="3200" dirty="0" smtClean="0"/>
              <a:t>Bu tür etkileşime doktor merkezli etkileşim de diyebiliriz.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19768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Son zamanlarda medikal danışmalarda hastanın katılımcılığı doğrultusunda bir eğilim de gittikçe kendini hissettirmektedir.</a:t>
            </a:r>
          </a:p>
          <a:p>
            <a:pPr marL="0" indent="0">
              <a:buNone/>
            </a:pPr>
            <a:r>
              <a:rPr lang="tr-TR" sz="3200" dirty="0" smtClean="0"/>
              <a:t>Böylesi bir ilişki, yani iki tarafında katkıda bulunduğu ortak ilişki özellikle doktor, özel hastane ortamlarında daha yaygındır.</a:t>
            </a:r>
          </a:p>
          <a:p>
            <a:pPr marL="0" indent="0">
              <a:buNone/>
            </a:pPr>
            <a:r>
              <a:rPr lang="tr-TR" sz="3200" dirty="0" smtClean="0"/>
              <a:t>Böyle durumlarda bilgi iki taraftan da gelir.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20646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Bazı durumlard</a:t>
            </a:r>
            <a:r>
              <a:rPr lang="tr-TR" sz="3600" dirty="0" smtClean="0"/>
              <a:t>a hasta-doktor ilişkilerinde güç dengesizliğinin başka bir biçimi de vardır.</a:t>
            </a:r>
          </a:p>
          <a:p>
            <a:pPr marL="0" indent="0">
              <a:buNone/>
            </a:pPr>
            <a:r>
              <a:rPr lang="tr-TR" sz="3600" dirty="0" smtClean="0"/>
              <a:t>Burada birinci tür etkileşimin tersine kontrol hastadadır.</a:t>
            </a:r>
          </a:p>
          <a:p>
            <a:pPr marL="0" indent="0">
              <a:buNone/>
            </a:pPr>
            <a:r>
              <a:rPr lang="tr-TR" sz="3600" dirty="0" smtClean="0"/>
              <a:t>Hasta aktif bir rol oynar, doktor ise oldukça pasif bir rol oynar.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74334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Dördüncü tür etkileşimde ise ne hastanın ne de doktorun kontrolü bulunmamaktadır.</a:t>
            </a:r>
          </a:p>
          <a:p>
            <a:pPr marL="0" indent="0">
              <a:buNone/>
            </a:pPr>
            <a:r>
              <a:rPr lang="tr-TR" sz="3600" dirty="0" smtClean="0"/>
              <a:t>Doktor kendi kontrol gücünü yumuşatmakta, aşağıya çekmekte ancak buna rağmen hasta pasif rolde kalmayı yeğlemektedir.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030288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431</Words>
  <Application>Microsoft Office PowerPoint</Application>
  <PresentationFormat>Geniş ekran</PresentationFormat>
  <Paragraphs>46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Medikal Sosyolojide Bazı Kavramsal Açıklamalar-2</vt:lpstr>
      <vt:lpstr>Hasta ve Doktor Statüsü ve Rolü</vt:lpstr>
      <vt:lpstr>PowerPoint Sunusu</vt:lpstr>
      <vt:lpstr>PowerPoint Sunusu</vt:lpstr>
      <vt:lpstr>PowerPoint Sunusu</vt:lpstr>
      <vt:lpstr>Doktor-Hasta Etkileşimi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Medikal Sosyolojide Bazı Kavramsal Açıklamalar-2</dc:title>
  <dc:creator>USER</dc:creator>
  <cp:lastModifiedBy>USER</cp:lastModifiedBy>
  <cp:revision>6</cp:revision>
  <dcterms:created xsi:type="dcterms:W3CDTF">2020-05-03T12:08:12Z</dcterms:created>
  <dcterms:modified xsi:type="dcterms:W3CDTF">2020-05-03T18:25:45Z</dcterms:modified>
</cp:coreProperties>
</file>