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7" r:id="rId2"/>
    <p:sldId id="258" r:id="rId3"/>
    <p:sldId id="259" r:id="rId4"/>
    <p:sldId id="260" r:id="rId5"/>
    <p:sldId id="261" r:id="rId6"/>
    <p:sldId id="262" r:id="rId7"/>
    <p:sldId id="263" r:id="rId8"/>
    <p:sldId id="267" r:id="rId9"/>
    <p:sldId id="269" r:id="rId10"/>
    <p:sldId id="270" r:id="rId11"/>
    <p:sldId id="272" r:id="rId12"/>
    <p:sldId id="274" r:id="rId13"/>
    <p:sldId id="275" r:id="rId14"/>
    <p:sldId id="276"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672"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2F45E4-4B20-4B0D-A672-F271EF9F9074}" type="datetimeFigureOut">
              <a:rPr lang="tr-TR" smtClean="0"/>
              <a:t>17.09.2019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8CD2F2-9B56-405B-A406-67FEB785B7C2}" type="slidenum">
              <a:rPr lang="tr-TR" smtClean="0"/>
              <a:t>‹#›</a:t>
            </a:fld>
            <a:endParaRPr lang="tr-TR"/>
          </a:p>
        </p:txBody>
      </p:sp>
    </p:spTree>
    <p:extLst>
      <p:ext uri="{BB962C8B-B14F-4D97-AF65-F5344CB8AC3E}">
        <p14:creationId xmlns:p14="http://schemas.microsoft.com/office/powerpoint/2010/main" val="1717289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C978A3B-4DFE-4C8A-95AB-2D11FF3DFEE0}" type="datetimeFigureOut">
              <a:rPr lang="tr-TR" smtClean="0">
                <a:solidFill>
                  <a:prstClr val="black">
                    <a:tint val="75000"/>
                  </a:prstClr>
                </a:solidFill>
              </a:rPr>
              <a:pPr/>
              <a:t>17.09.2019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FC37823A-198C-48E2-AD50-4CFA2434E554}"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17441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978A3B-4DFE-4C8A-95AB-2D11FF3DFEE0}" type="datetimeFigureOut">
              <a:rPr lang="tr-TR" smtClean="0">
                <a:solidFill>
                  <a:prstClr val="black">
                    <a:tint val="75000"/>
                  </a:prstClr>
                </a:solidFill>
              </a:rPr>
              <a:pPr/>
              <a:t>17.09.2019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FC37823A-198C-48E2-AD50-4CFA2434E554}"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63755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978A3B-4DFE-4C8A-95AB-2D11FF3DFEE0}" type="datetimeFigureOut">
              <a:rPr lang="tr-TR" smtClean="0">
                <a:solidFill>
                  <a:prstClr val="black">
                    <a:tint val="75000"/>
                  </a:prstClr>
                </a:solidFill>
              </a:rPr>
              <a:pPr/>
              <a:t>17.09.2019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FC37823A-198C-48E2-AD50-4CFA2434E554}"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62079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978A3B-4DFE-4C8A-95AB-2D11FF3DFEE0}" type="datetimeFigureOut">
              <a:rPr lang="tr-TR" smtClean="0">
                <a:solidFill>
                  <a:prstClr val="black">
                    <a:tint val="75000"/>
                  </a:prstClr>
                </a:solidFill>
              </a:rPr>
              <a:pPr/>
              <a:t>17.09.2019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FC37823A-198C-48E2-AD50-4CFA2434E554}"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94305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C978A3B-4DFE-4C8A-95AB-2D11FF3DFEE0}" type="datetimeFigureOut">
              <a:rPr lang="tr-TR" smtClean="0">
                <a:solidFill>
                  <a:prstClr val="black">
                    <a:tint val="75000"/>
                  </a:prstClr>
                </a:solidFill>
              </a:rPr>
              <a:pPr/>
              <a:t>17.09.2019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FC37823A-198C-48E2-AD50-4CFA2434E554}"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112694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C978A3B-4DFE-4C8A-95AB-2D11FF3DFEE0}" type="datetimeFigureOut">
              <a:rPr lang="tr-TR" smtClean="0">
                <a:solidFill>
                  <a:prstClr val="black">
                    <a:tint val="75000"/>
                  </a:prstClr>
                </a:solidFill>
              </a:rPr>
              <a:pPr/>
              <a:t>17.09.2019</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FC37823A-198C-48E2-AD50-4CFA2434E554}"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399320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C978A3B-4DFE-4C8A-95AB-2D11FF3DFEE0}" type="datetimeFigureOut">
              <a:rPr lang="tr-TR" smtClean="0">
                <a:solidFill>
                  <a:prstClr val="black">
                    <a:tint val="75000"/>
                  </a:prstClr>
                </a:solidFill>
              </a:rPr>
              <a:pPr/>
              <a:t>17.09.2019</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FC37823A-198C-48E2-AD50-4CFA2434E554}"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26762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C978A3B-4DFE-4C8A-95AB-2D11FF3DFEE0}" type="datetimeFigureOut">
              <a:rPr lang="tr-TR" smtClean="0">
                <a:solidFill>
                  <a:prstClr val="black">
                    <a:tint val="75000"/>
                  </a:prstClr>
                </a:solidFill>
              </a:rPr>
              <a:pPr/>
              <a:t>17.09.2019</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FC37823A-198C-48E2-AD50-4CFA2434E554}"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81741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C978A3B-4DFE-4C8A-95AB-2D11FF3DFEE0}" type="datetimeFigureOut">
              <a:rPr lang="tr-TR" smtClean="0">
                <a:solidFill>
                  <a:prstClr val="black">
                    <a:tint val="75000"/>
                  </a:prstClr>
                </a:solidFill>
              </a:rPr>
              <a:pPr/>
              <a:t>17.09.2019</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FC37823A-198C-48E2-AD50-4CFA2434E554}"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27182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C978A3B-4DFE-4C8A-95AB-2D11FF3DFEE0}" type="datetimeFigureOut">
              <a:rPr lang="tr-TR" smtClean="0">
                <a:solidFill>
                  <a:prstClr val="black">
                    <a:tint val="75000"/>
                  </a:prstClr>
                </a:solidFill>
              </a:rPr>
              <a:pPr/>
              <a:t>17.09.2019</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FC37823A-198C-48E2-AD50-4CFA2434E554}"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57814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C978A3B-4DFE-4C8A-95AB-2D11FF3DFEE0}" type="datetimeFigureOut">
              <a:rPr lang="tr-TR" smtClean="0">
                <a:solidFill>
                  <a:prstClr val="black">
                    <a:tint val="75000"/>
                  </a:prstClr>
                </a:solidFill>
              </a:rPr>
              <a:pPr/>
              <a:t>17.09.2019</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FC37823A-198C-48E2-AD50-4CFA2434E554}"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36854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978A3B-4DFE-4C8A-95AB-2D11FF3DFEE0}" type="datetimeFigureOut">
              <a:rPr lang="tr-TR" smtClean="0">
                <a:solidFill>
                  <a:prstClr val="black">
                    <a:tint val="75000"/>
                  </a:prstClr>
                </a:solidFill>
              </a:rPr>
              <a:pPr/>
              <a:t>17.09.2019</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37823A-198C-48E2-AD50-4CFA2434E554}"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373394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25513" y="75621"/>
            <a:ext cx="11425473" cy="6555641"/>
          </a:xfrm>
          <a:prstGeom prst="rect">
            <a:avLst/>
          </a:prstGeom>
        </p:spPr>
        <p:txBody>
          <a:bodyPr wrap="square">
            <a:spAutoFit/>
          </a:bodyPr>
          <a:lstStyle/>
          <a:p>
            <a:pPr algn="just">
              <a:lnSpc>
                <a:spcPct val="150000"/>
              </a:lnSpc>
            </a:pPr>
            <a:r>
              <a:rPr lang="tr-TR" sz="2000" b="1" dirty="0">
                <a:solidFill>
                  <a:srgbClr val="FF0000"/>
                </a:solidFill>
                <a:latin typeface="Arial" panose="020B0604020202020204" pitchFamily="34" charset="0"/>
                <a:cs typeface="Arial" panose="020B0604020202020204" pitchFamily="34" charset="0"/>
              </a:rPr>
              <a:t>Kuyruklu yıldızlar, meteorlar, asteroitler ve Ay</a:t>
            </a:r>
          </a:p>
          <a:p>
            <a:pPr algn="just">
              <a:lnSpc>
                <a:spcPct val="150000"/>
              </a:lnSpc>
            </a:pPr>
            <a:r>
              <a:rPr lang="tr-TR" sz="2000" dirty="0">
                <a:solidFill>
                  <a:prstClr val="black"/>
                </a:solidFill>
                <a:latin typeface="Arial" panose="020B0604020202020204" pitchFamily="34" charset="0"/>
                <a:cs typeface="Arial" panose="020B0604020202020204" pitchFamily="34" charset="0"/>
              </a:rPr>
              <a:t>1066 yılının Ekim ayında, </a:t>
            </a:r>
            <a:r>
              <a:rPr lang="tr-TR" sz="2000" dirty="0" smtClean="0">
                <a:solidFill>
                  <a:prstClr val="black"/>
                </a:solidFill>
                <a:latin typeface="Arial" panose="020B0604020202020204" pitchFamily="34" charset="0"/>
                <a:cs typeface="Arial" panose="020B0604020202020204" pitchFamily="34" charset="0"/>
              </a:rPr>
              <a:t>İngiltere’ de gökte </a:t>
            </a:r>
            <a:r>
              <a:rPr lang="tr-TR" sz="2000" dirty="0">
                <a:solidFill>
                  <a:prstClr val="black"/>
                </a:solidFill>
                <a:latin typeface="Arial" panose="020B0604020202020204" pitchFamily="34" charset="0"/>
                <a:cs typeface="Arial" panose="020B0604020202020204" pitchFamily="34" charset="0"/>
              </a:rPr>
              <a:t>parlak yeni bir yıldız ortaya çıktı. Çok parlaktı, sadece </a:t>
            </a:r>
            <a:r>
              <a:rPr lang="tr-TR" sz="2000" dirty="0" smtClean="0">
                <a:solidFill>
                  <a:prstClr val="black"/>
                </a:solidFill>
                <a:latin typeface="Arial" panose="020B0604020202020204" pitchFamily="34" charset="0"/>
                <a:cs typeface="Arial" panose="020B0604020202020204" pitchFamily="34" charset="0"/>
              </a:rPr>
              <a:t>İngiltere </a:t>
            </a:r>
            <a:r>
              <a:rPr lang="tr-TR" sz="2000" dirty="0">
                <a:solidFill>
                  <a:prstClr val="black"/>
                </a:solidFill>
                <a:latin typeface="Arial" panose="020B0604020202020204" pitchFamily="34" charset="0"/>
                <a:cs typeface="Arial" panose="020B0604020202020204" pitchFamily="34" charset="0"/>
              </a:rPr>
              <a:t>değil, tüm </a:t>
            </a:r>
            <a:r>
              <a:rPr lang="tr-TR" sz="2000" dirty="0" smtClean="0">
                <a:solidFill>
                  <a:prstClr val="black"/>
                </a:solidFill>
                <a:latin typeface="Arial" panose="020B0604020202020204" pitchFamily="34" charset="0"/>
                <a:cs typeface="Arial" panose="020B0604020202020204" pitchFamily="34" charset="0"/>
              </a:rPr>
              <a:t>Avrupa </a:t>
            </a:r>
            <a:r>
              <a:rPr lang="tr-TR" sz="2000" dirty="0">
                <a:solidFill>
                  <a:prstClr val="black"/>
                </a:solidFill>
                <a:latin typeface="Arial" panose="020B0604020202020204" pitchFamily="34" charset="0"/>
                <a:cs typeface="Arial" panose="020B0604020202020204" pitchFamily="34" charset="0"/>
              </a:rPr>
              <a:t>milyonlarca insanı ağırladı. </a:t>
            </a:r>
            <a:r>
              <a:rPr lang="tr-TR" sz="2000" dirty="0" err="1">
                <a:solidFill>
                  <a:prstClr val="black"/>
                </a:solidFill>
                <a:latin typeface="Arial" panose="020B0604020202020204" pitchFamily="34" charset="0"/>
                <a:cs typeface="Arial" panose="020B0604020202020204" pitchFamily="34" charset="0"/>
              </a:rPr>
              <a:t>Normandiya</a:t>
            </a:r>
            <a:r>
              <a:rPr lang="tr-TR" sz="2000" dirty="0">
                <a:solidFill>
                  <a:prstClr val="black"/>
                </a:solidFill>
                <a:latin typeface="Arial" panose="020B0604020202020204" pitchFamily="34" charset="0"/>
                <a:cs typeface="Arial" panose="020B0604020202020204" pitchFamily="34" charset="0"/>
              </a:rPr>
              <a:t> Dükü William (“William </a:t>
            </a:r>
            <a:r>
              <a:rPr lang="tr-TR" sz="2000" dirty="0" err="1">
                <a:solidFill>
                  <a:prstClr val="black"/>
                </a:solidFill>
                <a:latin typeface="Arial" panose="020B0604020202020204" pitchFamily="34" charset="0"/>
                <a:cs typeface="Arial" panose="020B0604020202020204" pitchFamily="34" charset="0"/>
              </a:rPr>
              <a:t>the</a:t>
            </a:r>
            <a:r>
              <a:rPr lang="tr-TR" sz="2000" dirty="0">
                <a:solidFill>
                  <a:prstClr val="black"/>
                </a:solidFill>
                <a:latin typeface="Arial" panose="020B0604020202020204" pitchFamily="34" charset="0"/>
                <a:cs typeface="Arial" panose="020B0604020202020204" pitchFamily="34" charset="0"/>
              </a:rPr>
              <a:t> Conqueror”) altındaki Normanlar 14 Ekim'de </a:t>
            </a:r>
            <a:r>
              <a:rPr lang="tr-TR" sz="2000" dirty="0" err="1">
                <a:solidFill>
                  <a:prstClr val="black"/>
                </a:solidFill>
                <a:latin typeface="Arial" panose="020B0604020202020204" pitchFamily="34" charset="0"/>
                <a:cs typeface="Arial" panose="020B0604020202020204" pitchFamily="34" charset="0"/>
              </a:rPr>
              <a:t>Hastings</a:t>
            </a:r>
            <a:r>
              <a:rPr lang="tr-TR" sz="2000" dirty="0">
                <a:solidFill>
                  <a:prstClr val="black"/>
                </a:solidFill>
                <a:latin typeface="Arial" panose="020B0604020202020204" pitchFamily="34" charset="0"/>
                <a:cs typeface="Arial" panose="020B0604020202020204" pitchFamily="34" charset="0"/>
              </a:rPr>
              <a:t> Muharebesi'nde Kral II. </a:t>
            </a:r>
            <a:r>
              <a:rPr lang="tr-TR" sz="2000" dirty="0" err="1">
                <a:solidFill>
                  <a:prstClr val="black"/>
                </a:solidFill>
                <a:latin typeface="Arial" panose="020B0604020202020204" pitchFamily="34" charset="0"/>
                <a:cs typeface="Arial" panose="020B0604020202020204" pitchFamily="34" charset="0"/>
              </a:rPr>
              <a:t>Harold'ın</a:t>
            </a:r>
            <a:r>
              <a:rPr lang="tr-TR" sz="2000" dirty="0">
                <a:solidFill>
                  <a:prstClr val="black"/>
                </a:solidFill>
                <a:latin typeface="Arial" panose="020B0604020202020204" pitchFamily="34" charset="0"/>
                <a:cs typeface="Arial" panose="020B0604020202020204" pitchFamily="34" charset="0"/>
              </a:rPr>
              <a:t> </a:t>
            </a:r>
            <a:r>
              <a:rPr lang="tr-TR" sz="2000" dirty="0" err="1">
                <a:solidFill>
                  <a:prstClr val="black"/>
                </a:solidFill>
                <a:latin typeface="Arial" panose="020B0604020202020204" pitchFamily="34" charset="0"/>
                <a:cs typeface="Arial" panose="020B0604020202020204" pitchFamily="34" charset="0"/>
              </a:rPr>
              <a:t>Anglo-Sakson</a:t>
            </a:r>
            <a:r>
              <a:rPr lang="tr-TR" sz="2000" dirty="0">
                <a:solidFill>
                  <a:prstClr val="black"/>
                </a:solidFill>
                <a:latin typeface="Arial" panose="020B0604020202020204" pitchFamily="34" charset="0"/>
                <a:cs typeface="Arial" panose="020B0604020202020204" pitchFamily="34" charset="0"/>
              </a:rPr>
              <a:t> ordusunu bozguna uğrattığında, pek çok kişi yeni yıldızın büyük tarihsel olayı ön plana çıkardığına inanmıştı.</a:t>
            </a:r>
          </a:p>
          <a:p>
            <a:pPr algn="just">
              <a:lnSpc>
                <a:spcPct val="150000"/>
              </a:lnSpc>
            </a:pPr>
            <a:r>
              <a:rPr lang="tr-TR" sz="2000" dirty="0">
                <a:solidFill>
                  <a:prstClr val="black"/>
                </a:solidFill>
                <a:latin typeface="Arial" panose="020B0604020202020204" pitchFamily="34" charset="0"/>
                <a:cs typeface="Arial" panose="020B0604020202020204" pitchFamily="34" charset="0"/>
              </a:rPr>
              <a:t>“Parlak yeni yıldız” aslında bugün Halley kuyruklu yıldızı olarak bilinen bir kuyruklu yıldızdı. </a:t>
            </a:r>
            <a:r>
              <a:rPr lang="tr-TR" sz="2000" dirty="0" smtClean="0">
                <a:solidFill>
                  <a:prstClr val="black"/>
                </a:solidFill>
                <a:latin typeface="Arial" panose="020B0604020202020204" pitchFamily="34" charset="0"/>
                <a:cs typeface="Arial" panose="020B0604020202020204" pitchFamily="34" charset="0"/>
              </a:rPr>
              <a:t>Halley </a:t>
            </a:r>
            <a:r>
              <a:rPr lang="tr-TR" sz="2000" dirty="0">
                <a:solidFill>
                  <a:prstClr val="black"/>
                </a:solidFill>
                <a:latin typeface="Arial" panose="020B0604020202020204" pitchFamily="34" charset="0"/>
                <a:cs typeface="Arial" panose="020B0604020202020204" pitchFamily="34" charset="0"/>
              </a:rPr>
              <a:t>kuyruklu yıldızı, her 76 yılda bir düzenli olarak yeniden ortaya çıkıyor. Her bir görünüşü, dünyadaki insanlar arasında korku ve şaşkınlığa neden oldu. Aslında, kuyruklu yıldızlar tüm astronomik olayların en </a:t>
            </a:r>
            <a:r>
              <a:rPr lang="tr-TR" sz="2000" dirty="0" smtClean="0">
                <a:solidFill>
                  <a:prstClr val="black"/>
                </a:solidFill>
                <a:latin typeface="Arial" panose="020B0604020202020204" pitchFamily="34" charset="0"/>
                <a:cs typeface="Arial" panose="020B0604020202020204" pitchFamily="34" charset="0"/>
              </a:rPr>
              <a:t>göz alıcı olanları </a:t>
            </a:r>
            <a:r>
              <a:rPr lang="tr-TR" sz="2000" dirty="0">
                <a:solidFill>
                  <a:prstClr val="black"/>
                </a:solidFill>
                <a:latin typeface="Arial" panose="020B0604020202020204" pitchFamily="34" charset="0"/>
                <a:cs typeface="Arial" panose="020B0604020202020204" pitchFamily="34" charset="0"/>
              </a:rPr>
              <a:t>arasındadır.</a:t>
            </a:r>
          </a:p>
          <a:p>
            <a:pPr algn="just">
              <a:lnSpc>
                <a:spcPct val="150000"/>
              </a:lnSpc>
            </a:pPr>
            <a:r>
              <a:rPr lang="tr-TR" sz="2000" dirty="0" smtClean="0">
                <a:solidFill>
                  <a:prstClr val="black"/>
                </a:solidFill>
                <a:latin typeface="Arial" panose="020B0604020202020204" pitchFamily="34" charset="0"/>
                <a:cs typeface="Arial" panose="020B0604020202020204" pitchFamily="34" charset="0"/>
              </a:rPr>
              <a:t>Ayrıca </a:t>
            </a:r>
            <a:r>
              <a:rPr lang="tr-TR" sz="2000" dirty="0">
                <a:solidFill>
                  <a:prstClr val="black"/>
                </a:solidFill>
                <a:latin typeface="Arial" panose="020B0604020202020204" pitchFamily="34" charset="0"/>
                <a:cs typeface="Arial" panose="020B0604020202020204" pitchFamily="34" charset="0"/>
              </a:rPr>
              <a:t>Meteorlar </a:t>
            </a:r>
            <a:r>
              <a:rPr lang="tr-TR" sz="2000" dirty="0" smtClean="0">
                <a:solidFill>
                  <a:prstClr val="black"/>
                </a:solidFill>
                <a:latin typeface="Arial" panose="020B0604020202020204" pitchFamily="34" charset="0"/>
                <a:cs typeface="Arial" panose="020B0604020202020204" pitchFamily="34" charset="0"/>
              </a:rPr>
              <a:t>da insanlar </a:t>
            </a:r>
            <a:r>
              <a:rPr lang="tr-TR" sz="2000" dirty="0">
                <a:solidFill>
                  <a:prstClr val="black"/>
                </a:solidFill>
                <a:latin typeface="Arial" panose="020B0604020202020204" pitchFamily="34" charset="0"/>
                <a:cs typeface="Arial" panose="020B0604020202020204" pitchFamily="34" charset="0"/>
              </a:rPr>
              <a:t>arasında hayranlık ve endişeye </a:t>
            </a:r>
            <a:r>
              <a:rPr lang="tr-TR" sz="2000" dirty="0" smtClean="0">
                <a:solidFill>
                  <a:prstClr val="black"/>
                </a:solidFill>
                <a:latin typeface="Arial" panose="020B0604020202020204" pitchFamily="34" charset="0"/>
                <a:cs typeface="Arial" panose="020B0604020202020204" pitchFamily="34" charset="0"/>
              </a:rPr>
              <a:t>ilham </a:t>
            </a:r>
            <a:r>
              <a:rPr lang="tr-TR" sz="2000" dirty="0">
                <a:solidFill>
                  <a:prstClr val="black"/>
                </a:solidFill>
                <a:latin typeface="Arial" panose="020B0604020202020204" pitchFamily="34" charset="0"/>
                <a:cs typeface="Arial" panose="020B0604020202020204" pitchFamily="34" charset="0"/>
              </a:rPr>
              <a:t>veriyor. Bu kaya parçaları, açıkça tahmin edilemeyen şekillerde gökyüzünden dışarı çıkarlar ve çoğu zaman </a:t>
            </a:r>
            <a:r>
              <a:rPr lang="tr-TR" sz="2000" dirty="0" smtClean="0">
                <a:solidFill>
                  <a:prstClr val="black"/>
                </a:solidFill>
                <a:latin typeface="Arial" panose="020B0604020202020204" pitchFamily="34" charset="0"/>
                <a:cs typeface="Arial" panose="020B0604020202020204" pitchFamily="34" charset="0"/>
              </a:rPr>
              <a:t>indikleri </a:t>
            </a:r>
            <a:r>
              <a:rPr lang="tr-TR" sz="2000" dirty="0">
                <a:solidFill>
                  <a:prstClr val="black"/>
                </a:solidFill>
                <a:latin typeface="Arial" panose="020B0604020202020204" pitchFamily="34" charset="0"/>
                <a:cs typeface="Arial" panose="020B0604020202020204" pitchFamily="34" charset="0"/>
              </a:rPr>
              <a:t>bölgelerde büyük bir tahribata neden olurlar. Dünyaya </a:t>
            </a:r>
            <a:r>
              <a:rPr lang="tr-TR" sz="2000" dirty="0" smtClean="0">
                <a:solidFill>
                  <a:prstClr val="black"/>
                </a:solidFill>
                <a:latin typeface="Arial" panose="020B0604020202020204" pitchFamily="34" charset="0"/>
                <a:cs typeface="Arial" panose="020B0604020202020204" pitchFamily="34" charset="0"/>
              </a:rPr>
              <a:t>çarpan </a:t>
            </a:r>
            <a:r>
              <a:rPr lang="tr-TR" sz="2000" dirty="0">
                <a:solidFill>
                  <a:prstClr val="black"/>
                </a:solidFill>
                <a:latin typeface="Arial" panose="020B0604020202020204" pitchFamily="34" charset="0"/>
                <a:cs typeface="Arial" panose="020B0604020202020204" pitchFamily="34" charset="0"/>
              </a:rPr>
              <a:t>en büyük meteorların, gezegende meydana </a:t>
            </a:r>
            <a:r>
              <a:rPr lang="tr-TR" sz="2000" dirty="0" smtClean="0">
                <a:solidFill>
                  <a:prstClr val="black"/>
                </a:solidFill>
                <a:latin typeface="Arial" panose="020B0604020202020204" pitchFamily="34" charset="0"/>
                <a:cs typeface="Arial" panose="020B0604020202020204" pitchFamily="34" charset="0"/>
              </a:rPr>
              <a:t>gelen </a:t>
            </a:r>
            <a:r>
              <a:rPr lang="tr-TR" sz="2000" dirty="0">
                <a:solidFill>
                  <a:prstClr val="black"/>
                </a:solidFill>
                <a:latin typeface="Arial" panose="020B0604020202020204" pitchFamily="34" charset="0"/>
                <a:cs typeface="Arial" panose="020B0604020202020204" pitchFamily="34" charset="0"/>
              </a:rPr>
              <a:t>en şiddetli iklim değişikliklerinden sorumlu olduğu düşünülmektedir. </a:t>
            </a:r>
          </a:p>
        </p:txBody>
      </p:sp>
    </p:spTree>
    <p:extLst>
      <p:ext uri="{BB962C8B-B14F-4D97-AF65-F5344CB8AC3E}">
        <p14:creationId xmlns:p14="http://schemas.microsoft.com/office/powerpoint/2010/main" val="4108000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72453" y="0"/>
            <a:ext cx="11500701" cy="5615704"/>
          </a:xfrm>
          <a:prstGeom prst="rect">
            <a:avLst/>
          </a:prstGeom>
        </p:spPr>
        <p:txBody>
          <a:bodyPr wrap="square">
            <a:spAutoFit/>
          </a:bodyPr>
          <a:lstStyle/>
          <a:p>
            <a:pPr lvl="0" algn="just">
              <a:lnSpc>
                <a:spcPct val="150000"/>
              </a:lnSpc>
            </a:pPr>
            <a:r>
              <a:rPr lang="tr-TR" sz="2200" dirty="0" err="1">
                <a:solidFill>
                  <a:prstClr val="black"/>
                </a:solidFill>
                <a:latin typeface="Arial" panose="020B0604020202020204" pitchFamily="34" charset="0"/>
                <a:cs typeface="Arial" panose="020B0604020202020204" pitchFamily="34" charset="0"/>
              </a:rPr>
              <a:t>Perihanion'da</a:t>
            </a:r>
            <a:r>
              <a:rPr lang="tr-TR" sz="2200" dirty="0">
                <a:solidFill>
                  <a:prstClr val="black"/>
                </a:solidFill>
                <a:latin typeface="Arial" panose="020B0604020202020204" pitchFamily="34" charset="0"/>
                <a:cs typeface="Arial" panose="020B0604020202020204" pitchFamily="34" charset="0"/>
              </a:rPr>
              <a:t> (Güneş'e en yakın yaklaşım) </a:t>
            </a:r>
            <a:r>
              <a:rPr lang="tr-TR" sz="2200" dirty="0" err="1">
                <a:solidFill>
                  <a:prstClr val="black"/>
                </a:solidFill>
                <a:latin typeface="Arial" panose="020B0604020202020204" pitchFamily="34" charset="0"/>
                <a:cs typeface="Arial" panose="020B0604020202020204" pitchFamily="34" charset="0"/>
              </a:rPr>
              <a:t>Encke</a:t>
            </a:r>
            <a:r>
              <a:rPr lang="tr-TR" sz="2200" dirty="0">
                <a:solidFill>
                  <a:prstClr val="black"/>
                </a:solidFill>
                <a:latin typeface="Arial" panose="020B0604020202020204" pitchFamily="34" charset="0"/>
                <a:cs typeface="Arial" panose="020B0604020202020204" pitchFamily="34" charset="0"/>
              </a:rPr>
              <a:t>, Güneş'in 0.33 </a:t>
            </a:r>
            <a:r>
              <a:rPr lang="tr-TR" sz="2200" dirty="0" err="1">
                <a:solidFill>
                  <a:prstClr val="black"/>
                </a:solidFill>
                <a:latin typeface="Arial" panose="020B0604020202020204" pitchFamily="34" charset="0"/>
                <a:cs typeface="Arial" panose="020B0604020202020204" pitchFamily="34" charset="0"/>
              </a:rPr>
              <a:t>AU'su</a:t>
            </a:r>
            <a:r>
              <a:rPr lang="tr-TR" sz="2200" dirty="0">
                <a:solidFill>
                  <a:prstClr val="black"/>
                </a:solidFill>
                <a:latin typeface="Arial" panose="020B0604020202020204" pitchFamily="34" charset="0"/>
                <a:cs typeface="Arial" panose="020B0604020202020204" pitchFamily="34" charset="0"/>
              </a:rPr>
              <a:t> </a:t>
            </a:r>
            <a:r>
              <a:rPr lang="tr-TR" sz="2200" dirty="0" smtClean="0">
                <a:solidFill>
                  <a:prstClr val="black"/>
                </a:solidFill>
                <a:latin typeface="Arial" panose="020B0604020202020204" pitchFamily="34" charset="0"/>
                <a:cs typeface="Arial" panose="020B0604020202020204" pitchFamily="34" charset="0"/>
              </a:rPr>
              <a:t>içine </a:t>
            </a:r>
            <a:r>
              <a:rPr lang="tr-TR" sz="2200" dirty="0">
                <a:solidFill>
                  <a:prstClr val="black"/>
                </a:solidFill>
                <a:latin typeface="Arial" panose="020B0604020202020204" pitchFamily="34" charset="0"/>
                <a:cs typeface="Arial" panose="020B0604020202020204" pitchFamily="34" charset="0"/>
              </a:rPr>
              <a:t>gelir. AU kısaltması, bir astronomik birim, yaklaşık 150 milyon km (93 milyon mil) veya Dünya'dan Güneş'e olan uzaklığı ifade eder. Kısa </a:t>
            </a:r>
            <a:r>
              <a:rPr lang="tr-TR" sz="2200" dirty="0" smtClean="0">
                <a:solidFill>
                  <a:prstClr val="black"/>
                </a:solidFill>
                <a:latin typeface="Arial" panose="020B0604020202020204" pitchFamily="34" charset="0"/>
                <a:cs typeface="Arial" panose="020B0604020202020204" pitchFamily="34" charset="0"/>
              </a:rPr>
              <a:t>dönemli </a:t>
            </a:r>
            <a:r>
              <a:rPr lang="tr-TR" sz="2200" dirty="0">
                <a:solidFill>
                  <a:prstClr val="black"/>
                </a:solidFill>
                <a:latin typeface="Arial" panose="020B0604020202020204" pitchFamily="34" charset="0"/>
                <a:cs typeface="Arial" panose="020B0604020202020204" pitchFamily="34" charset="0"/>
              </a:rPr>
              <a:t>kuyruklu yıldızlar eliptik yörüngelerde düşük eksantriklikle (yani "düzleştirilmiş" ten daha </a:t>
            </a:r>
            <a:r>
              <a:rPr lang="tr-TR" sz="2200" dirty="0" smtClean="0">
                <a:solidFill>
                  <a:prstClr val="black"/>
                </a:solidFill>
                <a:latin typeface="Arial" panose="020B0604020202020204" pitchFamily="34" charset="0"/>
                <a:cs typeface="Arial" panose="020B0604020202020204" pitchFamily="34" charset="0"/>
              </a:rPr>
              <a:t>ziyade dairesel </a:t>
            </a:r>
            <a:r>
              <a:rPr lang="tr-TR" sz="2200" dirty="0">
                <a:solidFill>
                  <a:prstClr val="black"/>
                </a:solidFill>
                <a:latin typeface="Arial" panose="020B0604020202020204" pitchFamily="34" charset="0"/>
                <a:cs typeface="Arial" panose="020B0604020202020204" pitchFamily="34" charset="0"/>
              </a:rPr>
              <a:t>olma eğilimi gösterirler) ve </a:t>
            </a:r>
            <a:r>
              <a:rPr lang="tr-TR" sz="2200" dirty="0" err="1">
                <a:solidFill>
                  <a:prstClr val="black"/>
                </a:solidFill>
                <a:latin typeface="Arial" panose="020B0604020202020204" pitchFamily="34" charset="0"/>
                <a:cs typeface="Arial" panose="020B0604020202020204" pitchFamily="34" charset="0"/>
              </a:rPr>
              <a:t>ekliptiğe</a:t>
            </a:r>
            <a:r>
              <a:rPr lang="tr-TR" sz="2200" dirty="0">
                <a:solidFill>
                  <a:prstClr val="black"/>
                </a:solidFill>
                <a:latin typeface="Arial" panose="020B0604020202020204" pitchFamily="34" charset="0"/>
                <a:cs typeface="Arial" panose="020B0604020202020204" pitchFamily="34" charset="0"/>
              </a:rPr>
              <a:t> düşük eğim (yani Güneş'in gezegenlerde olduğu gibi aynı düzlemde hareket etme eğilimi gösterirler) ile seyahat ederler. </a:t>
            </a:r>
            <a:endParaRPr lang="tr-TR" sz="2200" dirty="0" smtClean="0">
              <a:solidFill>
                <a:prstClr val="black"/>
              </a:solidFill>
              <a:latin typeface="Arial" panose="020B0604020202020204" pitchFamily="34" charset="0"/>
              <a:cs typeface="Arial" panose="020B0604020202020204" pitchFamily="34" charset="0"/>
            </a:endParaRPr>
          </a:p>
          <a:p>
            <a:pPr lvl="0" algn="just">
              <a:lnSpc>
                <a:spcPct val="150000"/>
              </a:lnSpc>
            </a:pPr>
            <a:r>
              <a:rPr lang="tr-TR" sz="2200" dirty="0" smtClean="0">
                <a:solidFill>
                  <a:prstClr val="black"/>
                </a:solidFill>
                <a:latin typeface="Arial" panose="020B0604020202020204" pitchFamily="34" charset="0"/>
                <a:cs typeface="Arial" panose="020B0604020202020204" pitchFamily="34" charset="0"/>
              </a:rPr>
              <a:t>Uzun dönemli </a:t>
            </a:r>
            <a:r>
              <a:rPr lang="tr-TR" sz="2200" dirty="0">
                <a:solidFill>
                  <a:prstClr val="black"/>
                </a:solidFill>
                <a:latin typeface="Arial" panose="020B0604020202020204" pitchFamily="34" charset="0"/>
                <a:cs typeface="Arial" panose="020B0604020202020204" pitchFamily="34" charset="0"/>
              </a:rPr>
              <a:t>kuyruklu yıldızlar, 200 yıldan büyük yörünge </a:t>
            </a:r>
            <a:r>
              <a:rPr lang="tr-TR" sz="2200" dirty="0" smtClean="0">
                <a:solidFill>
                  <a:prstClr val="black"/>
                </a:solidFill>
                <a:latin typeface="Arial" panose="020B0604020202020204" pitchFamily="34" charset="0"/>
                <a:cs typeface="Arial" panose="020B0604020202020204" pitchFamily="34" charset="0"/>
              </a:rPr>
              <a:t>dönemlerine sahiptir. </a:t>
            </a:r>
            <a:r>
              <a:rPr lang="tr-TR" sz="2200" dirty="0">
                <a:solidFill>
                  <a:prstClr val="black"/>
                </a:solidFill>
                <a:latin typeface="Arial" panose="020B0604020202020204" pitchFamily="34" charset="0"/>
                <a:cs typeface="Arial" panose="020B0604020202020204" pitchFamily="34" charset="0"/>
              </a:rPr>
              <a:t>Bazı tahminlere göre, uzun </a:t>
            </a:r>
            <a:r>
              <a:rPr lang="tr-TR" sz="2200" dirty="0" smtClean="0">
                <a:solidFill>
                  <a:prstClr val="black"/>
                </a:solidFill>
                <a:latin typeface="Arial" panose="020B0604020202020204" pitchFamily="34" charset="0"/>
                <a:cs typeface="Arial" panose="020B0604020202020204" pitchFamily="34" charset="0"/>
              </a:rPr>
              <a:t>dönemli </a:t>
            </a:r>
            <a:r>
              <a:rPr lang="tr-TR" sz="2200" dirty="0">
                <a:solidFill>
                  <a:prstClr val="black"/>
                </a:solidFill>
                <a:latin typeface="Arial" panose="020B0604020202020204" pitchFamily="34" charset="0"/>
                <a:cs typeface="Arial" panose="020B0604020202020204" pitchFamily="34" charset="0"/>
              </a:rPr>
              <a:t>kuyruklu yıldızlar </a:t>
            </a:r>
            <a:r>
              <a:rPr lang="tr-TR" sz="2200" dirty="0" smtClean="0">
                <a:solidFill>
                  <a:prstClr val="black"/>
                </a:solidFill>
                <a:latin typeface="Arial" panose="020B0604020202020204" pitchFamily="34" charset="0"/>
                <a:cs typeface="Arial" panose="020B0604020202020204" pitchFamily="34" charset="0"/>
              </a:rPr>
              <a:t>on </a:t>
            </a:r>
            <a:r>
              <a:rPr lang="tr-TR" sz="2200" dirty="0">
                <a:solidFill>
                  <a:prstClr val="black"/>
                </a:solidFill>
                <a:latin typeface="Arial" panose="020B0604020202020204" pitchFamily="34" charset="0"/>
                <a:cs typeface="Arial" panose="020B0604020202020204" pitchFamily="34" charset="0"/>
              </a:rPr>
              <a:t>veya yüz binlerce yıllık yörünge dönemlerine sahip </a:t>
            </a:r>
            <a:r>
              <a:rPr lang="tr-TR" sz="2200" dirty="0" smtClean="0">
                <a:solidFill>
                  <a:prstClr val="black"/>
                </a:solidFill>
                <a:latin typeface="Arial" panose="020B0604020202020204" pitchFamily="34" charset="0"/>
                <a:cs typeface="Arial" panose="020B0604020202020204" pitchFamily="34" charset="0"/>
              </a:rPr>
              <a:t>olabilirler. Uzun dönemli </a:t>
            </a:r>
            <a:r>
              <a:rPr lang="tr-TR" sz="2200" dirty="0">
                <a:solidFill>
                  <a:prstClr val="black"/>
                </a:solidFill>
                <a:latin typeface="Arial" panose="020B0604020202020204" pitchFamily="34" charset="0"/>
                <a:cs typeface="Arial" panose="020B0604020202020204" pitchFamily="34" charset="0"/>
              </a:rPr>
              <a:t>kuyruklu yıldızlar arasında, güneş sisteminden bir kez geçip yıldızlar arası boşluklara kaybolanlar var. Kısa </a:t>
            </a:r>
            <a:r>
              <a:rPr lang="tr-TR" sz="2200" dirty="0" smtClean="0">
                <a:solidFill>
                  <a:prstClr val="black"/>
                </a:solidFill>
                <a:latin typeface="Arial" panose="020B0604020202020204" pitchFamily="34" charset="0"/>
                <a:cs typeface="Arial" panose="020B0604020202020204" pitchFamily="34" charset="0"/>
              </a:rPr>
              <a:t>dönemli </a:t>
            </a:r>
            <a:r>
              <a:rPr lang="tr-TR" sz="2200" dirty="0">
                <a:solidFill>
                  <a:prstClr val="black"/>
                </a:solidFill>
                <a:latin typeface="Arial" panose="020B0604020202020204" pitchFamily="34" charset="0"/>
                <a:cs typeface="Arial" panose="020B0604020202020204" pitchFamily="34" charset="0"/>
              </a:rPr>
              <a:t>kuyruklu yıldızların aksine, uzun </a:t>
            </a:r>
            <a:r>
              <a:rPr lang="tr-TR" sz="2200" dirty="0" smtClean="0">
                <a:solidFill>
                  <a:prstClr val="black"/>
                </a:solidFill>
                <a:latin typeface="Arial" panose="020B0604020202020204" pitchFamily="34" charset="0"/>
                <a:cs typeface="Arial" panose="020B0604020202020204" pitchFamily="34" charset="0"/>
              </a:rPr>
              <a:t>dönemli </a:t>
            </a:r>
            <a:r>
              <a:rPr lang="tr-TR" sz="2200" dirty="0">
                <a:solidFill>
                  <a:prstClr val="black"/>
                </a:solidFill>
                <a:latin typeface="Arial" panose="020B0604020202020204" pitchFamily="34" charset="0"/>
                <a:cs typeface="Arial" panose="020B0604020202020204" pitchFamily="34" charset="0"/>
              </a:rPr>
              <a:t>kuyruklu yıldızlar, </a:t>
            </a:r>
            <a:r>
              <a:rPr lang="tr-TR" sz="2200" dirty="0" smtClean="0">
                <a:solidFill>
                  <a:prstClr val="black"/>
                </a:solidFill>
                <a:latin typeface="Arial" panose="020B0604020202020204" pitchFamily="34" charset="0"/>
                <a:cs typeface="Arial" panose="020B0604020202020204" pitchFamily="34" charset="0"/>
              </a:rPr>
              <a:t>büyük yörünge eğikliğine </a:t>
            </a:r>
            <a:r>
              <a:rPr lang="tr-TR" sz="2200" dirty="0">
                <a:solidFill>
                  <a:prstClr val="black"/>
                </a:solidFill>
                <a:latin typeface="Arial" panose="020B0604020202020204" pitchFamily="34" charset="0"/>
                <a:cs typeface="Arial" panose="020B0604020202020204" pitchFamily="34" charset="0"/>
              </a:rPr>
              <a:t>sahiptir. </a:t>
            </a:r>
            <a:endParaRPr lang="tr-TR" sz="2200" dirty="0" smtClean="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9833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86499" y="0"/>
            <a:ext cx="11519554" cy="6960303"/>
          </a:xfrm>
          <a:prstGeom prst="rect">
            <a:avLst/>
          </a:prstGeom>
        </p:spPr>
        <p:txBody>
          <a:bodyPr wrap="square">
            <a:spAutoFit/>
          </a:bodyPr>
          <a:lstStyle/>
          <a:p>
            <a:pPr lvl="0" algn="just">
              <a:lnSpc>
                <a:spcPct val="150000"/>
              </a:lnSpc>
            </a:pPr>
            <a:r>
              <a:rPr lang="tr-TR" sz="2000" dirty="0">
                <a:solidFill>
                  <a:prstClr val="black"/>
                </a:solidFill>
                <a:latin typeface="Arial" panose="020B0604020202020204" pitchFamily="34" charset="0"/>
                <a:cs typeface="Arial" panose="020B0604020202020204" pitchFamily="34" charset="0"/>
              </a:rPr>
              <a:t>Gökbilimciler, her tür kuyrukluyıldızın olası bir kaynağını varsaymak için kısa ve uzun dönemli kuyruklu yıldızların farklı yörüngelerini kullandılar. Böyle bir kuramı tasarlayan ilk kişi Hollandalı astronom Jan </a:t>
            </a:r>
            <a:r>
              <a:rPr lang="tr-TR" sz="2000" dirty="0" err="1">
                <a:solidFill>
                  <a:prstClr val="black"/>
                </a:solidFill>
                <a:latin typeface="Arial" panose="020B0604020202020204" pitchFamily="34" charset="0"/>
                <a:cs typeface="Arial" panose="020B0604020202020204" pitchFamily="34" charset="0"/>
              </a:rPr>
              <a:t>Hendrick</a:t>
            </a:r>
            <a:r>
              <a:rPr lang="tr-TR" sz="2000" dirty="0">
                <a:solidFill>
                  <a:prstClr val="black"/>
                </a:solidFill>
                <a:latin typeface="Arial" panose="020B0604020202020204" pitchFamily="34" charset="0"/>
                <a:cs typeface="Arial" panose="020B0604020202020204" pitchFamily="34" charset="0"/>
              </a:rPr>
              <a:t> </a:t>
            </a:r>
            <a:r>
              <a:rPr lang="tr-TR" sz="2000" dirty="0" err="1">
                <a:solidFill>
                  <a:prstClr val="black"/>
                </a:solidFill>
                <a:latin typeface="Arial" panose="020B0604020202020204" pitchFamily="34" charset="0"/>
                <a:cs typeface="Arial" panose="020B0604020202020204" pitchFamily="34" charset="0"/>
              </a:rPr>
              <a:t>Oort'du</a:t>
            </a:r>
            <a:r>
              <a:rPr lang="tr-TR" sz="2000" dirty="0">
                <a:solidFill>
                  <a:prstClr val="black"/>
                </a:solidFill>
                <a:latin typeface="Arial" panose="020B0604020202020204" pitchFamily="34" charset="0"/>
                <a:cs typeface="Arial" panose="020B0604020202020204" pitchFamily="34" charset="0"/>
              </a:rPr>
              <a:t> (1900–92). </a:t>
            </a:r>
            <a:r>
              <a:rPr lang="tr-TR" sz="2000" dirty="0" err="1">
                <a:solidFill>
                  <a:prstClr val="black"/>
                </a:solidFill>
                <a:latin typeface="Arial" panose="020B0604020202020204" pitchFamily="34" charset="0"/>
                <a:cs typeface="Arial" panose="020B0604020202020204" pitchFamily="34" charset="0"/>
              </a:rPr>
              <a:t>Oort</a:t>
            </a:r>
            <a:r>
              <a:rPr lang="tr-TR" sz="2000" dirty="0">
                <a:solidFill>
                  <a:prstClr val="black"/>
                </a:solidFill>
                <a:latin typeface="Arial" panose="020B0604020202020204" pitchFamily="34" charset="0"/>
                <a:cs typeface="Arial" panose="020B0604020202020204" pitchFamily="34" charset="0"/>
              </a:rPr>
              <a:t>, uzun dönemli kuyruklu yıldızların gökyüzündeki herhangi bir noktadan görülebildiğinden, “evlerinin” güneş sisteminin dışında kalması gerektiğini savundu</a:t>
            </a:r>
            <a:r>
              <a:rPr lang="tr-TR" sz="2000" dirty="0" smtClean="0">
                <a:solidFill>
                  <a:prstClr val="black"/>
                </a:solidFill>
                <a:latin typeface="Arial" panose="020B0604020202020204" pitchFamily="34" charset="0"/>
                <a:cs typeface="Arial" panose="020B0604020202020204" pitchFamily="34" charset="0"/>
              </a:rPr>
              <a:t>. </a:t>
            </a:r>
            <a:r>
              <a:rPr lang="tr-TR" sz="2000" dirty="0">
                <a:solidFill>
                  <a:prstClr val="black"/>
                </a:solidFill>
                <a:latin typeface="Arial" panose="020B0604020202020204" pitchFamily="34" charset="0"/>
                <a:cs typeface="Arial" panose="020B0604020202020204" pitchFamily="34" charset="0"/>
              </a:rPr>
              <a:t>Bu kabuk veya bulut (şimdi </a:t>
            </a:r>
            <a:r>
              <a:rPr lang="tr-TR" sz="2000" dirty="0" err="1">
                <a:solidFill>
                  <a:prstClr val="black"/>
                </a:solidFill>
                <a:latin typeface="Arial" panose="020B0604020202020204" pitchFamily="34" charset="0"/>
                <a:cs typeface="Arial" panose="020B0604020202020204" pitchFamily="34" charset="0"/>
              </a:rPr>
              <a:t>Oort</a:t>
            </a:r>
            <a:r>
              <a:rPr lang="tr-TR" sz="2000" dirty="0">
                <a:solidFill>
                  <a:prstClr val="black"/>
                </a:solidFill>
                <a:latin typeface="Arial" panose="020B0604020202020204" pitchFamily="34" charset="0"/>
                <a:cs typeface="Arial" panose="020B0604020202020204" pitchFamily="34" charset="0"/>
              </a:rPr>
              <a:t> bulutu olarak bilinir) çok </a:t>
            </a:r>
            <a:r>
              <a:rPr lang="tr-TR" sz="2000" dirty="0" smtClean="0">
                <a:solidFill>
                  <a:prstClr val="black"/>
                </a:solidFill>
                <a:latin typeface="Arial" panose="020B0604020202020204" pitchFamily="34" charset="0"/>
                <a:cs typeface="Arial" panose="020B0604020202020204" pitchFamily="34" charset="0"/>
              </a:rPr>
              <a:t>kararlıdır </a:t>
            </a:r>
            <a:r>
              <a:rPr lang="tr-TR" sz="2000" dirty="0">
                <a:solidFill>
                  <a:prstClr val="black"/>
                </a:solidFill>
                <a:latin typeface="Arial" panose="020B0604020202020204" pitchFamily="34" charset="0"/>
                <a:cs typeface="Arial" panose="020B0604020202020204" pitchFamily="34" charset="0"/>
              </a:rPr>
              <a:t>ve bireysel parçalar (kuyruklu yıldızlar) sadece güneş sistemi bir yıldıza, yıldızlararası bir buluta veya başka bir büyük gövdeye yaklaştığında koparılır. Bu gibi durumlarda, bir kuyruklu yıldız </a:t>
            </a:r>
            <a:r>
              <a:rPr lang="tr-TR" sz="2000" dirty="0" err="1">
                <a:solidFill>
                  <a:prstClr val="black"/>
                </a:solidFill>
                <a:latin typeface="Arial" panose="020B0604020202020204" pitchFamily="34" charset="0"/>
                <a:cs typeface="Arial" panose="020B0604020202020204" pitchFamily="34" charset="0"/>
              </a:rPr>
              <a:t>Oort</a:t>
            </a:r>
            <a:r>
              <a:rPr lang="tr-TR" sz="2000" dirty="0">
                <a:solidFill>
                  <a:prstClr val="black"/>
                </a:solidFill>
                <a:latin typeface="Arial" panose="020B0604020202020204" pitchFamily="34" charset="0"/>
                <a:cs typeface="Arial" panose="020B0604020202020204" pitchFamily="34" charset="0"/>
              </a:rPr>
              <a:t> bulutundan ya güneş sisteminin merkezine doğru itilir, Dünya'ya görünür bir kuyruklu yıldız haline gelir ya da yıldızlararası alana kaybolacak olan güneş sisteminden uzaklaşır</a:t>
            </a:r>
            <a:r>
              <a:rPr lang="tr-TR" sz="2000" dirty="0" smtClean="0">
                <a:solidFill>
                  <a:prstClr val="black"/>
                </a:solidFill>
                <a:latin typeface="Arial" panose="020B0604020202020204" pitchFamily="34" charset="0"/>
                <a:cs typeface="Arial" panose="020B0604020202020204" pitchFamily="34" charset="0"/>
              </a:rPr>
              <a:t>.</a:t>
            </a:r>
          </a:p>
          <a:p>
            <a:pPr lvl="0" algn="just">
              <a:lnSpc>
                <a:spcPct val="150000"/>
              </a:lnSpc>
            </a:pPr>
            <a:r>
              <a:rPr lang="tr-TR" sz="2000" dirty="0" err="1">
                <a:solidFill>
                  <a:prstClr val="black"/>
                </a:solidFill>
                <a:latin typeface="Arial" panose="020B0604020202020204" pitchFamily="34" charset="0"/>
                <a:cs typeface="Arial" panose="020B0604020202020204" pitchFamily="34" charset="0"/>
              </a:rPr>
              <a:t>Oort’un</a:t>
            </a:r>
            <a:r>
              <a:rPr lang="tr-TR" sz="2000" dirty="0">
                <a:solidFill>
                  <a:prstClr val="black"/>
                </a:solidFill>
                <a:latin typeface="Arial" panose="020B0604020202020204" pitchFamily="34" charset="0"/>
                <a:cs typeface="Arial" panose="020B0604020202020204" pitchFamily="34" charset="0"/>
              </a:rPr>
              <a:t> uzun </a:t>
            </a:r>
            <a:r>
              <a:rPr lang="tr-TR" sz="2000" dirty="0" smtClean="0">
                <a:solidFill>
                  <a:prstClr val="black"/>
                </a:solidFill>
                <a:latin typeface="Arial" panose="020B0604020202020204" pitchFamily="34" charset="0"/>
                <a:cs typeface="Arial" panose="020B0604020202020204" pitchFamily="34" charset="0"/>
              </a:rPr>
              <a:t>dönemli </a:t>
            </a:r>
            <a:r>
              <a:rPr lang="tr-TR" sz="2000" dirty="0">
                <a:solidFill>
                  <a:prstClr val="black"/>
                </a:solidFill>
                <a:latin typeface="Arial" panose="020B0604020202020204" pitchFamily="34" charset="0"/>
                <a:cs typeface="Arial" panose="020B0604020202020204" pitchFamily="34" charset="0"/>
              </a:rPr>
              <a:t>kuyruklu yıldızların kökeni ile ilgili açıklaması kısa </a:t>
            </a:r>
            <a:r>
              <a:rPr lang="tr-TR" sz="2000" dirty="0" smtClean="0">
                <a:solidFill>
                  <a:prstClr val="black"/>
                </a:solidFill>
                <a:latin typeface="Arial" panose="020B0604020202020204" pitchFamily="34" charset="0"/>
                <a:cs typeface="Arial" panose="020B0604020202020204" pitchFamily="34" charset="0"/>
              </a:rPr>
              <a:t>dönemli </a:t>
            </a:r>
            <a:r>
              <a:rPr lang="tr-TR" sz="2000" dirty="0">
                <a:solidFill>
                  <a:prstClr val="black"/>
                </a:solidFill>
                <a:latin typeface="Arial" panose="020B0604020202020204" pitchFamily="34" charset="0"/>
                <a:cs typeface="Arial" panose="020B0604020202020204" pitchFamily="34" charset="0"/>
              </a:rPr>
              <a:t>kuyruklu yıldızlar için geçerli değildir. Daha önce belirtildiği gibi, kısa </a:t>
            </a:r>
            <a:r>
              <a:rPr lang="tr-TR" sz="2000" dirty="0" smtClean="0">
                <a:solidFill>
                  <a:prstClr val="black"/>
                </a:solidFill>
                <a:latin typeface="Arial" panose="020B0604020202020204" pitchFamily="34" charset="0"/>
                <a:cs typeface="Arial" panose="020B0604020202020204" pitchFamily="34" charset="0"/>
              </a:rPr>
              <a:t>dönemli </a:t>
            </a:r>
            <a:r>
              <a:rPr lang="tr-TR" sz="2000" dirty="0">
                <a:solidFill>
                  <a:prstClr val="black"/>
                </a:solidFill>
                <a:latin typeface="Arial" panose="020B0604020202020204" pitchFamily="34" charset="0"/>
                <a:cs typeface="Arial" panose="020B0604020202020204" pitchFamily="34" charset="0"/>
              </a:rPr>
              <a:t>kuyruklu yıldızlar, Dünya'nın etrafındaki </a:t>
            </a:r>
            <a:r>
              <a:rPr lang="tr-TR" sz="2000" dirty="0" smtClean="0">
                <a:solidFill>
                  <a:prstClr val="black"/>
                </a:solidFill>
                <a:latin typeface="Arial" panose="020B0604020202020204" pitchFamily="34" charset="0"/>
                <a:cs typeface="Arial" panose="020B0604020202020204" pitchFamily="34" charset="0"/>
              </a:rPr>
              <a:t>rastgele </a:t>
            </a:r>
            <a:r>
              <a:rPr lang="tr-TR" sz="2000" dirty="0">
                <a:solidFill>
                  <a:prstClr val="black"/>
                </a:solidFill>
                <a:latin typeface="Arial" panose="020B0604020202020204" pitchFamily="34" charset="0"/>
                <a:cs typeface="Arial" panose="020B0604020202020204" pitchFamily="34" charset="0"/>
              </a:rPr>
              <a:t>yörüngelere gitmezler, ancak gezegenlerinkilere karşılık gelen kısıtlı yörüngelerde hareket ederler. Bu kuyruklu yıldızların kökeni için bir açıklama, Hollandalı Amerikalı astronom </a:t>
            </a:r>
            <a:r>
              <a:rPr lang="tr-TR" sz="2000" dirty="0" err="1">
                <a:solidFill>
                  <a:prstClr val="black"/>
                </a:solidFill>
                <a:latin typeface="Arial" panose="020B0604020202020204" pitchFamily="34" charset="0"/>
                <a:cs typeface="Arial" panose="020B0604020202020204" pitchFamily="34" charset="0"/>
              </a:rPr>
              <a:t>Gerard</a:t>
            </a:r>
            <a:r>
              <a:rPr lang="tr-TR" sz="2000" dirty="0">
                <a:solidFill>
                  <a:prstClr val="black"/>
                </a:solidFill>
                <a:latin typeface="Arial" panose="020B0604020202020204" pitchFamily="34" charset="0"/>
                <a:cs typeface="Arial" panose="020B0604020202020204" pitchFamily="34" charset="0"/>
              </a:rPr>
              <a:t> Peter </a:t>
            </a:r>
            <a:r>
              <a:rPr lang="tr-TR" sz="2000" dirty="0" err="1">
                <a:solidFill>
                  <a:prstClr val="black"/>
                </a:solidFill>
                <a:latin typeface="Arial" panose="020B0604020202020204" pitchFamily="34" charset="0"/>
                <a:cs typeface="Arial" panose="020B0604020202020204" pitchFamily="34" charset="0"/>
              </a:rPr>
              <a:t>Kuiper</a:t>
            </a:r>
            <a:r>
              <a:rPr lang="tr-TR" sz="2000" dirty="0">
                <a:solidFill>
                  <a:prstClr val="black"/>
                </a:solidFill>
                <a:latin typeface="Arial" panose="020B0604020202020204" pitchFamily="34" charset="0"/>
                <a:cs typeface="Arial" panose="020B0604020202020204" pitchFamily="34" charset="0"/>
              </a:rPr>
              <a:t> (1905-73) tarafından 1951'de sağlandı. </a:t>
            </a:r>
            <a:r>
              <a:rPr lang="tr-TR" sz="2000" dirty="0" err="1">
                <a:solidFill>
                  <a:prstClr val="black"/>
                </a:solidFill>
                <a:latin typeface="Arial" panose="020B0604020202020204" pitchFamily="34" charset="0"/>
                <a:cs typeface="Arial" panose="020B0604020202020204" pitchFamily="34" charset="0"/>
              </a:rPr>
              <a:t>Kuiper</a:t>
            </a:r>
            <a:r>
              <a:rPr lang="tr-TR" sz="2000" dirty="0">
                <a:solidFill>
                  <a:prstClr val="black"/>
                </a:solidFill>
                <a:latin typeface="Arial" panose="020B0604020202020204" pitchFamily="34" charset="0"/>
                <a:cs typeface="Arial" panose="020B0604020202020204" pitchFamily="34" charset="0"/>
              </a:rPr>
              <a:t>, kısa </a:t>
            </a:r>
            <a:r>
              <a:rPr lang="tr-TR" sz="2000" dirty="0" smtClean="0">
                <a:solidFill>
                  <a:prstClr val="black"/>
                </a:solidFill>
                <a:latin typeface="Arial" panose="020B0604020202020204" pitchFamily="34" charset="0"/>
                <a:cs typeface="Arial" panose="020B0604020202020204" pitchFamily="34" charset="0"/>
              </a:rPr>
              <a:t>dönemli </a:t>
            </a:r>
            <a:r>
              <a:rPr lang="tr-TR" sz="2000" dirty="0">
                <a:solidFill>
                  <a:prstClr val="black"/>
                </a:solidFill>
                <a:latin typeface="Arial" panose="020B0604020202020204" pitchFamily="34" charset="0"/>
                <a:cs typeface="Arial" panose="020B0604020202020204" pitchFamily="34" charset="0"/>
              </a:rPr>
              <a:t>kuyruklu </a:t>
            </a:r>
            <a:r>
              <a:rPr lang="tr-TR" sz="2000" dirty="0" smtClean="0">
                <a:solidFill>
                  <a:prstClr val="black"/>
                </a:solidFill>
                <a:latin typeface="Arial" panose="020B0604020202020204" pitchFamily="34" charset="0"/>
                <a:cs typeface="Arial" panose="020B0604020202020204" pitchFamily="34" charset="0"/>
              </a:rPr>
              <a:t>yıldızlar </a:t>
            </a:r>
            <a:r>
              <a:rPr lang="tr-TR" sz="2000" dirty="0">
                <a:solidFill>
                  <a:prstClr val="black"/>
                </a:solidFill>
                <a:latin typeface="Arial" panose="020B0604020202020204" pitchFamily="34" charset="0"/>
                <a:cs typeface="Arial" panose="020B0604020202020204" pitchFamily="34" charset="0"/>
              </a:rPr>
              <a:t>“</a:t>
            </a:r>
            <a:r>
              <a:rPr lang="tr-TR" sz="2000" dirty="0" smtClean="0">
                <a:solidFill>
                  <a:prstClr val="black"/>
                </a:solidFill>
                <a:latin typeface="Arial" panose="020B0604020202020204" pitchFamily="34" charset="0"/>
                <a:cs typeface="Arial" panose="020B0604020202020204" pitchFamily="34" charset="0"/>
              </a:rPr>
              <a:t>ev” </a:t>
            </a:r>
            <a:r>
              <a:rPr lang="tr-TR" sz="2000" dirty="0" err="1" smtClean="0">
                <a:solidFill>
                  <a:prstClr val="black"/>
                </a:solidFill>
                <a:latin typeface="Arial" panose="020B0604020202020204" pitchFamily="34" charset="0"/>
                <a:cs typeface="Arial" panose="020B0604020202020204" pitchFamily="34" charset="0"/>
              </a:rPr>
              <a:t>lerinin</a:t>
            </a:r>
            <a:r>
              <a:rPr lang="tr-TR" sz="2000" dirty="0" smtClean="0">
                <a:solidFill>
                  <a:prstClr val="black"/>
                </a:solidFill>
                <a:latin typeface="Arial" panose="020B0604020202020204" pitchFamily="34" charset="0"/>
                <a:cs typeface="Arial" panose="020B0604020202020204" pitchFamily="34" charset="0"/>
              </a:rPr>
              <a:t> </a:t>
            </a:r>
            <a:r>
              <a:rPr lang="tr-TR" sz="2000" dirty="0">
                <a:solidFill>
                  <a:prstClr val="black"/>
                </a:solidFill>
                <a:latin typeface="Arial" panose="020B0604020202020204" pitchFamily="34" charset="0"/>
                <a:cs typeface="Arial" panose="020B0604020202020204" pitchFamily="34" charset="0"/>
              </a:rPr>
              <a:t>Neptün yörüngesinin dışında uzanan disk şeklinde bir bölge olduğunu öne sürdü. </a:t>
            </a:r>
          </a:p>
        </p:txBody>
      </p:sp>
    </p:spTree>
    <p:extLst>
      <p:ext uri="{BB962C8B-B14F-4D97-AF65-F5344CB8AC3E}">
        <p14:creationId xmlns:p14="http://schemas.microsoft.com/office/powerpoint/2010/main" val="31175079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24207" y="0"/>
            <a:ext cx="11500701" cy="7017306"/>
          </a:xfrm>
          <a:prstGeom prst="rect">
            <a:avLst/>
          </a:prstGeom>
        </p:spPr>
        <p:txBody>
          <a:bodyPr wrap="square">
            <a:spAutoFit/>
          </a:bodyPr>
          <a:lstStyle/>
          <a:p>
            <a:pPr lvl="0" algn="just">
              <a:lnSpc>
                <a:spcPct val="150000"/>
              </a:lnSpc>
            </a:pPr>
            <a:r>
              <a:rPr lang="tr-TR" sz="2000" dirty="0">
                <a:solidFill>
                  <a:prstClr val="black"/>
                </a:solidFill>
                <a:latin typeface="Arial" panose="020B0604020202020204" pitchFamily="34" charset="0"/>
                <a:cs typeface="Arial" panose="020B0604020202020204" pitchFamily="34" charset="0"/>
              </a:rPr>
              <a:t>Güneş'ten yaklaşık 30 ila 100 AU </a:t>
            </a:r>
            <a:r>
              <a:rPr lang="tr-TR" sz="2000" dirty="0" smtClean="0">
                <a:solidFill>
                  <a:prstClr val="black"/>
                </a:solidFill>
                <a:latin typeface="Arial" panose="020B0604020202020204" pitchFamily="34" charset="0"/>
                <a:cs typeface="Arial" panose="020B0604020202020204" pitchFamily="34" charset="0"/>
              </a:rPr>
              <a:t>mesafede, </a:t>
            </a:r>
            <a:r>
              <a:rPr lang="tr-TR" sz="2000" dirty="0">
                <a:solidFill>
                  <a:prstClr val="black"/>
                </a:solidFill>
                <a:latin typeface="Arial" panose="020B0604020202020204" pitchFamily="34" charset="0"/>
                <a:cs typeface="Arial" panose="020B0604020202020204" pitchFamily="34" charset="0"/>
              </a:rPr>
              <a:t>bu kemeri oluşturan </a:t>
            </a:r>
            <a:r>
              <a:rPr lang="tr-TR" sz="2000" dirty="0" smtClean="0">
                <a:solidFill>
                  <a:prstClr val="black"/>
                </a:solidFill>
                <a:latin typeface="Arial" panose="020B0604020202020204" pitchFamily="34" charset="0"/>
                <a:cs typeface="Arial" panose="020B0604020202020204" pitchFamily="34" charset="0"/>
              </a:rPr>
              <a:t>nesneler </a:t>
            </a:r>
            <a:r>
              <a:rPr lang="tr-TR" sz="2000" dirty="0">
                <a:solidFill>
                  <a:prstClr val="black"/>
                </a:solidFill>
                <a:latin typeface="Arial" panose="020B0604020202020204" pitchFamily="34" charset="0"/>
                <a:cs typeface="Arial" panose="020B0604020202020204" pitchFamily="34" charset="0"/>
              </a:rPr>
              <a:t>oldukça </a:t>
            </a:r>
            <a:r>
              <a:rPr lang="tr-TR" sz="2000" dirty="0" smtClean="0">
                <a:solidFill>
                  <a:prstClr val="black"/>
                </a:solidFill>
                <a:latin typeface="Arial" panose="020B0604020202020204" pitchFamily="34" charset="0"/>
                <a:cs typeface="Arial" panose="020B0604020202020204" pitchFamily="34" charset="0"/>
              </a:rPr>
              <a:t>kararlıdır </a:t>
            </a:r>
            <a:r>
              <a:rPr lang="tr-TR" sz="2000" dirty="0">
                <a:solidFill>
                  <a:prstClr val="black"/>
                </a:solidFill>
                <a:latin typeface="Arial" panose="020B0604020202020204" pitchFamily="34" charset="0"/>
                <a:cs typeface="Arial" panose="020B0604020202020204" pitchFamily="34" charset="0"/>
              </a:rPr>
              <a:t>ve </a:t>
            </a:r>
            <a:r>
              <a:rPr lang="tr-TR" sz="2000" dirty="0" smtClean="0">
                <a:solidFill>
                  <a:prstClr val="black"/>
                </a:solidFill>
                <a:latin typeface="Arial" panose="020B0604020202020204" pitchFamily="34" charset="0"/>
                <a:cs typeface="Arial" panose="020B0604020202020204" pitchFamily="34" charset="0"/>
              </a:rPr>
              <a:t>güneş </a:t>
            </a:r>
            <a:r>
              <a:rPr lang="tr-TR" sz="2000" dirty="0">
                <a:solidFill>
                  <a:prstClr val="black"/>
                </a:solidFill>
                <a:latin typeface="Arial" panose="020B0604020202020204" pitchFamily="34" charset="0"/>
                <a:cs typeface="Arial" panose="020B0604020202020204" pitchFamily="34" charset="0"/>
              </a:rPr>
              <a:t>sistemi bazı kütlesel </a:t>
            </a:r>
            <a:r>
              <a:rPr lang="tr-TR" sz="2000" dirty="0" smtClean="0">
                <a:solidFill>
                  <a:prstClr val="black"/>
                </a:solidFill>
                <a:latin typeface="Arial" panose="020B0604020202020204" pitchFamily="34" charset="0"/>
                <a:cs typeface="Arial" panose="020B0604020202020204" pitchFamily="34" charset="0"/>
              </a:rPr>
              <a:t>gövde bölgesinin yakınından </a:t>
            </a:r>
            <a:r>
              <a:rPr lang="tr-TR" sz="2000" dirty="0">
                <a:solidFill>
                  <a:prstClr val="black"/>
                </a:solidFill>
                <a:latin typeface="Arial" panose="020B0604020202020204" pitchFamily="34" charset="0"/>
                <a:cs typeface="Arial" panose="020B0604020202020204" pitchFamily="34" charset="0"/>
              </a:rPr>
              <a:t>geçtiğinde, yerçekimi </a:t>
            </a:r>
            <a:r>
              <a:rPr lang="tr-TR" sz="2000" dirty="0" smtClean="0">
                <a:solidFill>
                  <a:prstClr val="black"/>
                </a:solidFill>
                <a:latin typeface="Arial" panose="020B0604020202020204" pitchFamily="34" charset="0"/>
                <a:cs typeface="Arial" panose="020B0604020202020204" pitchFamily="34" charset="0"/>
              </a:rPr>
              <a:t>onları uzaydaki “ev</a:t>
            </a:r>
            <a:r>
              <a:rPr lang="tr-TR" sz="2000" dirty="0">
                <a:solidFill>
                  <a:prstClr val="black"/>
                </a:solidFill>
                <a:latin typeface="Arial" panose="020B0604020202020204" pitchFamily="34" charset="0"/>
                <a:cs typeface="Arial" panose="020B0604020202020204" pitchFamily="34" charset="0"/>
              </a:rPr>
              <a:t>” uzamından dışarıya doğru </a:t>
            </a:r>
            <a:r>
              <a:rPr lang="tr-TR" sz="2000" dirty="0" smtClean="0">
                <a:solidFill>
                  <a:prstClr val="black"/>
                </a:solidFill>
                <a:latin typeface="Arial" panose="020B0604020202020204" pitchFamily="34" charset="0"/>
                <a:cs typeface="Arial" panose="020B0604020202020204" pitchFamily="34" charset="0"/>
              </a:rPr>
              <a:t>götürürken bazı cisimler kaçar</a:t>
            </a:r>
            <a:r>
              <a:rPr lang="tr-TR" sz="2000" dirty="0">
                <a:solidFill>
                  <a:prstClr val="black"/>
                </a:solidFill>
                <a:latin typeface="Arial" panose="020B0604020202020204" pitchFamily="34" charset="0"/>
                <a:cs typeface="Arial" panose="020B0604020202020204" pitchFamily="34" charset="0"/>
              </a:rPr>
              <a:t>.</a:t>
            </a:r>
          </a:p>
          <a:p>
            <a:pPr lvl="0" algn="just">
              <a:lnSpc>
                <a:spcPct val="150000"/>
              </a:lnSpc>
            </a:pPr>
            <a:r>
              <a:rPr lang="tr-TR" sz="2000" dirty="0">
                <a:solidFill>
                  <a:prstClr val="black"/>
                </a:solidFill>
                <a:latin typeface="Arial" panose="020B0604020202020204" pitchFamily="34" charset="0"/>
                <a:cs typeface="Arial" panose="020B0604020202020204" pitchFamily="34" charset="0"/>
              </a:rPr>
              <a:t>Burada önerilen yörünge yollarının nispeten basit açıklaması aldatıcıdır, çünkü kuyruklu yıldızlar Güneş etrafında dolaşırken </a:t>
            </a:r>
            <a:r>
              <a:rPr lang="tr-TR" sz="2000" dirty="0" smtClean="0">
                <a:solidFill>
                  <a:prstClr val="black"/>
                </a:solidFill>
                <a:latin typeface="Arial" panose="020B0604020202020204" pitchFamily="34" charset="0"/>
                <a:cs typeface="Arial" panose="020B0604020202020204" pitchFamily="34" charset="0"/>
              </a:rPr>
              <a:t>bazı faktörlerden </a:t>
            </a:r>
            <a:r>
              <a:rPr lang="tr-TR" sz="2000" dirty="0">
                <a:solidFill>
                  <a:prstClr val="black"/>
                </a:solidFill>
                <a:latin typeface="Arial" panose="020B0604020202020204" pitchFamily="34" charset="0"/>
                <a:cs typeface="Arial" panose="020B0604020202020204" pitchFamily="34" charset="0"/>
              </a:rPr>
              <a:t>etkilenebilir. En önemli faktörlerden biri gezegenlerin kendileridir, özellikle aralarında en büyük olan Jüpiter'dir. Bir kuyruklu yıldızın yolu onu Jüpiter'in çevresine götürürse, o gezegenin yer çekimi cazibesi kuyruklu yıldızın yolunu yeni, biraz değişmiş bir yörüngeye dönüştürecektir. </a:t>
            </a:r>
            <a:endParaRPr lang="tr-TR" sz="2000" dirty="0" smtClean="0">
              <a:solidFill>
                <a:prstClr val="black"/>
              </a:solidFill>
              <a:latin typeface="Arial" panose="020B0604020202020204" pitchFamily="34" charset="0"/>
              <a:cs typeface="Arial" panose="020B0604020202020204" pitchFamily="34" charset="0"/>
            </a:endParaRPr>
          </a:p>
          <a:p>
            <a:pPr lvl="0" algn="just">
              <a:lnSpc>
                <a:spcPct val="150000"/>
              </a:lnSpc>
            </a:pPr>
            <a:r>
              <a:rPr lang="tr-TR" sz="2000" dirty="0" smtClean="0">
                <a:solidFill>
                  <a:prstClr val="black"/>
                </a:solidFill>
                <a:latin typeface="Arial" panose="020B0604020202020204" pitchFamily="34" charset="0"/>
                <a:cs typeface="Arial" panose="020B0604020202020204" pitchFamily="34" charset="0"/>
              </a:rPr>
              <a:t>Kısa </a:t>
            </a:r>
            <a:r>
              <a:rPr lang="tr-TR" sz="2000" dirty="0">
                <a:solidFill>
                  <a:prstClr val="black"/>
                </a:solidFill>
                <a:latin typeface="Arial" panose="020B0604020202020204" pitchFamily="34" charset="0"/>
                <a:cs typeface="Arial" panose="020B0604020202020204" pitchFamily="34" charset="0"/>
              </a:rPr>
              <a:t>ve uzun </a:t>
            </a:r>
            <a:r>
              <a:rPr lang="tr-TR" sz="2000" dirty="0" smtClean="0">
                <a:solidFill>
                  <a:prstClr val="black"/>
                </a:solidFill>
                <a:latin typeface="Arial" panose="020B0604020202020204" pitchFamily="34" charset="0"/>
                <a:cs typeface="Arial" panose="020B0604020202020204" pitchFamily="34" charset="0"/>
              </a:rPr>
              <a:t>dönemli </a:t>
            </a:r>
            <a:r>
              <a:rPr lang="tr-TR" sz="2000" dirty="0">
                <a:solidFill>
                  <a:prstClr val="black"/>
                </a:solidFill>
                <a:latin typeface="Arial" panose="020B0604020202020204" pitchFamily="34" charset="0"/>
                <a:cs typeface="Arial" panose="020B0604020202020204" pitchFamily="34" charset="0"/>
              </a:rPr>
              <a:t>kuyruklu yıldızların kimyasal bileşimi biraz farklı olma eğilimindedir. Muhtemelen en önemli faktör farkı, kısa </a:t>
            </a:r>
            <a:r>
              <a:rPr lang="tr-TR" sz="2000" dirty="0" smtClean="0">
                <a:solidFill>
                  <a:prstClr val="black"/>
                </a:solidFill>
                <a:latin typeface="Arial" panose="020B0604020202020204" pitchFamily="34" charset="0"/>
                <a:cs typeface="Arial" panose="020B0604020202020204" pitchFamily="34" charset="0"/>
              </a:rPr>
              <a:t>dönemli kuyruklu yıldızların </a:t>
            </a:r>
            <a:r>
              <a:rPr lang="tr-TR" sz="2000" dirty="0">
                <a:solidFill>
                  <a:prstClr val="black"/>
                </a:solidFill>
                <a:latin typeface="Arial" panose="020B0604020202020204" pitchFamily="34" charset="0"/>
                <a:cs typeface="Arial" panose="020B0604020202020204" pitchFamily="34" charset="0"/>
              </a:rPr>
              <a:t>uzun </a:t>
            </a:r>
            <a:r>
              <a:rPr lang="tr-TR" sz="2000" dirty="0" smtClean="0">
                <a:solidFill>
                  <a:prstClr val="black"/>
                </a:solidFill>
                <a:latin typeface="Arial" panose="020B0604020202020204" pitchFamily="34" charset="0"/>
                <a:cs typeface="Arial" panose="020B0604020202020204" pitchFamily="34" charset="0"/>
              </a:rPr>
              <a:t>dönemli </a:t>
            </a:r>
            <a:r>
              <a:rPr lang="tr-TR" sz="2000" dirty="0">
                <a:solidFill>
                  <a:prstClr val="black"/>
                </a:solidFill>
                <a:latin typeface="Arial" panose="020B0604020202020204" pitchFamily="34" charset="0"/>
                <a:cs typeface="Arial" panose="020B0604020202020204" pitchFamily="34" charset="0"/>
              </a:rPr>
              <a:t>kuyruklu yıldızlara göre Güneş'e daha fazla zaman ayırma eğiliminde olmalarıdır. Bir kuyrukluyıldız her Güneş'in yanından geçtiği zaman, güneş ışınımının neden olduğu gazın neden olduğu kütlenin bir kısmını kaybeder. Sonuç olarak, kısa </a:t>
            </a:r>
            <a:r>
              <a:rPr lang="tr-TR" sz="2000" dirty="0" smtClean="0">
                <a:solidFill>
                  <a:prstClr val="black"/>
                </a:solidFill>
                <a:latin typeface="Arial" panose="020B0604020202020204" pitchFamily="34" charset="0"/>
                <a:cs typeface="Arial" panose="020B0604020202020204" pitchFamily="34" charset="0"/>
              </a:rPr>
              <a:t>dönemli </a:t>
            </a:r>
            <a:r>
              <a:rPr lang="tr-TR" sz="2000" dirty="0">
                <a:solidFill>
                  <a:prstClr val="black"/>
                </a:solidFill>
                <a:latin typeface="Arial" panose="020B0604020202020204" pitchFamily="34" charset="0"/>
                <a:cs typeface="Arial" panose="020B0604020202020204" pitchFamily="34" charset="0"/>
              </a:rPr>
              <a:t>kuyrukluyıldızlar, daha düşük miktarlarda “uçucu” maddelere (nispeten düşük sıcaklıklarda </a:t>
            </a:r>
            <a:r>
              <a:rPr lang="tr-TR" sz="2000" dirty="0" smtClean="0">
                <a:solidFill>
                  <a:prstClr val="black"/>
                </a:solidFill>
                <a:latin typeface="Arial" panose="020B0604020202020204" pitchFamily="34" charset="0"/>
                <a:cs typeface="Arial" panose="020B0604020202020204" pitchFamily="34" charset="0"/>
              </a:rPr>
              <a:t>buharlaşan</a:t>
            </a:r>
            <a:r>
              <a:rPr lang="tr-TR" sz="2000" dirty="0">
                <a:solidFill>
                  <a:prstClr val="black"/>
                </a:solidFill>
                <a:latin typeface="Arial" panose="020B0604020202020204" pitchFamily="34" charset="0"/>
                <a:cs typeface="Arial" panose="020B0604020202020204" pitchFamily="34" charset="0"/>
              </a:rPr>
              <a:t>), örneğin su buzuna, metan buzuna ve amonyak buzuna sahip olma eğilimindedir.</a:t>
            </a:r>
          </a:p>
        </p:txBody>
      </p:sp>
    </p:spTree>
    <p:extLst>
      <p:ext uri="{BB962C8B-B14F-4D97-AF65-F5344CB8AC3E}">
        <p14:creationId xmlns:p14="http://schemas.microsoft.com/office/powerpoint/2010/main" val="30014118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7816" y="63652"/>
            <a:ext cx="11534115" cy="6555641"/>
          </a:xfrm>
          <a:prstGeom prst="rect">
            <a:avLst/>
          </a:prstGeom>
        </p:spPr>
        <p:txBody>
          <a:bodyPr wrap="square">
            <a:spAutoFit/>
          </a:bodyPr>
          <a:lstStyle/>
          <a:p>
            <a:pPr algn="just">
              <a:lnSpc>
                <a:spcPct val="150000"/>
              </a:lnSpc>
            </a:pPr>
            <a:r>
              <a:rPr lang="tr-TR" sz="2000" dirty="0">
                <a:latin typeface="Arial" panose="020B0604020202020204" pitchFamily="34" charset="0"/>
                <a:cs typeface="Arial" panose="020B0604020202020204" pitchFamily="34" charset="0"/>
              </a:rPr>
              <a:t>Kuyruklu yıldızların bileşimi hakkında neredeyse tüm bilgiler üç kaynaktan gelir: </a:t>
            </a:r>
            <a:r>
              <a:rPr lang="tr-TR" sz="2000" b="1" dirty="0">
                <a:latin typeface="Arial" panose="020B0604020202020204" pitchFamily="34" charset="0"/>
                <a:cs typeface="Arial" panose="020B0604020202020204" pitchFamily="34" charset="0"/>
              </a:rPr>
              <a:t>(1) </a:t>
            </a:r>
            <a:r>
              <a:rPr lang="tr-TR" sz="2000" dirty="0">
                <a:latin typeface="Arial" panose="020B0604020202020204" pitchFamily="34" charset="0"/>
                <a:cs typeface="Arial" panose="020B0604020202020204" pitchFamily="34" charset="0"/>
              </a:rPr>
              <a:t>Sovyetler Birliği'nin iki </a:t>
            </a:r>
            <a:r>
              <a:rPr lang="tr-TR" sz="2000" dirty="0" err="1">
                <a:latin typeface="Arial" panose="020B0604020202020204" pitchFamily="34" charset="0"/>
                <a:cs typeface="Arial" panose="020B0604020202020204" pitchFamily="34" charset="0"/>
              </a:rPr>
              <a:t>Vega</a:t>
            </a:r>
            <a:r>
              <a:rPr lang="tr-TR" sz="2000" dirty="0">
                <a:latin typeface="Arial" panose="020B0604020202020204" pitchFamily="34" charset="0"/>
                <a:cs typeface="Arial" panose="020B0604020202020204" pitchFamily="34" charset="0"/>
              </a:rPr>
              <a:t> uzay aracı ve ESA'nın </a:t>
            </a:r>
            <a:r>
              <a:rPr lang="tr-TR" sz="2000" dirty="0" err="1">
                <a:latin typeface="Arial" panose="020B0604020202020204" pitchFamily="34" charset="0"/>
                <a:cs typeface="Arial" panose="020B0604020202020204" pitchFamily="34" charset="0"/>
              </a:rPr>
              <a:t>Giotto</a:t>
            </a:r>
            <a:r>
              <a:rPr lang="tr-TR" sz="2000" dirty="0">
                <a:latin typeface="Arial" panose="020B0604020202020204" pitchFamily="34" charset="0"/>
                <a:cs typeface="Arial" panose="020B0604020202020204" pitchFamily="34" charset="0"/>
              </a:rPr>
              <a:t> misyonu tarafından </a:t>
            </a:r>
            <a:r>
              <a:rPr lang="tr-TR" sz="2000" dirty="0" err="1">
                <a:latin typeface="Arial" panose="020B0604020202020204" pitchFamily="34" charset="0"/>
                <a:cs typeface="Arial" panose="020B0604020202020204" pitchFamily="34" charset="0"/>
              </a:rPr>
              <a:t>Comet</a:t>
            </a:r>
            <a:r>
              <a:rPr lang="tr-TR" sz="2000" dirty="0">
                <a:latin typeface="Arial" panose="020B0604020202020204" pitchFamily="34" charset="0"/>
                <a:cs typeface="Arial" panose="020B0604020202020204" pitchFamily="34" charset="0"/>
              </a:rPr>
              <a:t> Halley'den toplanan veriler, </a:t>
            </a:r>
            <a:r>
              <a:rPr lang="tr-TR" sz="2000" b="1" dirty="0">
                <a:latin typeface="Arial" panose="020B0604020202020204" pitchFamily="34" charset="0"/>
                <a:cs typeface="Arial" panose="020B0604020202020204" pitchFamily="34" charset="0"/>
              </a:rPr>
              <a:t>(2)</a:t>
            </a:r>
            <a:r>
              <a:rPr lang="tr-TR" sz="2000" dirty="0">
                <a:latin typeface="Arial" panose="020B0604020202020204" pitchFamily="34" charset="0"/>
                <a:cs typeface="Arial" panose="020B0604020202020204" pitchFamily="34" charset="0"/>
              </a:rPr>
              <a:t> kuyruklu yıldızlar komalarının </a:t>
            </a:r>
            <a:r>
              <a:rPr lang="tr-TR" sz="2000" dirty="0" err="1">
                <a:latin typeface="Arial" panose="020B0604020202020204" pitchFamily="34" charset="0"/>
                <a:cs typeface="Arial" panose="020B0604020202020204" pitchFamily="34" charset="0"/>
              </a:rPr>
              <a:t>spektroskopik</a:t>
            </a:r>
            <a:r>
              <a:rPr lang="tr-TR" sz="2000" dirty="0">
                <a:latin typeface="Arial" panose="020B0604020202020204" pitchFamily="34" charset="0"/>
                <a:cs typeface="Arial" panose="020B0604020202020204" pitchFamily="34" charset="0"/>
              </a:rPr>
              <a:t> analizi, özellikle çok parlak kuyruklu yıldızlar Dünya tabanlı gözlemevleri tarafından geliştirilen Hale-</a:t>
            </a:r>
            <a:r>
              <a:rPr lang="tr-TR" sz="2000" dirty="0" err="1">
                <a:latin typeface="Arial" panose="020B0604020202020204" pitchFamily="34" charset="0"/>
                <a:cs typeface="Arial" panose="020B0604020202020204" pitchFamily="34" charset="0"/>
              </a:rPr>
              <a:t>Bopp</a:t>
            </a:r>
            <a:r>
              <a:rPr lang="tr-TR" sz="2000" dirty="0">
                <a:latin typeface="Arial" panose="020B0604020202020204" pitchFamily="34" charset="0"/>
                <a:cs typeface="Arial" panose="020B0604020202020204" pitchFamily="34" charset="0"/>
              </a:rPr>
              <a:t> ve </a:t>
            </a:r>
            <a:r>
              <a:rPr lang="tr-TR" sz="2000" dirty="0" err="1">
                <a:latin typeface="Arial" panose="020B0604020202020204" pitchFamily="34" charset="0"/>
                <a:cs typeface="Arial" panose="020B0604020202020204" pitchFamily="34" charset="0"/>
              </a:rPr>
              <a:t>Hyakutake</a:t>
            </a:r>
            <a:r>
              <a:rPr lang="tr-TR" sz="2000" dirty="0">
                <a:latin typeface="Arial" panose="020B0604020202020204" pitchFamily="34" charset="0"/>
                <a:cs typeface="Arial" panose="020B0604020202020204" pitchFamily="34" charset="0"/>
              </a:rPr>
              <a:t> ve </a:t>
            </a:r>
            <a:r>
              <a:rPr lang="tr-TR" sz="2000" b="1" dirty="0">
                <a:latin typeface="Arial" panose="020B0604020202020204" pitchFamily="34" charset="0"/>
                <a:cs typeface="Arial" panose="020B0604020202020204" pitchFamily="34" charset="0"/>
              </a:rPr>
              <a:t>(3)</a:t>
            </a:r>
            <a:r>
              <a:rPr lang="tr-TR" sz="2000" dirty="0">
                <a:latin typeface="Arial" panose="020B0604020202020204" pitchFamily="34" charset="0"/>
                <a:cs typeface="Arial" panose="020B0604020202020204" pitchFamily="34" charset="0"/>
              </a:rPr>
              <a:t> kuyruklu yıldız yapılarının laboratuvar simülasyonları.</a:t>
            </a:r>
          </a:p>
          <a:p>
            <a:pPr algn="just">
              <a:lnSpc>
                <a:spcPct val="150000"/>
              </a:lnSpc>
            </a:pPr>
            <a:r>
              <a:rPr lang="tr-TR" sz="2000" dirty="0">
                <a:latin typeface="Arial" panose="020B0604020202020204" pitchFamily="34" charset="0"/>
                <a:cs typeface="Arial" panose="020B0604020202020204" pitchFamily="34" charset="0"/>
              </a:rPr>
              <a:t>Bu kaynaklardan elde edilen bilgilere dayanarak, bilim adamları, bir kuyruklu yıldızın çekirdeğinin </a:t>
            </a:r>
            <a:r>
              <a:rPr lang="tr-TR" sz="2000" dirty="0" smtClean="0">
                <a:latin typeface="Arial" panose="020B0604020202020204" pitchFamily="34" charset="0"/>
                <a:cs typeface="Arial" panose="020B0604020202020204" pitchFamily="34" charset="0"/>
              </a:rPr>
              <a:t>yaklaşık % </a:t>
            </a:r>
            <a:r>
              <a:rPr lang="tr-TR" sz="2000" dirty="0">
                <a:latin typeface="Arial" panose="020B0604020202020204" pitchFamily="34" charset="0"/>
                <a:cs typeface="Arial" panose="020B0604020202020204" pitchFamily="34" charset="0"/>
              </a:rPr>
              <a:t>42'si uçucu bileşiklerden (</a:t>
            </a:r>
            <a:r>
              <a:rPr lang="tr-TR" sz="2000" dirty="0" smtClean="0">
                <a:latin typeface="Arial" panose="020B0604020202020204" pitchFamily="34" charset="0"/>
                <a:cs typeface="Arial" panose="020B0604020202020204" pitchFamily="34" charset="0"/>
              </a:rPr>
              <a:t>yaklaşık % </a:t>
            </a:r>
            <a:r>
              <a:rPr lang="tr-TR" sz="2000" dirty="0">
                <a:latin typeface="Arial" panose="020B0604020202020204" pitchFamily="34" charset="0"/>
                <a:cs typeface="Arial" panose="020B0604020202020204" pitchFamily="34" charset="0"/>
              </a:rPr>
              <a:t>80'i su olan) </a:t>
            </a:r>
            <a:r>
              <a:rPr lang="tr-TR" sz="2000" dirty="0" smtClean="0">
                <a:latin typeface="Arial" panose="020B0604020202020204" pitchFamily="34" charset="0"/>
                <a:cs typeface="Arial" panose="020B0604020202020204" pitchFamily="34" charset="0"/>
              </a:rPr>
              <a:t>ve % </a:t>
            </a:r>
            <a:r>
              <a:rPr lang="tr-TR" sz="2000" dirty="0">
                <a:latin typeface="Arial" panose="020B0604020202020204" pitchFamily="34" charset="0"/>
                <a:cs typeface="Arial" panose="020B0604020202020204" pitchFamily="34" charset="0"/>
              </a:rPr>
              <a:t>58'i de “toz” olarak </a:t>
            </a:r>
            <a:r>
              <a:rPr lang="tr-TR" sz="2000" dirty="0" smtClean="0">
                <a:latin typeface="Arial" panose="020B0604020202020204" pitchFamily="34" charset="0"/>
                <a:cs typeface="Arial" panose="020B0604020202020204" pitchFamily="34" charset="0"/>
              </a:rPr>
              <a:t>tanımlanan </a:t>
            </a:r>
            <a:r>
              <a:rPr lang="tr-TR" sz="2000" dirty="0">
                <a:latin typeface="Arial" panose="020B0604020202020204" pitchFamily="34" charset="0"/>
                <a:cs typeface="Arial" panose="020B0604020202020204" pitchFamily="34" charset="0"/>
              </a:rPr>
              <a:t>katı parçacıklardan oluştuğunu tahmin etmektedir. Bu nükleer </a:t>
            </a:r>
            <a:r>
              <a:rPr lang="tr-TR" sz="2000" dirty="0" smtClean="0">
                <a:latin typeface="Arial" panose="020B0604020202020204" pitchFamily="34" charset="0"/>
                <a:cs typeface="Arial" panose="020B0604020202020204" pitchFamily="34" charset="0"/>
              </a:rPr>
              <a:t>tozun yaklaşık % 45'i, </a:t>
            </a:r>
            <a:r>
              <a:rPr lang="tr-TR" sz="2000" dirty="0">
                <a:latin typeface="Arial" panose="020B0604020202020204" pitchFamily="34" charset="0"/>
                <a:cs typeface="Arial" panose="020B0604020202020204" pitchFamily="34" charset="0"/>
              </a:rPr>
              <a:t>meteorlarda bulunan karbonlu </a:t>
            </a:r>
            <a:r>
              <a:rPr lang="tr-TR" sz="2000" dirty="0" err="1" smtClean="0">
                <a:latin typeface="Arial" panose="020B0604020202020204" pitchFamily="34" charset="0"/>
                <a:cs typeface="Arial" panose="020B0604020202020204" pitchFamily="34" charset="0"/>
              </a:rPr>
              <a:t>kondritlerin</a:t>
            </a:r>
            <a:r>
              <a:rPr lang="tr-TR" sz="2000" dirty="0" smtClean="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kimyasal </a:t>
            </a:r>
            <a:r>
              <a:rPr lang="tr-TR" sz="2000" dirty="0" smtClean="0">
                <a:latin typeface="Arial" panose="020B0604020202020204" pitchFamily="34" charset="0"/>
                <a:cs typeface="Arial" panose="020B0604020202020204" pitchFamily="34" charset="0"/>
              </a:rPr>
              <a:t>bileşimine </a:t>
            </a:r>
            <a:r>
              <a:rPr lang="tr-TR" sz="2000" dirty="0">
                <a:latin typeface="Arial" panose="020B0604020202020204" pitchFamily="34" charset="0"/>
                <a:cs typeface="Arial" panose="020B0604020202020204" pitchFamily="34" charset="0"/>
              </a:rPr>
              <a:t>benzerdir; Yani, </a:t>
            </a:r>
            <a:r>
              <a:rPr lang="tr-TR" sz="2000" dirty="0" smtClean="0">
                <a:latin typeface="Arial" panose="020B0604020202020204" pitchFamily="34" charset="0"/>
                <a:cs typeface="Arial" panose="020B0604020202020204" pitchFamily="34" charset="0"/>
              </a:rPr>
              <a:t>temel </a:t>
            </a:r>
            <a:r>
              <a:rPr lang="tr-TR" sz="2000" dirty="0">
                <a:latin typeface="Arial" panose="020B0604020202020204" pitchFamily="34" charset="0"/>
                <a:cs typeface="Arial" panose="020B0604020202020204" pitchFamily="34" charset="0"/>
              </a:rPr>
              <a:t>olarak bileşim içinde silikat vardır</a:t>
            </a:r>
            <a:r>
              <a:rPr lang="tr-TR" sz="2000" dirty="0" smtClean="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Nükleer tozun </a:t>
            </a:r>
            <a:r>
              <a:rPr lang="tr-TR" sz="2000" dirty="0" smtClean="0">
                <a:latin typeface="Arial" panose="020B0604020202020204" pitchFamily="34" charset="0"/>
                <a:cs typeface="Arial" panose="020B0604020202020204" pitchFamily="34" charset="0"/>
              </a:rPr>
              <a:t>diğer kısmının yüzde </a:t>
            </a:r>
            <a:r>
              <a:rPr lang="tr-TR" sz="2000" dirty="0">
                <a:latin typeface="Arial" panose="020B0604020202020204" pitchFamily="34" charset="0"/>
                <a:cs typeface="Arial" panose="020B0604020202020204" pitchFamily="34" charset="0"/>
              </a:rPr>
              <a:t>40'ından fazlası </a:t>
            </a:r>
            <a:r>
              <a:rPr lang="tr-TR" sz="2000" dirty="0" smtClean="0">
                <a:latin typeface="Arial" panose="020B0604020202020204" pitchFamily="34" charset="0"/>
                <a:cs typeface="Arial" panose="020B0604020202020204" pitchFamily="34" charset="0"/>
              </a:rPr>
              <a:t>organiktir</a:t>
            </a:r>
            <a:r>
              <a:rPr lang="tr-TR" sz="2000" dirty="0">
                <a:latin typeface="Arial" panose="020B0604020202020204" pitchFamily="34" charset="0"/>
                <a:cs typeface="Arial" panose="020B0604020202020204" pitchFamily="34" charset="0"/>
              </a:rPr>
              <a:t>, yani değişen derecelerde karmaşıklığa sahip karbon bileşiklerinden oluşur. Nükleer tozun yüzde 15'i sadece birkaç </a:t>
            </a:r>
            <a:r>
              <a:rPr lang="tr-TR" sz="2000" dirty="0" err="1">
                <a:latin typeface="Arial" panose="020B0604020202020204" pitchFamily="34" charset="0"/>
                <a:cs typeface="Arial" panose="020B0604020202020204" pitchFamily="34" charset="0"/>
              </a:rPr>
              <a:t>attogramdan</a:t>
            </a:r>
            <a:r>
              <a:rPr lang="tr-TR" sz="2000" dirty="0">
                <a:latin typeface="Arial" panose="020B0604020202020204" pitchFamily="34" charset="0"/>
                <a:cs typeface="Arial" panose="020B0604020202020204" pitchFamily="34" charset="0"/>
              </a:rPr>
              <a:t> oluşan kütleli çok küçük parçacıklardan oluşur (</a:t>
            </a:r>
            <a:r>
              <a:rPr lang="tr-TR" sz="2000" dirty="0" smtClean="0">
                <a:latin typeface="Arial" panose="020B0604020202020204" pitchFamily="34" charset="0"/>
                <a:cs typeface="Arial" panose="020B0604020202020204" pitchFamily="34" charset="0"/>
              </a:rPr>
              <a:t>10</a:t>
            </a:r>
            <a:r>
              <a:rPr lang="tr-TR" sz="2000" baseline="30000" dirty="0" smtClean="0">
                <a:latin typeface="Arial" panose="020B0604020202020204" pitchFamily="34" charset="0"/>
                <a:cs typeface="Arial" panose="020B0604020202020204" pitchFamily="34" charset="0"/>
              </a:rPr>
              <a:t>-18</a:t>
            </a:r>
            <a:r>
              <a:rPr lang="tr-TR" sz="2000" dirty="0" smtClean="0">
                <a:latin typeface="Arial" panose="020B0604020202020204" pitchFamily="34" charset="0"/>
                <a:cs typeface="Arial" panose="020B0604020202020204" pitchFamily="34" charset="0"/>
              </a:rPr>
              <a:t>g</a:t>
            </a:r>
            <a:r>
              <a:rPr lang="tr-TR" sz="2000" dirty="0">
                <a:latin typeface="Arial" panose="020B0604020202020204" pitchFamily="34" charset="0"/>
                <a:cs typeface="Arial" panose="020B0604020202020204" pitchFamily="34" charset="0"/>
              </a:rPr>
              <a:t>).</a:t>
            </a:r>
          </a:p>
          <a:p>
            <a:pPr algn="just">
              <a:lnSpc>
                <a:spcPct val="150000"/>
              </a:lnSpc>
            </a:pPr>
            <a:r>
              <a:rPr lang="tr-TR" sz="2000" dirty="0">
                <a:latin typeface="Arial" panose="020B0604020202020204" pitchFamily="34" charset="0"/>
                <a:cs typeface="Arial" panose="020B0604020202020204" pitchFamily="34" charset="0"/>
              </a:rPr>
              <a:t>H, O, OH, NH, NH</a:t>
            </a:r>
            <a:r>
              <a:rPr lang="tr-TR" sz="2000" baseline="-25000" dirty="0">
                <a:latin typeface="Arial" panose="020B0604020202020204" pitchFamily="34" charset="0"/>
                <a:cs typeface="Arial" panose="020B0604020202020204" pitchFamily="34" charset="0"/>
              </a:rPr>
              <a:t>2</a:t>
            </a:r>
            <a:r>
              <a:rPr lang="tr-TR" sz="2000" dirty="0">
                <a:latin typeface="Arial" panose="020B0604020202020204" pitchFamily="34" charset="0"/>
                <a:cs typeface="Arial" panose="020B0604020202020204" pitchFamily="34" charset="0"/>
              </a:rPr>
              <a:t> ve S dahil olmak üzere kuyruklu yıldızların </a:t>
            </a:r>
            <a:r>
              <a:rPr lang="tr-TR" sz="2000" dirty="0" smtClean="0">
                <a:latin typeface="Arial" panose="020B0604020202020204" pitchFamily="34" charset="0"/>
                <a:cs typeface="Arial" panose="020B0604020202020204" pitchFamily="34" charset="0"/>
              </a:rPr>
              <a:t>koma </a:t>
            </a:r>
            <a:r>
              <a:rPr lang="tr-TR" sz="2000" dirty="0">
                <a:latin typeface="Arial" panose="020B0604020202020204" pitchFamily="34" charset="0"/>
                <a:cs typeface="Arial" panose="020B0604020202020204" pitchFamily="34" charset="0"/>
              </a:rPr>
              <a:t>veya çekirdeklerinde en az üç düzine gaz türü tespit edilmiştir</a:t>
            </a:r>
            <a:r>
              <a:rPr lang="tr-TR" sz="2000" dirty="0" smtClean="0">
                <a:latin typeface="Arial" panose="020B0604020202020204" pitchFamily="34" charset="0"/>
                <a:cs typeface="Arial" panose="020B0604020202020204" pitchFamily="34" charset="0"/>
              </a:rPr>
              <a:t>.</a:t>
            </a: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20551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88888" y="0"/>
            <a:ext cx="11506954" cy="3785652"/>
          </a:xfrm>
          <a:prstGeom prst="rect">
            <a:avLst/>
          </a:prstGeom>
        </p:spPr>
        <p:txBody>
          <a:bodyPr wrap="square">
            <a:spAutoFit/>
          </a:bodyPr>
          <a:lstStyle/>
          <a:p>
            <a:pPr lvl="0" algn="just">
              <a:lnSpc>
                <a:spcPct val="150000"/>
              </a:lnSpc>
            </a:pPr>
            <a:r>
              <a:rPr lang="tr-TR" sz="2000" dirty="0">
                <a:solidFill>
                  <a:prstClr val="black"/>
                </a:solidFill>
                <a:latin typeface="Arial" panose="020B0604020202020204" pitchFamily="34" charset="0"/>
                <a:cs typeface="Arial" panose="020B0604020202020204" pitchFamily="34" charset="0"/>
              </a:rPr>
              <a:t>Bu gazların güneş ışığı, kuyruklu yıldızın çekirdeğinde, su, amonyak, metan ve hidrojen sülfürdeki bazik bileşiklerin ayrışmasına neden olduğu zaman oluştuğu düşünülmektedir. Kuyrukta tanımlanmış diğer bileşikler arasında asetilen (C</a:t>
            </a:r>
            <a:r>
              <a:rPr lang="tr-TR" sz="2000" baseline="-25000" dirty="0">
                <a:solidFill>
                  <a:prstClr val="black"/>
                </a:solidFill>
                <a:latin typeface="Arial" panose="020B0604020202020204" pitchFamily="34" charset="0"/>
                <a:cs typeface="Arial" panose="020B0604020202020204" pitchFamily="34" charset="0"/>
              </a:rPr>
              <a:t>2</a:t>
            </a:r>
            <a:r>
              <a:rPr lang="tr-TR" sz="2000" dirty="0">
                <a:solidFill>
                  <a:prstClr val="black"/>
                </a:solidFill>
                <a:latin typeface="Arial" panose="020B0604020202020204" pitchFamily="34" charset="0"/>
                <a:cs typeface="Arial" panose="020B0604020202020204" pitchFamily="34" charset="0"/>
              </a:rPr>
              <a:t>H</a:t>
            </a:r>
            <a:r>
              <a:rPr lang="tr-TR" sz="2000" baseline="-25000" dirty="0">
                <a:solidFill>
                  <a:prstClr val="black"/>
                </a:solidFill>
                <a:latin typeface="Arial" panose="020B0604020202020204" pitchFamily="34" charset="0"/>
                <a:cs typeface="Arial" panose="020B0604020202020204" pitchFamily="34" charset="0"/>
              </a:rPr>
              <a:t>2</a:t>
            </a:r>
            <a:r>
              <a:rPr lang="tr-TR" sz="2000" dirty="0">
                <a:solidFill>
                  <a:prstClr val="black"/>
                </a:solidFill>
                <a:latin typeface="Arial" panose="020B0604020202020204" pitchFamily="34" charset="0"/>
                <a:cs typeface="Arial" panose="020B0604020202020204" pitchFamily="34" charset="0"/>
              </a:rPr>
              <a:t>), </a:t>
            </a:r>
            <a:r>
              <a:rPr lang="tr-TR" sz="2000" dirty="0" err="1">
                <a:solidFill>
                  <a:prstClr val="black"/>
                </a:solidFill>
                <a:latin typeface="Arial" panose="020B0604020202020204" pitchFamily="34" charset="0"/>
                <a:cs typeface="Arial" panose="020B0604020202020204" pitchFamily="34" charset="0"/>
              </a:rPr>
              <a:t>asetonitril</a:t>
            </a:r>
            <a:r>
              <a:rPr lang="tr-TR" sz="2000" dirty="0">
                <a:solidFill>
                  <a:prstClr val="black"/>
                </a:solidFill>
                <a:latin typeface="Arial" panose="020B0604020202020204" pitchFamily="34" charset="0"/>
                <a:cs typeface="Arial" panose="020B0604020202020204" pitchFamily="34" charset="0"/>
              </a:rPr>
              <a:t> (CH</a:t>
            </a:r>
            <a:r>
              <a:rPr lang="tr-TR" sz="2000" baseline="-25000" dirty="0">
                <a:solidFill>
                  <a:prstClr val="black"/>
                </a:solidFill>
                <a:latin typeface="Arial" panose="020B0604020202020204" pitchFamily="34" charset="0"/>
                <a:cs typeface="Arial" panose="020B0604020202020204" pitchFamily="34" charset="0"/>
              </a:rPr>
              <a:t>3</a:t>
            </a:r>
            <a:r>
              <a:rPr lang="tr-TR" sz="2000" dirty="0">
                <a:solidFill>
                  <a:prstClr val="black"/>
                </a:solidFill>
                <a:latin typeface="Arial" panose="020B0604020202020204" pitchFamily="34" charset="0"/>
                <a:cs typeface="Arial" panose="020B0604020202020204" pitchFamily="34" charset="0"/>
              </a:rPr>
              <a:t>CN), hidrojen </a:t>
            </a:r>
            <a:r>
              <a:rPr lang="tr-TR" sz="2000" dirty="0" err="1" smtClean="0">
                <a:solidFill>
                  <a:prstClr val="black"/>
                </a:solidFill>
                <a:latin typeface="Arial" panose="020B0604020202020204" pitchFamily="34" charset="0"/>
                <a:cs typeface="Arial" panose="020B0604020202020204" pitchFamily="34" charset="0"/>
              </a:rPr>
              <a:t>izosiyanür</a:t>
            </a:r>
            <a:r>
              <a:rPr lang="tr-TR" sz="2000" dirty="0" smtClean="0">
                <a:solidFill>
                  <a:prstClr val="black"/>
                </a:solidFill>
                <a:latin typeface="Arial" panose="020B0604020202020204" pitchFamily="34" charset="0"/>
                <a:cs typeface="Arial" panose="020B0604020202020204" pitchFamily="34" charset="0"/>
              </a:rPr>
              <a:t> </a:t>
            </a:r>
            <a:r>
              <a:rPr lang="tr-TR" sz="2000" dirty="0">
                <a:solidFill>
                  <a:prstClr val="black"/>
                </a:solidFill>
                <a:latin typeface="Arial" panose="020B0604020202020204" pitchFamily="34" charset="0"/>
                <a:cs typeface="Arial" panose="020B0604020202020204" pitchFamily="34" charset="0"/>
              </a:rPr>
              <a:t>(</a:t>
            </a:r>
            <a:r>
              <a:rPr lang="tr-TR" sz="2000" dirty="0" smtClean="0">
                <a:solidFill>
                  <a:prstClr val="black"/>
                </a:solidFill>
                <a:latin typeface="Arial" panose="020B0604020202020204" pitchFamily="34" charset="0"/>
                <a:cs typeface="Arial" panose="020B0604020202020204" pitchFamily="34" charset="0"/>
              </a:rPr>
              <a:t>HNC</a:t>
            </a:r>
            <a:r>
              <a:rPr lang="tr-TR" sz="2000" dirty="0">
                <a:solidFill>
                  <a:prstClr val="black"/>
                </a:solidFill>
                <a:latin typeface="Arial" panose="020B0604020202020204" pitchFamily="34" charset="0"/>
                <a:cs typeface="Arial" panose="020B0604020202020204" pitchFamily="34" charset="0"/>
              </a:rPr>
              <a:t>), hidrojen siyanür (HCN), formaldehit (H</a:t>
            </a:r>
            <a:r>
              <a:rPr lang="tr-TR" sz="2000" baseline="-25000" dirty="0">
                <a:solidFill>
                  <a:prstClr val="black"/>
                </a:solidFill>
                <a:latin typeface="Arial" panose="020B0604020202020204" pitchFamily="34" charset="0"/>
                <a:cs typeface="Arial" panose="020B0604020202020204" pitchFamily="34" charset="0"/>
              </a:rPr>
              <a:t>2</a:t>
            </a:r>
            <a:r>
              <a:rPr lang="tr-TR" sz="2000" dirty="0">
                <a:solidFill>
                  <a:prstClr val="black"/>
                </a:solidFill>
                <a:latin typeface="Arial" panose="020B0604020202020204" pitchFamily="34" charset="0"/>
                <a:cs typeface="Arial" panose="020B0604020202020204" pitchFamily="34" charset="0"/>
              </a:rPr>
              <a:t>CO), formik asit (HCOOH), </a:t>
            </a:r>
            <a:r>
              <a:rPr lang="tr-TR" sz="2000" dirty="0" err="1">
                <a:solidFill>
                  <a:prstClr val="black"/>
                </a:solidFill>
                <a:latin typeface="Arial" panose="020B0604020202020204" pitchFamily="34" charset="0"/>
                <a:cs typeface="Arial" panose="020B0604020202020204" pitchFamily="34" charset="0"/>
              </a:rPr>
              <a:t>izosiyanik</a:t>
            </a:r>
            <a:r>
              <a:rPr lang="tr-TR" sz="2000" dirty="0">
                <a:solidFill>
                  <a:prstClr val="black"/>
                </a:solidFill>
                <a:latin typeface="Arial" panose="020B0604020202020204" pitchFamily="34" charset="0"/>
                <a:cs typeface="Arial" panose="020B0604020202020204" pitchFamily="34" charset="0"/>
              </a:rPr>
              <a:t> asit (HNCO), </a:t>
            </a:r>
            <a:r>
              <a:rPr lang="tr-TR" sz="2000" dirty="0" err="1">
                <a:solidFill>
                  <a:prstClr val="black"/>
                </a:solidFill>
                <a:latin typeface="Arial" panose="020B0604020202020204" pitchFamily="34" charset="0"/>
                <a:cs typeface="Arial" panose="020B0604020202020204" pitchFamily="34" charset="0"/>
              </a:rPr>
              <a:t>siyanoasetilen</a:t>
            </a:r>
            <a:r>
              <a:rPr lang="tr-TR" sz="2000" dirty="0">
                <a:solidFill>
                  <a:prstClr val="black"/>
                </a:solidFill>
                <a:latin typeface="Arial" panose="020B0604020202020204" pitchFamily="34" charset="0"/>
                <a:cs typeface="Arial" panose="020B0604020202020204" pitchFamily="34" charset="0"/>
              </a:rPr>
              <a:t> (</a:t>
            </a:r>
            <a:r>
              <a:rPr lang="tr-TR" sz="2000" dirty="0" smtClean="0">
                <a:solidFill>
                  <a:prstClr val="black"/>
                </a:solidFill>
                <a:latin typeface="Arial" panose="020B0604020202020204" pitchFamily="34" charset="0"/>
                <a:cs typeface="Arial" panose="020B0604020202020204" pitchFamily="34" charset="0"/>
              </a:rPr>
              <a:t>HNC=CCN</a:t>
            </a:r>
            <a:r>
              <a:rPr lang="tr-TR" sz="2000" dirty="0">
                <a:solidFill>
                  <a:prstClr val="black"/>
                </a:solidFill>
                <a:latin typeface="Arial" panose="020B0604020202020204" pitchFamily="34" charset="0"/>
                <a:cs typeface="Arial" panose="020B0604020202020204" pitchFamily="34" charset="0"/>
              </a:rPr>
              <a:t>) ve </a:t>
            </a:r>
            <a:r>
              <a:rPr lang="tr-TR" sz="2000" smtClean="0">
                <a:solidFill>
                  <a:prstClr val="black"/>
                </a:solidFill>
                <a:latin typeface="Arial" panose="020B0604020202020204" pitchFamily="34" charset="0"/>
                <a:cs typeface="Arial" panose="020B0604020202020204" pitchFamily="34" charset="0"/>
              </a:rPr>
              <a:t>tiyoformaldehit</a:t>
            </a:r>
            <a:r>
              <a:rPr lang="tr-TR" sz="2000" dirty="0" smtClean="0">
                <a:solidFill>
                  <a:prstClr val="black"/>
                </a:solidFill>
                <a:latin typeface="Arial" panose="020B0604020202020204" pitchFamily="34" charset="0"/>
                <a:cs typeface="Arial" panose="020B0604020202020204" pitchFamily="34" charset="0"/>
              </a:rPr>
              <a:t> </a:t>
            </a:r>
            <a:r>
              <a:rPr lang="tr-TR" sz="2000" dirty="0">
                <a:solidFill>
                  <a:prstClr val="black"/>
                </a:solidFill>
                <a:latin typeface="Arial" panose="020B0604020202020204" pitchFamily="34" charset="0"/>
                <a:cs typeface="Arial" panose="020B0604020202020204" pitchFamily="34" charset="0"/>
              </a:rPr>
              <a:t>(</a:t>
            </a:r>
            <a:r>
              <a:rPr lang="tr-TR" sz="2000" dirty="0" smtClean="0">
                <a:solidFill>
                  <a:prstClr val="black"/>
                </a:solidFill>
                <a:latin typeface="Arial" panose="020B0604020202020204" pitchFamily="34" charset="0"/>
                <a:cs typeface="Arial" panose="020B0604020202020204" pitchFamily="34" charset="0"/>
              </a:rPr>
              <a:t>H2C=S</a:t>
            </a:r>
            <a:r>
              <a:rPr lang="tr-TR" sz="2000" dirty="0">
                <a:solidFill>
                  <a:prstClr val="black"/>
                </a:solidFill>
                <a:latin typeface="Arial" panose="020B0604020202020204" pitchFamily="34" charset="0"/>
                <a:cs typeface="Arial" panose="020B0604020202020204" pitchFamily="34" charset="0"/>
              </a:rPr>
              <a:t>). </a:t>
            </a:r>
            <a:endParaRPr lang="tr-TR" sz="2000" dirty="0" smtClean="0">
              <a:solidFill>
                <a:prstClr val="black"/>
              </a:solidFill>
              <a:latin typeface="Arial" panose="020B0604020202020204" pitchFamily="34" charset="0"/>
              <a:cs typeface="Arial" panose="020B0604020202020204" pitchFamily="34" charset="0"/>
            </a:endParaRPr>
          </a:p>
          <a:p>
            <a:pPr lvl="0" algn="just">
              <a:lnSpc>
                <a:spcPct val="150000"/>
              </a:lnSpc>
            </a:pPr>
            <a:r>
              <a:rPr lang="tr-TR" sz="2000" dirty="0" smtClean="0">
                <a:solidFill>
                  <a:prstClr val="black"/>
                </a:solidFill>
                <a:latin typeface="Arial" panose="020B0604020202020204" pitchFamily="34" charset="0"/>
                <a:cs typeface="Arial" panose="020B0604020202020204" pitchFamily="34" charset="0"/>
              </a:rPr>
              <a:t>Nükleer </a:t>
            </a:r>
            <a:r>
              <a:rPr lang="tr-TR" sz="2000" dirty="0">
                <a:solidFill>
                  <a:prstClr val="black"/>
                </a:solidFill>
                <a:latin typeface="Arial" panose="020B0604020202020204" pitchFamily="34" charset="0"/>
                <a:cs typeface="Arial" panose="020B0604020202020204" pitchFamily="34" charset="0"/>
              </a:rPr>
              <a:t>tozda bulunan karbon esaslı parçacıklar, </a:t>
            </a:r>
            <a:r>
              <a:rPr lang="tr-TR" sz="2000" dirty="0" smtClean="0">
                <a:solidFill>
                  <a:prstClr val="black"/>
                </a:solidFill>
                <a:latin typeface="Arial" panose="020B0604020202020204" pitchFamily="34" charset="0"/>
                <a:cs typeface="Arial" panose="020B0604020202020204" pitchFamily="34" charset="0"/>
              </a:rPr>
              <a:t>gökbilimcilerin </a:t>
            </a:r>
            <a:r>
              <a:rPr lang="tr-TR" sz="2000" dirty="0">
                <a:solidFill>
                  <a:prstClr val="black"/>
                </a:solidFill>
                <a:latin typeface="Arial" panose="020B0604020202020204" pitchFamily="34" charset="0"/>
                <a:cs typeface="Arial" panose="020B0604020202020204" pitchFamily="34" charset="0"/>
              </a:rPr>
              <a:t>ve diğer bilim </a:t>
            </a:r>
            <a:r>
              <a:rPr lang="tr-TR" sz="2000" dirty="0" smtClean="0">
                <a:solidFill>
                  <a:prstClr val="black"/>
                </a:solidFill>
                <a:latin typeface="Arial" panose="020B0604020202020204" pitchFamily="34" charset="0"/>
                <a:cs typeface="Arial" panose="020B0604020202020204" pitchFamily="34" charset="0"/>
              </a:rPr>
              <a:t>adamlarının </a:t>
            </a:r>
            <a:r>
              <a:rPr lang="tr-TR" sz="2000" dirty="0">
                <a:solidFill>
                  <a:prstClr val="black"/>
                </a:solidFill>
                <a:latin typeface="Arial" panose="020B0604020202020204" pitchFamily="34" charset="0"/>
                <a:cs typeface="Arial" panose="020B0604020202020204" pitchFamily="34" charset="0"/>
              </a:rPr>
              <a:t>özel </a:t>
            </a:r>
            <a:r>
              <a:rPr lang="tr-TR" sz="2000" dirty="0" smtClean="0">
                <a:solidFill>
                  <a:prstClr val="black"/>
                </a:solidFill>
                <a:latin typeface="Arial" panose="020B0604020202020204" pitchFamily="34" charset="0"/>
                <a:cs typeface="Arial" panose="020B0604020202020204" pitchFamily="34" charset="0"/>
              </a:rPr>
              <a:t>ilgisini çekmektedir</a:t>
            </a:r>
            <a:r>
              <a:rPr lang="tr-TR" sz="2000" dirty="0">
                <a:solidFill>
                  <a:prstClr val="black"/>
                </a:solidFill>
                <a:latin typeface="Arial" panose="020B0604020202020204" pitchFamily="34" charset="0"/>
                <a:cs typeface="Arial" panose="020B0604020202020204" pitchFamily="34" charset="0"/>
              </a:rPr>
              <a:t>. Bu tür parçacıklar, </a:t>
            </a:r>
            <a:r>
              <a:rPr lang="tr-TR" sz="2000" dirty="0" smtClean="0">
                <a:solidFill>
                  <a:prstClr val="black"/>
                </a:solidFill>
                <a:latin typeface="Arial" panose="020B0604020202020204" pitchFamily="34" charset="0"/>
                <a:cs typeface="Arial" panose="020B0604020202020204" pitchFamily="34" charset="0"/>
              </a:rPr>
              <a:t>canlı </a:t>
            </a:r>
            <a:r>
              <a:rPr lang="tr-TR" sz="2000" dirty="0">
                <a:solidFill>
                  <a:prstClr val="black"/>
                </a:solidFill>
                <a:latin typeface="Arial" panose="020B0604020202020204" pitchFamily="34" charset="0"/>
                <a:cs typeface="Arial" panose="020B0604020202020204" pitchFamily="34" charset="0"/>
              </a:rPr>
              <a:t>organizmaların oluşturulduğu karmaşık biyokimyasal moleküllerin öncüleri olan, oldukça karmaşık organik moleküller içerir. </a:t>
            </a:r>
          </a:p>
        </p:txBody>
      </p:sp>
    </p:spTree>
    <p:extLst>
      <p:ext uri="{BB962C8B-B14F-4D97-AF65-F5344CB8AC3E}">
        <p14:creationId xmlns:p14="http://schemas.microsoft.com/office/powerpoint/2010/main" val="1585188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44032" y="0"/>
            <a:ext cx="11488847" cy="3323987"/>
          </a:xfrm>
          <a:prstGeom prst="rect">
            <a:avLst/>
          </a:prstGeom>
        </p:spPr>
        <p:txBody>
          <a:bodyPr wrap="square">
            <a:spAutoFit/>
          </a:bodyPr>
          <a:lstStyle/>
          <a:p>
            <a:pPr lvl="0" algn="just">
              <a:lnSpc>
                <a:spcPct val="150000"/>
              </a:lnSpc>
            </a:pPr>
            <a:r>
              <a:rPr lang="tr-TR" sz="2000" dirty="0" smtClean="0">
                <a:solidFill>
                  <a:prstClr val="black"/>
                </a:solidFill>
                <a:latin typeface="Arial" panose="020B0604020202020204" pitchFamily="34" charset="0"/>
                <a:cs typeface="Arial" panose="020B0604020202020204" pitchFamily="34" charset="0"/>
              </a:rPr>
              <a:t>Örneğin</a:t>
            </a:r>
            <a:r>
              <a:rPr lang="tr-TR" sz="2000" dirty="0">
                <a:solidFill>
                  <a:prstClr val="black"/>
                </a:solidFill>
                <a:latin typeface="Arial" panose="020B0604020202020204" pitchFamily="34" charset="0"/>
                <a:cs typeface="Arial" panose="020B0604020202020204" pitchFamily="34" charset="0"/>
              </a:rPr>
              <a:t>, Bilim adamları şimdi, </a:t>
            </a:r>
            <a:r>
              <a:rPr lang="tr-TR" sz="2000" dirty="0" smtClean="0">
                <a:solidFill>
                  <a:prstClr val="black"/>
                </a:solidFill>
                <a:latin typeface="Arial" panose="020B0604020202020204" pitchFamily="34" charset="0"/>
                <a:cs typeface="Arial" panose="020B0604020202020204" pitchFamily="34" charset="0"/>
              </a:rPr>
              <a:t>65 </a:t>
            </a:r>
            <a:r>
              <a:rPr lang="tr-TR" sz="2000" dirty="0">
                <a:solidFill>
                  <a:prstClr val="black"/>
                </a:solidFill>
                <a:latin typeface="Arial" panose="020B0604020202020204" pitchFamily="34" charset="0"/>
                <a:cs typeface="Arial" panose="020B0604020202020204" pitchFamily="34" charset="0"/>
              </a:rPr>
              <a:t>milyon yıl önce dinozorların ve diğer birçok türün yok olmasının birincil sebebinin, Dünya yüzeyinin üzerine bir göktaşı çarptığında oluşan muazzam bir toz bulutu olduğuna inanıyorlar.</a:t>
            </a:r>
          </a:p>
          <a:p>
            <a:pPr lvl="0" algn="just">
              <a:lnSpc>
                <a:spcPct val="150000"/>
              </a:lnSpc>
            </a:pPr>
            <a:r>
              <a:rPr lang="tr-TR" sz="2000" dirty="0">
                <a:solidFill>
                  <a:prstClr val="black"/>
                </a:solidFill>
                <a:latin typeface="Arial" panose="020B0604020202020204" pitchFamily="34" charset="0"/>
                <a:cs typeface="Arial" panose="020B0604020202020204" pitchFamily="34" charset="0"/>
              </a:rPr>
              <a:t>Kuyruklu yıldızlar ve göktaşları, davranışları yüksek derecede güvenilirlikle (kuyruklu yıldızlar) veya </a:t>
            </a:r>
            <a:r>
              <a:rPr lang="tr-TR" sz="2000" dirty="0" smtClean="0">
                <a:solidFill>
                  <a:prstClr val="black"/>
                </a:solidFill>
                <a:latin typeface="Arial" panose="020B0604020202020204" pitchFamily="34" charset="0"/>
                <a:cs typeface="Arial" panose="020B0604020202020204" pitchFamily="34" charset="0"/>
              </a:rPr>
              <a:t>en </a:t>
            </a:r>
            <a:r>
              <a:rPr lang="tr-TR" sz="2000" dirty="0">
                <a:solidFill>
                  <a:prstClr val="black"/>
                </a:solidFill>
                <a:latin typeface="Arial" panose="020B0604020202020204" pitchFamily="34" charset="0"/>
                <a:cs typeface="Arial" panose="020B0604020202020204" pitchFamily="34" charset="0"/>
              </a:rPr>
              <a:t>düşük güvenilirlikle (meteoritler) tahmin edilebilen astronomik cisimlerin örnekleridir. Bu bölüm, hem astronomik </a:t>
            </a:r>
            <a:r>
              <a:rPr lang="tr-TR" sz="2000" dirty="0" smtClean="0">
                <a:solidFill>
                  <a:prstClr val="black"/>
                </a:solidFill>
                <a:latin typeface="Arial" panose="020B0604020202020204" pitchFamily="34" charset="0"/>
                <a:cs typeface="Arial" panose="020B0604020202020204" pitchFamily="34" charset="0"/>
              </a:rPr>
              <a:t>cisim </a:t>
            </a:r>
            <a:r>
              <a:rPr lang="tr-TR" sz="2000" dirty="0">
                <a:solidFill>
                  <a:prstClr val="black"/>
                </a:solidFill>
                <a:latin typeface="Arial" panose="020B0604020202020204" pitchFamily="34" charset="0"/>
                <a:cs typeface="Arial" panose="020B0604020202020204" pitchFamily="34" charset="0"/>
              </a:rPr>
              <a:t>türlerini hem de bilim adamlarının daha ayrıntılı bilgi elde etmeye başladığı diğer </a:t>
            </a:r>
            <a:r>
              <a:rPr lang="tr-TR" sz="2000" dirty="0" smtClean="0">
                <a:solidFill>
                  <a:prstClr val="black"/>
                </a:solidFill>
                <a:latin typeface="Arial" panose="020B0604020202020204" pitchFamily="34" charset="0"/>
                <a:cs typeface="Arial" panose="020B0604020202020204" pitchFamily="34" charset="0"/>
              </a:rPr>
              <a:t>cisimleri </a:t>
            </a:r>
            <a:r>
              <a:rPr lang="tr-TR" sz="2000" dirty="0">
                <a:solidFill>
                  <a:prstClr val="black"/>
                </a:solidFill>
                <a:latin typeface="Arial" panose="020B0604020202020204" pitchFamily="34" charset="0"/>
                <a:cs typeface="Arial" panose="020B0604020202020204" pitchFamily="34" charset="0"/>
              </a:rPr>
              <a:t>(asteroitler) ve insanların ayak bastığı yer olan tek dünya dışı </a:t>
            </a:r>
            <a:r>
              <a:rPr lang="tr-TR" sz="2000" dirty="0" smtClean="0">
                <a:solidFill>
                  <a:prstClr val="black"/>
                </a:solidFill>
                <a:latin typeface="Arial" panose="020B0604020202020204" pitchFamily="34" charset="0"/>
                <a:cs typeface="Arial" panose="020B0604020202020204" pitchFamily="34" charset="0"/>
              </a:rPr>
              <a:t>cisim </a:t>
            </a:r>
            <a:r>
              <a:rPr lang="tr-TR" sz="2000" dirty="0">
                <a:solidFill>
                  <a:prstClr val="black"/>
                </a:solidFill>
                <a:latin typeface="Arial" panose="020B0604020202020204" pitchFamily="34" charset="0"/>
                <a:cs typeface="Arial" panose="020B0604020202020204" pitchFamily="34" charset="0"/>
              </a:rPr>
              <a:t>(Ay) ilgilidir</a:t>
            </a:r>
            <a:r>
              <a:rPr lang="tr-TR" sz="2000" dirty="0" smtClean="0">
                <a:solidFill>
                  <a:prstClr val="black"/>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427196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512189" y="177926"/>
            <a:ext cx="11320690" cy="3323987"/>
          </a:xfrm>
          <a:prstGeom prst="rect">
            <a:avLst/>
          </a:prstGeom>
        </p:spPr>
        <p:txBody>
          <a:bodyPr wrap="square">
            <a:spAutoFit/>
          </a:bodyPr>
          <a:lstStyle/>
          <a:p>
            <a:pPr lvl="0" algn="just">
              <a:lnSpc>
                <a:spcPct val="150000"/>
              </a:lnSpc>
            </a:pPr>
            <a:r>
              <a:rPr lang="tr-TR" sz="2000" b="1" dirty="0">
                <a:solidFill>
                  <a:srgbClr val="FF0000"/>
                </a:solidFill>
                <a:latin typeface="Arial" panose="020B0604020202020204" pitchFamily="34" charset="0"/>
                <a:cs typeface="Arial" panose="020B0604020202020204" pitchFamily="34" charset="0"/>
              </a:rPr>
              <a:t>Kuyruklu </a:t>
            </a:r>
            <a:r>
              <a:rPr lang="tr-TR" sz="2000" b="1" dirty="0" smtClean="0">
                <a:solidFill>
                  <a:srgbClr val="FF0000"/>
                </a:solidFill>
                <a:latin typeface="Arial" panose="020B0604020202020204" pitchFamily="34" charset="0"/>
                <a:cs typeface="Arial" panose="020B0604020202020204" pitchFamily="34" charset="0"/>
              </a:rPr>
              <a:t>Yıldızlar</a:t>
            </a:r>
            <a:endParaRPr lang="tr-TR" sz="2000" b="1" dirty="0">
              <a:solidFill>
                <a:srgbClr val="FF0000"/>
              </a:solidFill>
              <a:latin typeface="Arial" panose="020B0604020202020204" pitchFamily="34" charset="0"/>
              <a:cs typeface="Arial" panose="020B0604020202020204" pitchFamily="34" charset="0"/>
            </a:endParaRPr>
          </a:p>
          <a:p>
            <a:pPr lvl="0" algn="just">
              <a:lnSpc>
                <a:spcPct val="150000"/>
              </a:lnSpc>
            </a:pPr>
            <a:r>
              <a:rPr lang="tr-TR" sz="2000" dirty="0">
                <a:solidFill>
                  <a:prstClr val="black"/>
                </a:solidFill>
                <a:latin typeface="Arial" panose="020B0604020202020204" pitchFamily="34" charset="0"/>
                <a:cs typeface="Arial" panose="020B0604020202020204" pitchFamily="34" charset="0"/>
              </a:rPr>
              <a:t>Düzensiz ve beklenmedik görünümlerinden ötürü, kuyruklu yıldızlar ve </a:t>
            </a:r>
            <a:r>
              <a:rPr lang="tr-TR" sz="2000" dirty="0" smtClean="0">
                <a:solidFill>
                  <a:prstClr val="black"/>
                </a:solidFill>
                <a:latin typeface="Arial" panose="020B0604020202020204" pitchFamily="34" charset="0"/>
                <a:cs typeface="Arial" panose="020B0604020202020204" pitchFamily="34" charset="0"/>
              </a:rPr>
              <a:t>meteorlar </a:t>
            </a:r>
            <a:r>
              <a:rPr lang="tr-TR" sz="2000" dirty="0">
                <a:solidFill>
                  <a:prstClr val="black"/>
                </a:solidFill>
                <a:latin typeface="Arial" panose="020B0604020202020204" pitchFamily="34" charset="0"/>
                <a:cs typeface="Arial" panose="020B0604020202020204" pitchFamily="34" charset="0"/>
              </a:rPr>
              <a:t>uzun zamandır </a:t>
            </a:r>
            <a:r>
              <a:rPr lang="tr-TR" sz="2000" dirty="0" smtClean="0">
                <a:solidFill>
                  <a:prstClr val="black"/>
                </a:solidFill>
                <a:latin typeface="Arial" panose="020B0604020202020204" pitchFamily="34" charset="0"/>
                <a:cs typeface="Arial" panose="020B0604020202020204" pitchFamily="34" charset="0"/>
              </a:rPr>
              <a:t>önemli </a:t>
            </a:r>
            <a:r>
              <a:rPr lang="tr-TR" sz="2000" dirty="0">
                <a:solidFill>
                  <a:prstClr val="black"/>
                </a:solidFill>
                <a:latin typeface="Arial" panose="020B0604020202020204" pitchFamily="34" charset="0"/>
                <a:cs typeface="Arial" panose="020B0604020202020204" pitchFamily="34" charset="0"/>
              </a:rPr>
              <a:t>olayların habercisi olarak görülmüştür: kralların ve kraliçelerin doğuşu veya ölümü, savaş alanında başarı veya başarısızlık ve büyük medeniyetlerin yükselişi veya çöküşü. </a:t>
            </a:r>
            <a:r>
              <a:rPr lang="tr-TR" sz="2000" dirty="0" smtClean="0">
                <a:solidFill>
                  <a:prstClr val="black"/>
                </a:solidFill>
                <a:latin typeface="Arial" panose="020B0604020202020204" pitchFamily="34" charset="0"/>
                <a:cs typeface="Arial" panose="020B0604020202020204" pitchFamily="34" charset="0"/>
              </a:rPr>
              <a:t>Gezegen </a:t>
            </a:r>
            <a:r>
              <a:rPr lang="tr-TR" sz="2000" dirty="0">
                <a:solidFill>
                  <a:prstClr val="black"/>
                </a:solidFill>
                <a:latin typeface="Arial" panose="020B0604020202020204" pitchFamily="34" charset="0"/>
                <a:cs typeface="Arial" panose="020B0604020202020204" pitchFamily="34" charset="0"/>
              </a:rPr>
              <a:t>ve yıldız </a:t>
            </a:r>
            <a:r>
              <a:rPr lang="tr-TR" sz="2000" dirty="0" smtClean="0">
                <a:solidFill>
                  <a:prstClr val="black"/>
                </a:solidFill>
                <a:latin typeface="Arial" panose="020B0604020202020204" pitchFamily="34" charset="0"/>
                <a:cs typeface="Arial" panose="020B0604020202020204" pitchFamily="34" charset="0"/>
              </a:rPr>
              <a:t>hareketlerinin </a:t>
            </a:r>
            <a:r>
              <a:rPr lang="tr-TR" sz="2000" dirty="0">
                <a:solidFill>
                  <a:prstClr val="black"/>
                </a:solidFill>
                <a:latin typeface="Arial" panose="020B0604020202020204" pitchFamily="34" charset="0"/>
                <a:cs typeface="Arial" panose="020B0604020202020204" pitchFamily="34" charset="0"/>
              </a:rPr>
              <a:t>düzenliliğini daha çok insan anlamaya ve güvenmeye başladığında, düzenli ve öngörülemeyen astronomik olaylar hakkında endişelenmeye başladılar. Kuyruklu yıldızların ve </a:t>
            </a:r>
            <a:r>
              <a:rPr lang="tr-TR" sz="2000" dirty="0" smtClean="0">
                <a:solidFill>
                  <a:prstClr val="black"/>
                </a:solidFill>
                <a:latin typeface="Arial" panose="020B0604020202020204" pitchFamily="34" charset="0"/>
                <a:cs typeface="Arial" panose="020B0604020202020204" pitchFamily="34" charset="0"/>
              </a:rPr>
              <a:t>meteorların </a:t>
            </a:r>
            <a:r>
              <a:rPr lang="tr-TR" sz="2000" dirty="0">
                <a:solidFill>
                  <a:prstClr val="black"/>
                </a:solidFill>
                <a:latin typeface="Arial" panose="020B0604020202020204" pitchFamily="34" charset="0"/>
                <a:cs typeface="Arial" panose="020B0604020202020204" pitchFamily="34" charset="0"/>
              </a:rPr>
              <a:t>yarattığı şaşkınlık, bazı durumlarda görünüşlerinin muhteşem doğasıdır. </a:t>
            </a:r>
          </a:p>
        </p:txBody>
      </p:sp>
    </p:spTree>
    <p:extLst>
      <p:ext uri="{BB962C8B-B14F-4D97-AF65-F5344CB8AC3E}">
        <p14:creationId xmlns:p14="http://schemas.microsoft.com/office/powerpoint/2010/main" val="640552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16871" y="0"/>
            <a:ext cx="11516008" cy="5632311"/>
          </a:xfrm>
          <a:prstGeom prst="rect">
            <a:avLst/>
          </a:prstGeom>
        </p:spPr>
        <p:txBody>
          <a:bodyPr wrap="square">
            <a:spAutoFit/>
          </a:bodyPr>
          <a:lstStyle/>
          <a:p>
            <a:pPr lvl="0" algn="just">
              <a:lnSpc>
                <a:spcPct val="150000"/>
              </a:lnSpc>
            </a:pPr>
            <a:r>
              <a:rPr lang="tr-TR" sz="2000" dirty="0">
                <a:solidFill>
                  <a:prstClr val="black"/>
                </a:solidFill>
                <a:latin typeface="Arial" panose="020B0604020202020204" pitchFamily="34" charset="0"/>
                <a:cs typeface="Arial" panose="020B0604020202020204" pitchFamily="34" charset="0"/>
              </a:rPr>
              <a:t>Örneğin, 1910'da ortaya çıkan bir kuyruklu yıldız, gün boyunca </a:t>
            </a:r>
            <a:r>
              <a:rPr lang="tr-TR" sz="2000" dirty="0" smtClean="0">
                <a:solidFill>
                  <a:prstClr val="black"/>
                </a:solidFill>
                <a:latin typeface="Arial" panose="020B0604020202020204" pitchFamily="34" charset="0"/>
                <a:cs typeface="Arial" panose="020B0604020202020204" pitchFamily="34" charset="0"/>
              </a:rPr>
              <a:t>görülebilecek </a:t>
            </a:r>
            <a:r>
              <a:rPr lang="tr-TR" sz="2000" dirty="0">
                <a:solidFill>
                  <a:prstClr val="black"/>
                </a:solidFill>
                <a:latin typeface="Arial" panose="020B0604020202020204" pitchFamily="34" charset="0"/>
                <a:cs typeface="Arial" panose="020B0604020202020204" pitchFamily="34" charset="0"/>
              </a:rPr>
              <a:t>kadar parlaktı ve </a:t>
            </a:r>
            <a:r>
              <a:rPr lang="tr-TR" sz="2000" dirty="0" smtClean="0">
                <a:solidFill>
                  <a:prstClr val="black"/>
                </a:solidFill>
                <a:latin typeface="Arial" panose="020B0604020202020204" pitchFamily="34" charset="0"/>
                <a:cs typeface="Arial" panose="020B0604020202020204" pitchFamily="34" charset="0"/>
              </a:rPr>
              <a:t>ismini</a:t>
            </a:r>
            <a:r>
              <a:rPr lang="tr-TR" sz="2000" dirty="0">
                <a:solidFill>
                  <a:prstClr val="black"/>
                </a:solidFill>
                <a:latin typeface="Arial" panose="020B0604020202020204" pitchFamily="34" charset="0"/>
                <a:cs typeface="Arial" panose="020B0604020202020204" pitchFamily="34" charset="0"/>
              </a:rPr>
              <a:t>, </a:t>
            </a:r>
            <a:r>
              <a:rPr lang="tr-TR" sz="2000" b="1" dirty="0">
                <a:solidFill>
                  <a:prstClr val="black"/>
                </a:solidFill>
                <a:latin typeface="Arial" panose="020B0604020202020204" pitchFamily="34" charset="0"/>
                <a:cs typeface="Arial" panose="020B0604020202020204" pitchFamily="34" charset="0"/>
              </a:rPr>
              <a:t>1910 Gün Işığı </a:t>
            </a:r>
            <a:r>
              <a:rPr lang="tr-TR" sz="2000" b="1" dirty="0" smtClean="0">
                <a:solidFill>
                  <a:prstClr val="black"/>
                </a:solidFill>
                <a:latin typeface="Arial" panose="020B0604020202020204" pitchFamily="34" charset="0"/>
                <a:cs typeface="Arial" panose="020B0604020202020204" pitchFamily="34" charset="0"/>
              </a:rPr>
              <a:t>Kuyruğu </a:t>
            </a:r>
            <a:r>
              <a:rPr lang="tr-TR" sz="2000" dirty="0" smtClean="0">
                <a:solidFill>
                  <a:prstClr val="black"/>
                </a:solidFill>
                <a:latin typeface="Arial" panose="020B0604020202020204" pitchFamily="34" charset="0"/>
                <a:cs typeface="Arial" panose="020B0604020202020204" pitchFamily="34" charset="0"/>
              </a:rPr>
              <a:t>olarak aldı.</a:t>
            </a:r>
            <a:endParaRPr lang="tr-TR" sz="2000" dirty="0">
              <a:solidFill>
                <a:prstClr val="black"/>
              </a:solidFill>
              <a:latin typeface="Arial" panose="020B0604020202020204" pitchFamily="34" charset="0"/>
              <a:cs typeface="Arial" panose="020B0604020202020204" pitchFamily="34" charset="0"/>
            </a:endParaRPr>
          </a:p>
          <a:p>
            <a:pPr lvl="0" algn="just">
              <a:lnSpc>
                <a:spcPct val="150000"/>
              </a:lnSpc>
            </a:pPr>
            <a:r>
              <a:rPr lang="tr-TR" sz="2000" dirty="0">
                <a:solidFill>
                  <a:prstClr val="black"/>
                </a:solidFill>
                <a:latin typeface="Arial" panose="020B0604020202020204" pitchFamily="34" charset="0"/>
                <a:cs typeface="Arial" panose="020B0604020202020204" pitchFamily="34" charset="0"/>
              </a:rPr>
              <a:t>Kuyruklu yıldızların ortaya çıkardığı uyarıların hesapları, kaydedilen geçmişe kadar uzanır. Örneğin antik Çinliler, bir kuyrukluyıldızın ortaya çıkmasının bir imparatorun ölümünü, savaşın başladığını ya da ülke çapında hastalığın yayılmasını önlediğine </a:t>
            </a:r>
            <a:r>
              <a:rPr lang="tr-TR" sz="2000" dirty="0" err="1" smtClean="0">
                <a:solidFill>
                  <a:prstClr val="black"/>
                </a:solidFill>
                <a:latin typeface="Arial" panose="020B0604020202020204" pitchFamily="34" charset="0"/>
                <a:cs typeface="Arial" panose="020B0604020202020204" pitchFamily="34" charset="0"/>
              </a:rPr>
              <a:t>inanmşlardı</a:t>
            </a:r>
            <a:r>
              <a:rPr lang="tr-TR" sz="2000" dirty="0" smtClean="0">
                <a:solidFill>
                  <a:prstClr val="black"/>
                </a:solidFill>
                <a:latin typeface="Arial" panose="020B0604020202020204" pitchFamily="34" charset="0"/>
                <a:cs typeface="Arial" panose="020B0604020202020204" pitchFamily="34" charset="0"/>
              </a:rPr>
              <a:t>. Çin’de </a:t>
            </a:r>
            <a:r>
              <a:rPr lang="tr-TR" sz="2000" dirty="0">
                <a:solidFill>
                  <a:prstClr val="black"/>
                </a:solidFill>
                <a:latin typeface="Arial" panose="020B0604020202020204" pitchFamily="34" charset="0"/>
                <a:cs typeface="Arial" panose="020B0604020202020204" pitchFamily="34" charset="0"/>
              </a:rPr>
              <a:t>en az 10 salgının bir kuyruklu yıldızın ortaya çıkmasıyla ilişkili </a:t>
            </a:r>
            <a:r>
              <a:rPr lang="tr-TR" sz="2000" dirty="0" smtClean="0">
                <a:solidFill>
                  <a:prstClr val="black"/>
                </a:solidFill>
                <a:latin typeface="Arial" panose="020B0604020202020204" pitchFamily="34" charset="0"/>
                <a:cs typeface="Arial" panose="020B0604020202020204" pitchFamily="34" charset="0"/>
              </a:rPr>
              <a:t>olduğu düşünülürdü. </a:t>
            </a:r>
            <a:r>
              <a:rPr lang="tr-TR" sz="2000" dirty="0">
                <a:solidFill>
                  <a:prstClr val="black"/>
                </a:solidFill>
                <a:latin typeface="Arial" panose="020B0604020202020204" pitchFamily="34" charset="0"/>
                <a:cs typeface="Arial" panose="020B0604020202020204" pitchFamily="34" charset="0"/>
              </a:rPr>
              <a:t>Ancak böyle inançlar tek </a:t>
            </a:r>
            <a:r>
              <a:rPr lang="tr-TR" sz="2000" dirty="0" smtClean="0">
                <a:solidFill>
                  <a:prstClr val="black"/>
                </a:solidFill>
                <a:latin typeface="Arial" panose="020B0604020202020204" pitchFamily="34" charset="0"/>
                <a:cs typeface="Arial" panose="020B0604020202020204" pitchFamily="34" charset="0"/>
              </a:rPr>
              <a:t>Çinlilerde değildi</a:t>
            </a:r>
            <a:r>
              <a:rPr lang="tr-TR" sz="2000" dirty="0">
                <a:solidFill>
                  <a:prstClr val="black"/>
                </a:solidFill>
                <a:latin typeface="Arial" panose="020B0604020202020204" pitchFamily="34" charset="0"/>
                <a:cs typeface="Arial" panose="020B0604020202020204" pitchFamily="34" charset="0"/>
              </a:rPr>
              <a:t>. Julius </a:t>
            </a:r>
            <a:r>
              <a:rPr lang="tr-TR" sz="2000" dirty="0" err="1">
                <a:solidFill>
                  <a:prstClr val="black"/>
                </a:solidFill>
                <a:latin typeface="Arial" panose="020B0604020202020204" pitchFamily="34" charset="0"/>
                <a:cs typeface="Arial" panose="020B0604020202020204" pitchFamily="34" charset="0"/>
              </a:rPr>
              <a:t>Caesar'ın</a:t>
            </a:r>
            <a:r>
              <a:rPr lang="tr-TR" sz="2000" dirty="0">
                <a:solidFill>
                  <a:prstClr val="black"/>
                </a:solidFill>
                <a:latin typeface="Arial" panose="020B0604020202020204" pitchFamily="34" charset="0"/>
                <a:cs typeface="Arial" panose="020B0604020202020204" pitchFamily="34" charset="0"/>
              </a:rPr>
              <a:t> 15 Mart'ta suikasta öldürüldükten yedi gün sonra, 44 </a:t>
            </a:r>
            <a:r>
              <a:rPr lang="tr-TR" sz="2000" dirty="0" smtClean="0">
                <a:solidFill>
                  <a:prstClr val="black"/>
                </a:solidFill>
                <a:latin typeface="Arial" panose="020B0604020202020204" pitchFamily="34" charset="0"/>
                <a:cs typeface="Arial" panose="020B0604020202020204" pitchFamily="34" charset="0"/>
              </a:rPr>
              <a:t>MÖ, gökte bir </a:t>
            </a:r>
            <a:r>
              <a:rPr lang="tr-TR" sz="2000" dirty="0">
                <a:solidFill>
                  <a:prstClr val="black"/>
                </a:solidFill>
                <a:latin typeface="Arial" panose="020B0604020202020204" pitchFamily="34" charset="0"/>
                <a:cs typeface="Arial" panose="020B0604020202020204" pitchFamily="34" charset="0"/>
              </a:rPr>
              <a:t>kuyruklu yıldız, </a:t>
            </a:r>
            <a:r>
              <a:rPr lang="tr-TR" sz="2000" dirty="0" smtClean="0">
                <a:solidFill>
                  <a:prstClr val="black"/>
                </a:solidFill>
                <a:latin typeface="Arial" panose="020B0604020202020204" pitchFamily="34" charset="0"/>
                <a:cs typeface="Arial" panose="020B0604020202020204" pitchFamily="34" charset="0"/>
              </a:rPr>
              <a:t>Romalıların, </a:t>
            </a:r>
            <a:r>
              <a:rPr lang="tr-TR" sz="2000" dirty="0">
                <a:solidFill>
                  <a:prstClr val="black"/>
                </a:solidFill>
                <a:latin typeface="Arial" panose="020B0604020202020204" pitchFamily="34" charset="0"/>
                <a:cs typeface="Arial" panose="020B0604020202020204" pitchFamily="34" charset="0"/>
              </a:rPr>
              <a:t>liderinin doğrudan cennete </a:t>
            </a:r>
            <a:r>
              <a:rPr lang="tr-TR" sz="2000" dirty="0" smtClean="0">
                <a:solidFill>
                  <a:prstClr val="black"/>
                </a:solidFill>
                <a:latin typeface="Arial" panose="020B0604020202020204" pitchFamily="34" charset="0"/>
                <a:cs typeface="Arial" panose="020B0604020202020204" pitchFamily="34" charset="0"/>
              </a:rPr>
              <a:t>gittiğine inanmasına sebep oldu. </a:t>
            </a:r>
            <a:r>
              <a:rPr lang="tr-TR" sz="2000" dirty="0">
                <a:solidFill>
                  <a:prstClr val="black"/>
                </a:solidFill>
                <a:latin typeface="Arial" panose="020B0604020202020204" pitchFamily="34" charset="0"/>
                <a:cs typeface="Arial" panose="020B0604020202020204" pitchFamily="34" charset="0"/>
              </a:rPr>
              <a:t>Aynı zamanda, bir dizi Romalı yazar, kuyrukluyıldızların oluşturduğu uyarıları tartıştı. Hem şair </a:t>
            </a:r>
            <a:r>
              <a:rPr lang="tr-TR" sz="2000" dirty="0" err="1">
                <a:solidFill>
                  <a:prstClr val="black"/>
                </a:solidFill>
                <a:latin typeface="Arial" panose="020B0604020202020204" pitchFamily="34" charset="0"/>
                <a:cs typeface="Arial" panose="020B0604020202020204" pitchFamily="34" charset="0"/>
              </a:rPr>
              <a:t>Tibullus</a:t>
            </a:r>
            <a:r>
              <a:rPr lang="tr-TR" sz="2000" dirty="0">
                <a:solidFill>
                  <a:prstClr val="black"/>
                </a:solidFill>
                <a:latin typeface="Arial" panose="020B0604020202020204" pitchFamily="34" charset="0"/>
                <a:cs typeface="Arial" panose="020B0604020202020204" pitchFamily="34" charset="0"/>
              </a:rPr>
              <a:t> (yaklaşık 54–19 M.Ö.) hem de </a:t>
            </a:r>
            <a:r>
              <a:rPr lang="tr-TR" sz="2000" dirty="0" smtClean="0">
                <a:solidFill>
                  <a:prstClr val="black"/>
                </a:solidFill>
                <a:latin typeface="Arial" panose="020B0604020202020204" pitchFamily="34" charset="0"/>
                <a:cs typeface="Arial" panose="020B0604020202020204" pitchFamily="34" charset="0"/>
              </a:rPr>
              <a:t>filozof </a:t>
            </a:r>
            <a:r>
              <a:rPr lang="tr-TR" sz="2000" dirty="0" err="1">
                <a:solidFill>
                  <a:prstClr val="black"/>
                </a:solidFill>
                <a:latin typeface="Arial" panose="020B0604020202020204" pitchFamily="34" charset="0"/>
                <a:cs typeface="Arial" panose="020B0604020202020204" pitchFamily="34" charset="0"/>
              </a:rPr>
              <a:t>Pliny</a:t>
            </a:r>
            <a:r>
              <a:rPr lang="tr-TR" sz="2000" dirty="0">
                <a:solidFill>
                  <a:prstClr val="black"/>
                </a:solidFill>
                <a:latin typeface="Arial" panose="020B0604020202020204" pitchFamily="34" charset="0"/>
                <a:cs typeface="Arial" panose="020B0604020202020204" pitchFamily="34" charset="0"/>
              </a:rPr>
              <a:t> (23-79 </a:t>
            </a:r>
            <a:r>
              <a:rPr lang="tr-TR" sz="2000" dirty="0" smtClean="0">
                <a:solidFill>
                  <a:prstClr val="black"/>
                </a:solidFill>
                <a:latin typeface="Arial" panose="020B0604020202020204" pitchFamily="34" charset="0"/>
                <a:cs typeface="Arial" panose="020B0604020202020204" pitchFamily="34" charset="0"/>
              </a:rPr>
              <a:t>MS), savaşın </a:t>
            </a:r>
            <a:r>
              <a:rPr lang="tr-TR" sz="2000" dirty="0">
                <a:solidFill>
                  <a:prstClr val="black"/>
                </a:solidFill>
                <a:latin typeface="Arial" panose="020B0604020202020204" pitchFamily="34" charset="0"/>
                <a:cs typeface="Arial" panose="020B0604020202020204" pitchFamily="34" charset="0"/>
              </a:rPr>
              <a:t>veya diğer sivil ayaklanmaların patlamasını önceden bildirmişti. Gökbilimciler ayrıca, İsa'nın doğuşunu önceden ilan eden yıldızın da bir kuyruklu yıldız olduğuna inanırlar</a:t>
            </a:r>
            <a:r>
              <a:rPr lang="tr-TR" sz="2000" dirty="0" smtClean="0">
                <a:solidFill>
                  <a:prstClr val="black"/>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018249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5925" y="0"/>
            <a:ext cx="11543168" cy="5170646"/>
          </a:xfrm>
          <a:prstGeom prst="rect">
            <a:avLst/>
          </a:prstGeom>
        </p:spPr>
        <p:txBody>
          <a:bodyPr wrap="square">
            <a:spAutoFit/>
          </a:bodyPr>
          <a:lstStyle/>
          <a:p>
            <a:pPr lvl="0" algn="just">
              <a:lnSpc>
                <a:spcPct val="150000"/>
              </a:lnSpc>
            </a:pPr>
            <a:r>
              <a:rPr lang="tr-TR" sz="2000" dirty="0">
                <a:solidFill>
                  <a:prstClr val="black"/>
                </a:solidFill>
                <a:latin typeface="Arial" panose="020B0604020202020204" pitchFamily="34" charset="0"/>
                <a:cs typeface="Arial" panose="020B0604020202020204" pitchFamily="34" charset="0"/>
              </a:rPr>
              <a:t>Türkler </a:t>
            </a:r>
            <a:r>
              <a:rPr lang="tr-TR" sz="2000" dirty="0" smtClean="0">
                <a:solidFill>
                  <a:prstClr val="black"/>
                </a:solidFill>
                <a:latin typeface="Arial" panose="020B0604020202020204" pitchFamily="34" charset="0"/>
                <a:cs typeface="Arial" panose="020B0604020202020204" pitchFamily="34" charset="0"/>
              </a:rPr>
              <a:t>kuvvetlerini </a:t>
            </a:r>
            <a:r>
              <a:rPr lang="tr-TR" sz="2000" dirty="0">
                <a:solidFill>
                  <a:prstClr val="black"/>
                </a:solidFill>
                <a:latin typeface="Arial" panose="020B0604020202020204" pitchFamily="34" charset="0"/>
                <a:cs typeface="Arial" panose="020B0604020202020204" pitchFamily="34" charset="0"/>
              </a:rPr>
              <a:t>güneydoğu Avrupa'ya sürdüğünde 1456'da, </a:t>
            </a:r>
            <a:r>
              <a:rPr lang="tr-TR" sz="2000" dirty="0" err="1">
                <a:solidFill>
                  <a:prstClr val="black"/>
                </a:solidFill>
                <a:latin typeface="Arial" panose="020B0604020202020204" pitchFamily="34" charset="0"/>
                <a:cs typeface="Arial" panose="020B0604020202020204" pitchFamily="34" charset="0"/>
              </a:rPr>
              <a:t>Halley'nin</a:t>
            </a:r>
            <a:r>
              <a:rPr lang="tr-TR" sz="2000" dirty="0">
                <a:solidFill>
                  <a:prstClr val="black"/>
                </a:solidFill>
                <a:latin typeface="Arial" panose="020B0604020202020204" pitchFamily="34" charset="0"/>
                <a:cs typeface="Arial" panose="020B0604020202020204" pitchFamily="34" charset="0"/>
              </a:rPr>
              <a:t> kuyruklu yıldızı aniden göklerde ortaya çıktı. Kuyrukluyıldızın yaklaşan bir kıyamete dair bir uyarı olduğuna inanan Papa </a:t>
            </a:r>
            <a:r>
              <a:rPr lang="tr-TR" sz="2000" dirty="0" err="1">
                <a:solidFill>
                  <a:prstClr val="black"/>
                </a:solidFill>
                <a:latin typeface="Arial" panose="020B0604020202020204" pitchFamily="34" charset="0"/>
                <a:cs typeface="Arial" panose="020B0604020202020204" pitchFamily="34" charset="0"/>
              </a:rPr>
              <a:t>Callixtus</a:t>
            </a:r>
            <a:r>
              <a:rPr lang="tr-TR" sz="2000" dirty="0">
                <a:solidFill>
                  <a:prstClr val="black"/>
                </a:solidFill>
                <a:latin typeface="Arial" panose="020B0604020202020204" pitchFamily="34" charset="0"/>
                <a:cs typeface="Arial" panose="020B0604020202020204" pitchFamily="34" charset="0"/>
              </a:rPr>
              <a:t> III (1455–58), “Türklere karşı Tanrı'nın gazabından korunmak için Hıristiyanlardan birkaç gün boyunca dua etmelerini, ve bunun felaketlere yol açtığını söyler”. Onun </a:t>
            </a:r>
            <a:r>
              <a:rPr lang="tr-TR" sz="2000" dirty="0" smtClean="0">
                <a:solidFill>
                  <a:prstClr val="black"/>
                </a:solidFill>
                <a:latin typeface="Arial" panose="020B0604020202020204" pitchFamily="34" charset="0"/>
                <a:cs typeface="Arial" panose="020B0604020202020204" pitchFamily="34" charset="0"/>
              </a:rPr>
              <a:t>kaygıları </a:t>
            </a:r>
            <a:r>
              <a:rPr lang="tr-TR" sz="2000" dirty="0">
                <a:solidFill>
                  <a:prstClr val="black"/>
                </a:solidFill>
                <a:latin typeface="Arial" panose="020B0604020202020204" pitchFamily="34" charset="0"/>
                <a:cs typeface="Arial" panose="020B0604020202020204" pitchFamily="34" charset="0"/>
              </a:rPr>
              <a:t>nedeniyle papa </a:t>
            </a:r>
            <a:r>
              <a:rPr lang="tr-TR" sz="2000" dirty="0" smtClean="0">
                <a:solidFill>
                  <a:prstClr val="black"/>
                </a:solidFill>
                <a:latin typeface="Arial" panose="020B0604020202020204" pitchFamily="34" charset="0"/>
                <a:cs typeface="Arial" panose="020B0604020202020204" pitchFamily="34" charset="0"/>
              </a:rPr>
              <a:t>kuyruklu yıldızı </a:t>
            </a:r>
            <a:r>
              <a:rPr lang="tr-TR" sz="2000" dirty="0">
                <a:solidFill>
                  <a:prstClr val="black"/>
                </a:solidFill>
                <a:latin typeface="Arial" panose="020B0604020202020204" pitchFamily="34" charset="0"/>
                <a:cs typeface="Arial" panose="020B0604020202020204" pitchFamily="34" charset="0"/>
              </a:rPr>
              <a:t>aforoz etti ve ona şeytanın bir enstrümanı diyordu. Maalesef, Papa'nın eylemleri başarısız oldu; Türkler, Konstantinopolis'teki bekleyişlerini sağlamlaştırdılar ve orada dört yüz yıl daha iktidarda kaldılar</a:t>
            </a:r>
            <a:r>
              <a:rPr lang="tr-TR" sz="2000" dirty="0" smtClean="0">
                <a:solidFill>
                  <a:prstClr val="black"/>
                </a:solidFill>
                <a:latin typeface="Arial" panose="020B0604020202020204" pitchFamily="34" charset="0"/>
                <a:cs typeface="Arial" panose="020B0604020202020204" pitchFamily="34" charset="0"/>
              </a:rPr>
              <a:t>.</a:t>
            </a:r>
          </a:p>
          <a:p>
            <a:pPr algn="just">
              <a:lnSpc>
                <a:spcPct val="150000"/>
              </a:lnSpc>
            </a:pPr>
            <a:r>
              <a:rPr lang="tr-TR" sz="2000" dirty="0">
                <a:solidFill>
                  <a:prstClr val="black"/>
                </a:solidFill>
                <a:latin typeface="Arial" panose="020B0604020202020204" pitchFamily="34" charset="0"/>
                <a:cs typeface="Arial" panose="020B0604020202020204" pitchFamily="34" charset="0"/>
              </a:rPr>
              <a:t>Halley, kuyruklu yıldızın </a:t>
            </a:r>
            <a:r>
              <a:rPr lang="tr-TR" sz="2000" dirty="0" smtClean="0">
                <a:solidFill>
                  <a:prstClr val="black"/>
                </a:solidFill>
                <a:latin typeface="Arial" panose="020B0604020202020204" pitchFamily="34" charset="0"/>
                <a:cs typeface="Arial" panose="020B0604020202020204" pitchFamily="34" charset="0"/>
              </a:rPr>
              <a:t>75-78 yılda bir görüldüğü yapılan hesaplamalarla bulunmuştur. </a:t>
            </a:r>
            <a:r>
              <a:rPr lang="tr-TR" sz="2000" dirty="0">
                <a:solidFill>
                  <a:prstClr val="black"/>
                </a:solidFill>
                <a:latin typeface="Arial" panose="020B0604020202020204" pitchFamily="34" charset="0"/>
                <a:cs typeface="Arial" panose="020B0604020202020204" pitchFamily="34" charset="0"/>
              </a:rPr>
              <a:t>Yörüngesini hesaplayan İngiliz </a:t>
            </a:r>
            <a:r>
              <a:rPr lang="tr-TR" sz="2000" dirty="0" smtClean="0">
                <a:solidFill>
                  <a:prstClr val="black"/>
                </a:solidFill>
                <a:latin typeface="Arial" panose="020B0604020202020204" pitchFamily="34" charset="0"/>
                <a:cs typeface="Arial" panose="020B0604020202020204" pitchFamily="34" charset="0"/>
              </a:rPr>
              <a:t>astronomun </a:t>
            </a:r>
            <a:r>
              <a:rPr lang="tr-TR" sz="2000" dirty="0">
                <a:solidFill>
                  <a:prstClr val="black"/>
                </a:solidFill>
                <a:latin typeface="Arial" panose="020B0604020202020204" pitchFamily="34" charset="0"/>
                <a:cs typeface="Arial" panose="020B0604020202020204" pitchFamily="34" charset="0"/>
              </a:rPr>
              <a:t>onuruna </a:t>
            </a:r>
            <a:r>
              <a:rPr lang="tr-TR" sz="2000" dirty="0" smtClean="0">
                <a:solidFill>
                  <a:prstClr val="black"/>
                </a:solidFill>
                <a:latin typeface="Arial" panose="020B0604020202020204" pitchFamily="34" charset="0"/>
                <a:cs typeface="Arial" panose="020B0604020202020204" pitchFamily="34" charset="0"/>
              </a:rPr>
              <a:t>Halley </a:t>
            </a:r>
            <a:r>
              <a:rPr lang="tr-TR" sz="2000" dirty="0">
                <a:solidFill>
                  <a:prstClr val="black"/>
                </a:solidFill>
                <a:latin typeface="Arial" panose="020B0604020202020204" pitchFamily="34" charset="0"/>
                <a:cs typeface="Arial" panose="020B0604020202020204" pitchFamily="34" charset="0"/>
              </a:rPr>
              <a:t>kuyruklu yıldızı (veya </a:t>
            </a:r>
            <a:r>
              <a:rPr lang="tr-TR" sz="2000" dirty="0" err="1">
                <a:solidFill>
                  <a:prstClr val="black"/>
                </a:solidFill>
                <a:latin typeface="Arial" panose="020B0604020202020204" pitchFamily="34" charset="0"/>
                <a:cs typeface="Arial" panose="020B0604020202020204" pitchFamily="34" charset="0"/>
              </a:rPr>
              <a:t>Comet</a:t>
            </a:r>
            <a:r>
              <a:rPr lang="tr-TR" sz="2000" dirty="0">
                <a:solidFill>
                  <a:prstClr val="black"/>
                </a:solidFill>
                <a:latin typeface="Arial" panose="020B0604020202020204" pitchFamily="34" charset="0"/>
                <a:cs typeface="Arial" panose="020B0604020202020204" pitchFamily="34" charset="0"/>
              </a:rPr>
              <a:t> Halley) adını aldı. </a:t>
            </a:r>
            <a:r>
              <a:rPr lang="tr-TR" sz="2000" dirty="0" err="1">
                <a:solidFill>
                  <a:prstClr val="black"/>
                </a:solidFill>
                <a:latin typeface="Arial" panose="020B0604020202020204" pitchFamily="34" charset="0"/>
                <a:cs typeface="Arial" panose="020B0604020202020204" pitchFamily="34" charset="0"/>
              </a:rPr>
              <a:t>Comet</a:t>
            </a:r>
            <a:r>
              <a:rPr lang="tr-TR" sz="2000" dirty="0">
                <a:solidFill>
                  <a:prstClr val="black"/>
                </a:solidFill>
                <a:latin typeface="Arial" panose="020B0604020202020204" pitchFamily="34" charset="0"/>
                <a:cs typeface="Arial" panose="020B0604020202020204" pitchFamily="34" charset="0"/>
              </a:rPr>
              <a:t> Halley'in, </a:t>
            </a:r>
            <a:r>
              <a:rPr lang="tr-TR" sz="2000" dirty="0" err="1">
                <a:solidFill>
                  <a:prstClr val="black"/>
                </a:solidFill>
                <a:latin typeface="Arial" panose="020B0604020202020204" pitchFamily="34" charset="0"/>
                <a:cs typeface="Arial" panose="020B0604020202020204" pitchFamily="34" charset="0"/>
              </a:rPr>
              <a:t>Hastings</a:t>
            </a:r>
            <a:r>
              <a:rPr lang="tr-TR" sz="2000" dirty="0">
                <a:solidFill>
                  <a:prstClr val="black"/>
                </a:solidFill>
                <a:latin typeface="Arial" panose="020B0604020202020204" pitchFamily="34" charset="0"/>
                <a:cs typeface="Arial" panose="020B0604020202020204" pitchFamily="34" charset="0"/>
              </a:rPr>
              <a:t> Savaşı'ndan önce ortaya çıkan kuyruklu yıldız olduğu biliniyor ve </a:t>
            </a:r>
            <a:r>
              <a:rPr lang="tr-TR" sz="2000" dirty="0" smtClean="0">
                <a:solidFill>
                  <a:prstClr val="black"/>
                </a:solidFill>
                <a:latin typeface="Arial" panose="020B0604020202020204" pitchFamily="34" charset="0"/>
                <a:cs typeface="Arial" panose="020B0604020202020204" pitchFamily="34" charset="0"/>
              </a:rPr>
              <a:t>İsa'nın </a:t>
            </a:r>
            <a:r>
              <a:rPr lang="tr-TR" sz="2000" dirty="0">
                <a:solidFill>
                  <a:prstClr val="black"/>
                </a:solidFill>
                <a:latin typeface="Arial" panose="020B0604020202020204" pitchFamily="34" charset="0"/>
                <a:cs typeface="Arial" panose="020B0604020202020204" pitchFamily="34" charset="0"/>
              </a:rPr>
              <a:t>doğduğu yere götüren “yıldız” da olabilir. En son 1986'da ortaya çıktı ve 2061'de geri dönmesi planlanıyor</a:t>
            </a:r>
            <a:r>
              <a:rPr lang="tr-TR" sz="2000" dirty="0" smtClean="0">
                <a:solidFill>
                  <a:prstClr val="black"/>
                </a:solidFill>
                <a:latin typeface="Arial" panose="020B0604020202020204" pitchFamily="34" charset="0"/>
                <a:cs typeface="Arial" panose="020B0604020202020204" pitchFamily="34" charset="0"/>
              </a:rPr>
              <a:t>.</a:t>
            </a:r>
            <a:endParaRPr lang="tr-TR" sz="2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9344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7818" y="0"/>
            <a:ext cx="11561275" cy="5632311"/>
          </a:xfrm>
          <a:prstGeom prst="rect">
            <a:avLst/>
          </a:prstGeom>
        </p:spPr>
        <p:txBody>
          <a:bodyPr wrap="square">
            <a:spAutoFit/>
          </a:bodyPr>
          <a:lstStyle/>
          <a:p>
            <a:pPr lvl="0" algn="just">
              <a:lnSpc>
                <a:spcPct val="150000"/>
              </a:lnSpc>
            </a:pPr>
            <a:r>
              <a:rPr lang="tr-TR" sz="2000" dirty="0">
                <a:solidFill>
                  <a:prstClr val="black"/>
                </a:solidFill>
                <a:latin typeface="Arial" panose="020B0604020202020204" pitchFamily="34" charset="0"/>
                <a:cs typeface="Arial" panose="020B0604020202020204" pitchFamily="34" charset="0"/>
              </a:rPr>
              <a:t>Uluslararası </a:t>
            </a:r>
            <a:r>
              <a:rPr lang="tr-TR" sz="2000" dirty="0" err="1">
                <a:solidFill>
                  <a:prstClr val="black"/>
                </a:solidFill>
                <a:latin typeface="Arial" panose="020B0604020202020204" pitchFamily="34" charset="0"/>
                <a:cs typeface="Arial" panose="020B0604020202020204" pitchFamily="34" charset="0"/>
              </a:rPr>
              <a:t>Comet</a:t>
            </a:r>
            <a:r>
              <a:rPr lang="tr-TR" sz="2000" dirty="0">
                <a:solidFill>
                  <a:prstClr val="black"/>
                </a:solidFill>
                <a:latin typeface="Arial" panose="020B0604020202020204" pitchFamily="34" charset="0"/>
                <a:cs typeface="Arial" panose="020B0604020202020204" pitchFamily="34" charset="0"/>
              </a:rPr>
              <a:t> Explorer (ICE) kuyruklu yıldız Halley'i, Mart 1986'da 17 milyon mil (28 milyon km) uzaklıktan </a:t>
            </a:r>
            <a:r>
              <a:rPr lang="tr-TR" sz="2000" dirty="0" smtClean="0">
                <a:solidFill>
                  <a:prstClr val="black"/>
                </a:solidFill>
                <a:latin typeface="Arial" panose="020B0604020202020204" pitchFamily="34" charset="0"/>
                <a:cs typeface="Arial" panose="020B0604020202020204" pitchFamily="34" charset="0"/>
              </a:rPr>
              <a:t>gözlemledi. Kuyruklu </a:t>
            </a:r>
            <a:r>
              <a:rPr lang="tr-TR" sz="2000" dirty="0">
                <a:solidFill>
                  <a:prstClr val="black"/>
                </a:solidFill>
                <a:latin typeface="Arial" panose="020B0604020202020204" pitchFamily="34" charset="0"/>
                <a:cs typeface="Arial" panose="020B0604020202020204" pitchFamily="34" charset="0"/>
              </a:rPr>
              <a:t>yıldız Halley'in 1986'daki yakın yaklaşımı, aynı zamanda, kuyrukluyıldızın yapısını ve bileşimini incelemek için ayrı bir uzay aracının başlatılmasını da başlattı: </a:t>
            </a:r>
            <a:r>
              <a:rPr lang="tr-TR" sz="2000" dirty="0" err="1">
                <a:solidFill>
                  <a:prstClr val="black"/>
                </a:solidFill>
                <a:latin typeface="Arial" panose="020B0604020202020204" pitchFamily="34" charset="0"/>
                <a:cs typeface="Arial" panose="020B0604020202020204" pitchFamily="34" charset="0"/>
              </a:rPr>
              <a:t>Vega</a:t>
            </a:r>
            <a:r>
              <a:rPr lang="tr-TR" sz="2000" dirty="0">
                <a:solidFill>
                  <a:prstClr val="black"/>
                </a:solidFill>
                <a:latin typeface="Arial" panose="020B0604020202020204" pitchFamily="34" charset="0"/>
                <a:cs typeface="Arial" panose="020B0604020202020204" pitchFamily="34" charset="0"/>
              </a:rPr>
              <a:t> I ve </a:t>
            </a:r>
            <a:r>
              <a:rPr lang="tr-TR" sz="2000" dirty="0" err="1">
                <a:solidFill>
                  <a:prstClr val="black"/>
                </a:solidFill>
                <a:latin typeface="Arial" panose="020B0604020202020204" pitchFamily="34" charset="0"/>
                <a:cs typeface="Arial" panose="020B0604020202020204" pitchFamily="34" charset="0"/>
              </a:rPr>
              <a:t>Vega</a:t>
            </a:r>
            <a:r>
              <a:rPr lang="tr-TR" sz="2000" dirty="0">
                <a:solidFill>
                  <a:prstClr val="black"/>
                </a:solidFill>
                <a:latin typeface="Arial" panose="020B0604020202020204" pitchFamily="34" charset="0"/>
                <a:cs typeface="Arial" panose="020B0604020202020204" pitchFamily="34" charset="0"/>
              </a:rPr>
              <a:t> II (Sovyetler Birliği), </a:t>
            </a:r>
            <a:r>
              <a:rPr lang="tr-TR" sz="2000" dirty="0" err="1">
                <a:solidFill>
                  <a:prstClr val="black"/>
                </a:solidFill>
                <a:latin typeface="Arial" panose="020B0604020202020204" pitchFamily="34" charset="0"/>
                <a:cs typeface="Arial" panose="020B0604020202020204" pitchFamily="34" charset="0"/>
              </a:rPr>
              <a:t>Giotto</a:t>
            </a:r>
            <a:r>
              <a:rPr lang="tr-TR" sz="2000" dirty="0">
                <a:solidFill>
                  <a:prstClr val="black"/>
                </a:solidFill>
                <a:latin typeface="Arial" panose="020B0604020202020204" pitchFamily="34" charset="0"/>
                <a:cs typeface="Arial" panose="020B0604020202020204" pitchFamily="34" charset="0"/>
              </a:rPr>
              <a:t> (Avrupa Uzay Ajansı), ve </a:t>
            </a:r>
            <a:r>
              <a:rPr lang="tr-TR" sz="2000" dirty="0" err="1">
                <a:solidFill>
                  <a:prstClr val="black"/>
                </a:solidFill>
                <a:latin typeface="Arial" panose="020B0604020202020204" pitchFamily="34" charset="0"/>
                <a:cs typeface="Arial" panose="020B0604020202020204" pitchFamily="34" charset="0"/>
              </a:rPr>
              <a:t>Sakikage</a:t>
            </a:r>
            <a:r>
              <a:rPr lang="tr-TR" sz="2000" dirty="0">
                <a:solidFill>
                  <a:prstClr val="black"/>
                </a:solidFill>
                <a:latin typeface="Arial" panose="020B0604020202020204" pitchFamily="34" charset="0"/>
                <a:cs typeface="Arial" panose="020B0604020202020204" pitchFamily="34" charset="0"/>
              </a:rPr>
              <a:t> ve </a:t>
            </a:r>
            <a:r>
              <a:rPr lang="tr-TR" sz="2000" dirty="0" err="1">
                <a:solidFill>
                  <a:prstClr val="black"/>
                </a:solidFill>
                <a:latin typeface="Arial" panose="020B0604020202020204" pitchFamily="34" charset="0"/>
                <a:cs typeface="Arial" panose="020B0604020202020204" pitchFamily="34" charset="0"/>
              </a:rPr>
              <a:t>Suisei</a:t>
            </a:r>
            <a:r>
              <a:rPr lang="tr-TR" sz="2000" dirty="0">
                <a:solidFill>
                  <a:prstClr val="black"/>
                </a:solidFill>
                <a:latin typeface="Arial" panose="020B0604020202020204" pitchFamily="34" charset="0"/>
                <a:cs typeface="Arial" panose="020B0604020202020204" pitchFamily="34" charset="0"/>
              </a:rPr>
              <a:t> Uzay Enstitüsü ve Japonya Havacılık Bilimi (ISAS). Görevler farklı derecelerde başarı elde etseler de, Dünya'ya geri döndükleri resimler ve veriler, kuyrukluyıldızların doğasına eşsiz bir görünüm kazandırdı</a:t>
            </a:r>
            <a:r>
              <a:rPr lang="tr-TR" sz="2000" dirty="0" smtClean="0">
                <a:solidFill>
                  <a:prstClr val="black"/>
                </a:solidFill>
                <a:latin typeface="Arial" panose="020B0604020202020204" pitchFamily="34" charset="0"/>
                <a:cs typeface="Arial" panose="020B0604020202020204" pitchFamily="34" charset="0"/>
              </a:rPr>
              <a:t>.</a:t>
            </a:r>
          </a:p>
          <a:p>
            <a:pPr lvl="0" algn="just">
              <a:lnSpc>
                <a:spcPct val="150000"/>
              </a:lnSpc>
            </a:pPr>
            <a:r>
              <a:rPr lang="tr-TR" sz="2000" dirty="0">
                <a:solidFill>
                  <a:prstClr val="black"/>
                </a:solidFill>
                <a:latin typeface="Arial" panose="020B0604020202020204" pitchFamily="34" charset="0"/>
                <a:cs typeface="Arial" panose="020B0604020202020204" pitchFamily="34" charset="0"/>
              </a:rPr>
              <a:t>ABD'de </a:t>
            </a:r>
            <a:r>
              <a:rPr lang="tr-TR" sz="2000" dirty="0" smtClean="0">
                <a:solidFill>
                  <a:prstClr val="black"/>
                </a:solidFill>
                <a:latin typeface="Arial" panose="020B0604020202020204" pitchFamily="34" charset="0"/>
                <a:cs typeface="Arial" panose="020B0604020202020204" pitchFamily="34" charset="0"/>
              </a:rPr>
              <a:t>7 </a:t>
            </a:r>
            <a:r>
              <a:rPr lang="tr-TR" sz="2000" dirty="0">
                <a:solidFill>
                  <a:prstClr val="black"/>
                </a:solidFill>
                <a:latin typeface="Arial" panose="020B0604020202020204" pitchFamily="34" charset="0"/>
                <a:cs typeface="Arial" panose="020B0604020202020204" pitchFamily="34" charset="0"/>
              </a:rPr>
              <a:t>Şubat 1999'da uzay gemisi misyonu </a:t>
            </a:r>
            <a:r>
              <a:rPr lang="tr-TR" sz="2000" dirty="0" err="1" smtClean="0">
                <a:solidFill>
                  <a:prstClr val="black"/>
                </a:solidFill>
                <a:latin typeface="Arial" panose="020B0604020202020204" pitchFamily="34" charset="0"/>
                <a:cs typeface="Arial" panose="020B0604020202020204" pitchFamily="34" charset="0"/>
              </a:rPr>
              <a:t>Stardust</a:t>
            </a:r>
            <a:r>
              <a:rPr lang="tr-TR" sz="2000" dirty="0" smtClean="0">
                <a:solidFill>
                  <a:prstClr val="black"/>
                </a:solidFill>
                <a:latin typeface="Arial" panose="020B0604020202020204" pitchFamily="34" charset="0"/>
                <a:cs typeface="Arial" panose="020B0604020202020204" pitchFamily="34" charset="0"/>
              </a:rPr>
              <a:t> başlatıldı. </a:t>
            </a:r>
            <a:r>
              <a:rPr lang="tr-TR" sz="2000" dirty="0" err="1">
                <a:solidFill>
                  <a:prstClr val="black"/>
                </a:solidFill>
                <a:latin typeface="Arial" panose="020B0604020202020204" pitchFamily="34" charset="0"/>
                <a:cs typeface="Arial" panose="020B0604020202020204" pitchFamily="34" charset="0"/>
              </a:rPr>
              <a:t>Stardust</a:t>
            </a:r>
            <a:r>
              <a:rPr lang="tr-TR" sz="2000" dirty="0">
                <a:solidFill>
                  <a:prstClr val="black"/>
                </a:solidFill>
                <a:latin typeface="Arial" panose="020B0604020202020204" pitchFamily="34" charset="0"/>
                <a:cs typeface="Arial" panose="020B0604020202020204" pitchFamily="34" charset="0"/>
              </a:rPr>
              <a:t>, 2 Kasım 2002'de </a:t>
            </a:r>
            <a:r>
              <a:rPr lang="tr-TR" sz="2000" dirty="0" smtClean="0">
                <a:solidFill>
                  <a:prstClr val="black"/>
                </a:solidFill>
                <a:latin typeface="Arial" panose="020B0604020202020204" pitchFamily="34" charset="0"/>
                <a:cs typeface="Arial" panose="020B0604020202020204" pitchFamily="34" charset="0"/>
              </a:rPr>
              <a:t>kuyruklu yıldız </a:t>
            </a:r>
            <a:r>
              <a:rPr lang="tr-TR" sz="2000" dirty="0">
                <a:solidFill>
                  <a:prstClr val="black"/>
                </a:solidFill>
                <a:latin typeface="Arial" panose="020B0604020202020204" pitchFamily="34" charset="0"/>
                <a:cs typeface="Arial" panose="020B0604020202020204" pitchFamily="34" charset="0"/>
              </a:rPr>
              <a:t>Wild-2'nin ana hedefi olan Asteroid </a:t>
            </a:r>
            <a:r>
              <a:rPr lang="tr-TR" sz="2000" dirty="0" err="1">
                <a:solidFill>
                  <a:prstClr val="black"/>
                </a:solidFill>
                <a:latin typeface="Arial" panose="020B0604020202020204" pitchFamily="34" charset="0"/>
                <a:cs typeface="Arial" panose="020B0604020202020204" pitchFamily="34" charset="0"/>
              </a:rPr>
              <a:t>AnneFrank'ı</a:t>
            </a:r>
            <a:r>
              <a:rPr lang="tr-TR" sz="2000" dirty="0">
                <a:solidFill>
                  <a:prstClr val="black"/>
                </a:solidFill>
                <a:latin typeface="Arial" panose="020B0604020202020204" pitchFamily="34" charset="0"/>
                <a:cs typeface="Arial" panose="020B0604020202020204" pitchFamily="34" charset="0"/>
              </a:rPr>
              <a:t> uçurdu. </a:t>
            </a:r>
            <a:r>
              <a:rPr lang="tr-TR" sz="2000" dirty="0" smtClean="0">
                <a:solidFill>
                  <a:prstClr val="black"/>
                </a:solidFill>
                <a:latin typeface="Arial" panose="020B0604020202020204" pitchFamily="34" charset="0"/>
                <a:cs typeface="Arial" panose="020B0604020202020204" pitchFamily="34" charset="0"/>
              </a:rPr>
              <a:t>Dahili </a:t>
            </a:r>
            <a:r>
              <a:rPr lang="tr-TR" sz="2000" dirty="0">
                <a:solidFill>
                  <a:prstClr val="black"/>
                </a:solidFill>
                <a:latin typeface="Arial" panose="020B0604020202020204" pitchFamily="34" charset="0"/>
                <a:cs typeface="Arial" panose="020B0604020202020204" pitchFamily="34" charset="0"/>
              </a:rPr>
              <a:t>kamera, kuyruklu yıldızların en iyi fotoğraflarından bazılarını </a:t>
            </a:r>
            <a:r>
              <a:rPr lang="tr-TR" sz="2000" dirty="0" smtClean="0">
                <a:solidFill>
                  <a:prstClr val="black"/>
                </a:solidFill>
                <a:latin typeface="Arial" panose="020B0604020202020204" pitchFamily="34" charset="0"/>
                <a:cs typeface="Arial" panose="020B0604020202020204" pitchFamily="34" charset="0"/>
              </a:rPr>
              <a:t>topladı. </a:t>
            </a:r>
            <a:r>
              <a:rPr lang="tr-TR" sz="2000" dirty="0" err="1">
                <a:solidFill>
                  <a:prstClr val="black"/>
                </a:solidFill>
                <a:latin typeface="Arial" panose="020B0604020202020204" pitchFamily="34" charset="0"/>
                <a:cs typeface="Arial" panose="020B0604020202020204" pitchFamily="34" charset="0"/>
              </a:rPr>
              <a:t>Stardust'ın</a:t>
            </a:r>
            <a:r>
              <a:rPr lang="tr-TR" sz="2000" dirty="0">
                <a:solidFill>
                  <a:prstClr val="black"/>
                </a:solidFill>
                <a:latin typeface="Arial" panose="020B0604020202020204" pitchFamily="34" charset="0"/>
                <a:cs typeface="Arial" panose="020B0604020202020204" pitchFamily="34" charset="0"/>
              </a:rPr>
              <a:t> spektrometresi, kuyruklu yıldızın </a:t>
            </a:r>
            <a:r>
              <a:rPr lang="tr-TR" sz="2000" dirty="0" smtClean="0">
                <a:solidFill>
                  <a:prstClr val="black"/>
                </a:solidFill>
                <a:latin typeface="Arial" panose="020B0604020202020204" pitchFamily="34" charset="0"/>
                <a:cs typeface="Arial" panose="020B0604020202020204" pitchFamily="34" charset="0"/>
              </a:rPr>
              <a:t>çekirdeğinden ve </a:t>
            </a:r>
            <a:r>
              <a:rPr lang="tr-TR" sz="2000" dirty="0">
                <a:solidFill>
                  <a:prstClr val="black"/>
                </a:solidFill>
                <a:latin typeface="Arial" panose="020B0604020202020204" pitchFamily="34" charset="0"/>
                <a:cs typeface="Arial" panose="020B0604020202020204" pitchFamily="34" charset="0"/>
              </a:rPr>
              <a:t>kuyruklarından spektrumları da kaydetti. Bilim adamları, yıllardır </a:t>
            </a:r>
            <a:r>
              <a:rPr lang="tr-TR" sz="2000" dirty="0" err="1">
                <a:solidFill>
                  <a:prstClr val="black"/>
                </a:solidFill>
                <a:latin typeface="Arial" panose="020B0604020202020204" pitchFamily="34" charset="0"/>
                <a:cs typeface="Arial" panose="020B0604020202020204" pitchFamily="34" charset="0"/>
              </a:rPr>
              <a:t>Stardust</a:t>
            </a:r>
            <a:r>
              <a:rPr lang="tr-TR" sz="2000" dirty="0">
                <a:solidFill>
                  <a:prstClr val="black"/>
                </a:solidFill>
                <a:latin typeface="Arial" panose="020B0604020202020204" pitchFamily="34" charset="0"/>
                <a:cs typeface="Arial" panose="020B0604020202020204" pitchFamily="34" charset="0"/>
              </a:rPr>
              <a:t> misyonu sırasında toplanan fotoğraf ve parçacık örneklerini analiz </a:t>
            </a:r>
            <a:r>
              <a:rPr lang="tr-TR" sz="2000" dirty="0" smtClean="0">
                <a:solidFill>
                  <a:prstClr val="black"/>
                </a:solidFill>
                <a:latin typeface="Arial" panose="020B0604020202020204" pitchFamily="34" charset="0"/>
                <a:cs typeface="Arial" panose="020B0604020202020204" pitchFamily="34" charset="0"/>
              </a:rPr>
              <a:t>etti.</a:t>
            </a:r>
            <a:endParaRPr lang="tr-TR" sz="2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1989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7817" y="0"/>
            <a:ext cx="11497901" cy="4708981"/>
          </a:xfrm>
          <a:prstGeom prst="rect">
            <a:avLst/>
          </a:prstGeom>
        </p:spPr>
        <p:txBody>
          <a:bodyPr wrap="square">
            <a:spAutoFit/>
          </a:bodyPr>
          <a:lstStyle/>
          <a:p>
            <a:pPr lvl="0" algn="just">
              <a:lnSpc>
                <a:spcPct val="150000"/>
              </a:lnSpc>
            </a:pPr>
            <a:r>
              <a:rPr lang="tr-TR" sz="2000" dirty="0">
                <a:solidFill>
                  <a:prstClr val="black"/>
                </a:solidFill>
                <a:latin typeface="Arial" panose="020B0604020202020204" pitchFamily="34" charset="0"/>
                <a:cs typeface="Arial" panose="020B0604020202020204" pitchFamily="34" charset="0"/>
              </a:rPr>
              <a:t>İkinci başarılı bir ABD'li kuyruklu yıldız misyonu, 24 Ekim 1998'de Cape </a:t>
            </a:r>
            <a:r>
              <a:rPr lang="tr-TR" sz="2000" dirty="0" err="1">
                <a:solidFill>
                  <a:prstClr val="black"/>
                </a:solidFill>
                <a:latin typeface="Arial" panose="020B0604020202020204" pitchFamily="34" charset="0"/>
                <a:cs typeface="Arial" panose="020B0604020202020204" pitchFamily="34" charset="0"/>
              </a:rPr>
              <a:t>Canaveral'dan</a:t>
            </a:r>
            <a:r>
              <a:rPr lang="tr-TR" sz="2000" dirty="0">
                <a:solidFill>
                  <a:prstClr val="black"/>
                </a:solidFill>
                <a:latin typeface="Arial" panose="020B0604020202020204" pitchFamily="34" charset="0"/>
                <a:cs typeface="Arial" panose="020B0604020202020204" pitchFamily="34" charset="0"/>
              </a:rPr>
              <a:t> başlatılan </a:t>
            </a:r>
            <a:r>
              <a:rPr lang="tr-TR" sz="2000" dirty="0" err="1">
                <a:solidFill>
                  <a:prstClr val="black"/>
                </a:solidFill>
                <a:latin typeface="Arial" panose="020B0604020202020204" pitchFamily="34" charset="0"/>
                <a:cs typeface="Arial" panose="020B0604020202020204" pitchFamily="34" charset="0"/>
              </a:rPr>
              <a:t>Deep</a:t>
            </a:r>
            <a:r>
              <a:rPr lang="tr-TR" sz="2000" dirty="0">
                <a:solidFill>
                  <a:prstClr val="black"/>
                </a:solidFill>
                <a:latin typeface="Arial" panose="020B0604020202020204" pitchFamily="34" charset="0"/>
                <a:cs typeface="Arial" panose="020B0604020202020204" pitchFamily="34" charset="0"/>
              </a:rPr>
              <a:t> Space 1 idi. </a:t>
            </a:r>
            <a:r>
              <a:rPr lang="tr-TR" sz="2000" dirty="0" err="1">
                <a:solidFill>
                  <a:prstClr val="black"/>
                </a:solidFill>
                <a:latin typeface="Arial" panose="020B0604020202020204" pitchFamily="34" charset="0"/>
                <a:cs typeface="Arial" panose="020B0604020202020204" pitchFamily="34" charset="0"/>
              </a:rPr>
              <a:t>Deep</a:t>
            </a:r>
            <a:r>
              <a:rPr lang="tr-TR" sz="2000" dirty="0">
                <a:solidFill>
                  <a:prstClr val="black"/>
                </a:solidFill>
                <a:latin typeface="Arial" panose="020B0604020202020204" pitchFamily="34" charset="0"/>
                <a:cs typeface="Arial" panose="020B0604020202020204" pitchFamily="34" charset="0"/>
              </a:rPr>
              <a:t> Space 1, kuyruklu yıldızın kızılötesi </a:t>
            </a:r>
            <a:r>
              <a:rPr lang="tr-TR" sz="2000" dirty="0" smtClean="0">
                <a:solidFill>
                  <a:prstClr val="black"/>
                </a:solidFill>
                <a:latin typeface="Arial" panose="020B0604020202020204" pitchFamily="34" charset="0"/>
                <a:cs typeface="Arial" panose="020B0604020202020204" pitchFamily="34" charset="0"/>
              </a:rPr>
              <a:t>spektrometre ile </a:t>
            </a:r>
            <a:r>
              <a:rPr lang="tr-TR" sz="2000" dirty="0">
                <a:solidFill>
                  <a:prstClr val="black"/>
                </a:solidFill>
                <a:latin typeface="Arial" panose="020B0604020202020204" pitchFamily="34" charset="0"/>
                <a:cs typeface="Arial" panose="020B0604020202020204" pitchFamily="34" charset="0"/>
              </a:rPr>
              <a:t>siyah beyaz fotoğraflarını, iyon ve elektron verileri ve kuyruklu yıldızın çevresinde manyetik alan ve plazma dalgalarının ölçümlerini gönderdi.</a:t>
            </a:r>
          </a:p>
          <a:p>
            <a:pPr lvl="0" algn="just">
              <a:lnSpc>
                <a:spcPct val="150000"/>
              </a:lnSpc>
            </a:pPr>
            <a:r>
              <a:rPr lang="tr-TR" sz="2000" dirty="0">
                <a:solidFill>
                  <a:prstClr val="black"/>
                </a:solidFill>
                <a:latin typeface="Arial" panose="020B0604020202020204" pitchFamily="34" charset="0"/>
                <a:cs typeface="Arial" panose="020B0604020202020204" pitchFamily="34" charset="0"/>
              </a:rPr>
              <a:t>NASA’nın en son kuyruklu misyonları </a:t>
            </a:r>
            <a:r>
              <a:rPr lang="tr-TR" sz="2000" dirty="0" err="1">
                <a:solidFill>
                  <a:prstClr val="black"/>
                </a:solidFill>
                <a:latin typeface="Arial" panose="020B0604020202020204" pitchFamily="34" charset="0"/>
                <a:cs typeface="Arial" panose="020B0604020202020204" pitchFamily="34" charset="0"/>
              </a:rPr>
              <a:t>Deep</a:t>
            </a:r>
            <a:r>
              <a:rPr lang="tr-TR" sz="2000" dirty="0">
                <a:solidFill>
                  <a:prstClr val="black"/>
                </a:solidFill>
                <a:latin typeface="Arial" panose="020B0604020202020204" pitchFamily="34" charset="0"/>
                <a:cs typeface="Arial" panose="020B0604020202020204" pitchFamily="34" charset="0"/>
              </a:rPr>
              <a:t> </a:t>
            </a:r>
            <a:r>
              <a:rPr lang="tr-TR" sz="2000" dirty="0" err="1">
                <a:solidFill>
                  <a:prstClr val="black"/>
                </a:solidFill>
                <a:latin typeface="Arial" panose="020B0604020202020204" pitchFamily="34" charset="0"/>
                <a:cs typeface="Arial" panose="020B0604020202020204" pitchFamily="34" charset="0"/>
              </a:rPr>
              <a:t>Impact</a:t>
            </a:r>
            <a:r>
              <a:rPr lang="tr-TR" sz="2000" dirty="0">
                <a:solidFill>
                  <a:prstClr val="black"/>
                </a:solidFill>
                <a:latin typeface="Arial" panose="020B0604020202020204" pitchFamily="34" charset="0"/>
                <a:cs typeface="Arial" panose="020B0604020202020204" pitchFamily="34" charset="0"/>
              </a:rPr>
              <a:t> ve </a:t>
            </a:r>
            <a:r>
              <a:rPr lang="tr-TR" sz="2000" dirty="0" err="1">
                <a:solidFill>
                  <a:prstClr val="black"/>
                </a:solidFill>
                <a:latin typeface="Arial" panose="020B0604020202020204" pitchFamily="34" charset="0"/>
                <a:cs typeface="Arial" panose="020B0604020202020204" pitchFamily="34" charset="0"/>
              </a:rPr>
              <a:t>Rosetta’dır</a:t>
            </a:r>
            <a:r>
              <a:rPr lang="tr-TR" sz="2000" dirty="0">
                <a:solidFill>
                  <a:prstClr val="black"/>
                </a:solidFill>
                <a:latin typeface="Arial" panose="020B0604020202020204" pitchFamily="34" charset="0"/>
                <a:cs typeface="Arial" panose="020B0604020202020204" pitchFamily="34" charset="0"/>
              </a:rPr>
              <a:t>.</a:t>
            </a:r>
          </a:p>
          <a:p>
            <a:pPr lvl="0" algn="just">
              <a:lnSpc>
                <a:spcPct val="150000"/>
              </a:lnSpc>
            </a:pPr>
            <a:r>
              <a:rPr lang="tr-TR" sz="2000" dirty="0" err="1">
                <a:solidFill>
                  <a:prstClr val="black"/>
                </a:solidFill>
                <a:latin typeface="Arial" panose="020B0604020202020204" pitchFamily="34" charset="0"/>
                <a:cs typeface="Arial" panose="020B0604020202020204" pitchFamily="34" charset="0"/>
              </a:rPr>
              <a:t>Deep</a:t>
            </a:r>
            <a:r>
              <a:rPr lang="tr-TR" sz="2000" dirty="0">
                <a:solidFill>
                  <a:prstClr val="black"/>
                </a:solidFill>
                <a:latin typeface="Arial" panose="020B0604020202020204" pitchFamily="34" charset="0"/>
                <a:cs typeface="Arial" panose="020B0604020202020204" pitchFamily="34" charset="0"/>
              </a:rPr>
              <a:t> </a:t>
            </a:r>
            <a:r>
              <a:rPr lang="tr-TR" sz="2000" dirty="0" err="1">
                <a:solidFill>
                  <a:prstClr val="black"/>
                </a:solidFill>
                <a:latin typeface="Arial" panose="020B0604020202020204" pitchFamily="34" charset="0"/>
                <a:cs typeface="Arial" panose="020B0604020202020204" pitchFamily="34" charset="0"/>
              </a:rPr>
              <a:t>Impact</a:t>
            </a:r>
            <a:r>
              <a:rPr lang="tr-TR" sz="2000" dirty="0">
                <a:solidFill>
                  <a:prstClr val="black"/>
                </a:solidFill>
                <a:latin typeface="Arial" panose="020B0604020202020204" pitchFamily="34" charset="0"/>
                <a:cs typeface="Arial" panose="020B0604020202020204" pitchFamily="34" charset="0"/>
              </a:rPr>
              <a:t>, 2005'te </a:t>
            </a:r>
            <a:r>
              <a:rPr lang="tr-TR" sz="2000" dirty="0" err="1">
                <a:solidFill>
                  <a:prstClr val="black"/>
                </a:solidFill>
                <a:latin typeface="Arial" panose="020B0604020202020204" pitchFamily="34" charset="0"/>
                <a:cs typeface="Arial" panose="020B0604020202020204" pitchFamily="34" charset="0"/>
              </a:rPr>
              <a:t>Comet</a:t>
            </a:r>
            <a:r>
              <a:rPr lang="tr-TR" sz="2000" dirty="0">
                <a:solidFill>
                  <a:prstClr val="black"/>
                </a:solidFill>
                <a:latin typeface="Arial" panose="020B0604020202020204" pitchFamily="34" charset="0"/>
                <a:cs typeface="Arial" panose="020B0604020202020204" pitchFamily="34" charset="0"/>
              </a:rPr>
              <a:t> </a:t>
            </a:r>
            <a:r>
              <a:rPr lang="tr-TR" sz="2000" dirty="0" err="1">
                <a:solidFill>
                  <a:prstClr val="black"/>
                </a:solidFill>
                <a:latin typeface="Arial" panose="020B0604020202020204" pitchFamily="34" charset="0"/>
                <a:cs typeface="Arial" panose="020B0604020202020204" pitchFamily="34" charset="0"/>
              </a:rPr>
              <a:t>Tempel</a:t>
            </a:r>
            <a:r>
              <a:rPr lang="tr-TR" sz="2000" dirty="0">
                <a:solidFill>
                  <a:prstClr val="black"/>
                </a:solidFill>
                <a:latin typeface="Arial" panose="020B0604020202020204" pitchFamily="34" charset="0"/>
                <a:cs typeface="Arial" panose="020B0604020202020204" pitchFamily="34" charset="0"/>
              </a:rPr>
              <a:t> 1 ile hedef olarak kuruldu. Uzay gemisi, 3 Temmuz 2005'te </a:t>
            </a:r>
            <a:r>
              <a:rPr lang="tr-TR" sz="2000" dirty="0" err="1">
                <a:solidFill>
                  <a:prstClr val="black"/>
                </a:solidFill>
                <a:latin typeface="Arial" panose="020B0604020202020204" pitchFamily="34" charset="0"/>
                <a:cs typeface="Arial" panose="020B0604020202020204" pitchFamily="34" charset="0"/>
              </a:rPr>
              <a:t>Tempel</a:t>
            </a:r>
            <a:r>
              <a:rPr lang="tr-TR" sz="2000" dirty="0">
                <a:solidFill>
                  <a:prstClr val="black"/>
                </a:solidFill>
                <a:latin typeface="Arial" panose="020B0604020202020204" pitchFamily="34" charset="0"/>
                <a:cs typeface="Arial" panose="020B0604020202020204" pitchFamily="34" charset="0"/>
              </a:rPr>
              <a:t> 1 ile karşılaştı, bu sırada kuyruklu yıldızda 770 kiloluk bir bakır mermi çıkardı. Uzay gemisindeki kameralar ve spektrometreler fotoğraflandı ve kuyruklu yıldız çekirdeğinden atılan materyallerin örneklerini topladı ve bu bilgiyi Dünya'daki bilim insanlarına aktardı. Kuyruklu yıldızlara yapılan tüm uzay görevleri </a:t>
            </a:r>
            <a:r>
              <a:rPr lang="tr-TR" sz="2000" dirty="0" err="1">
                <a:solidFill>
                  <a:prstClr val="black"/>
                </a:solidFill>
                <a:latin typeface="Arial" panose="020B0604020202020204" pitchFamily="34" charset="0"/>
                <a:cs typeface="Arial" panose="020B0604020202020204" pitchFamily="34" charset="0"/>
              </a:rPr>
              <a:t>Stardust</a:t>
            </a:r>
            <a:r>
              <a:rPr lang="tr-TR" sz="2000" dirty="0">
                <a:solidFill>
                  <a:prstClr val="black"/>
                </a:solidFill>
                <a:latin typeface="Arial" panose="020B0604020202020204" pitchFamily="34" charset="0"/>
                <a:cs typeface="Arial" panose="020B0604020202020204" pitchFamily="34" charset="0"/>
              </a:rPr>
              <a:t> ve </a:t>
            </a:r>
            <a:r>
              <a:rPr lang="tr-TR" sz="2000" dirty="0" err="1">
                <a:solidFill>
                  <a:prstClr val="black"/>
                </a:solidFill>
                <a:latin typeface="Arial" panose="020B0604020202020204" pitchFamily="34" charset="0"/>
                <a:cs typeface="Arial" panose="020B0604020202020204" pitchFamily="34" charset="0"/>
              </a:rPr>
              <a:t>Deep</a:t>
            </a:r>
            <a:r>
              <a:rPr lang="tr-TR" sz="2000" dirty="0">
                <a:solidFill>
                  <a:prstClr val="black"/>
                </a:solidFill>
                <a:latin typeface="Arial" panose="020B0604020202020204" pitchFamily="34" charset="0"/>
                <a:cs typeface="Arial" panose="020B0604020202020204" pitchFamily="34" charset="0"/>
              </a:rPr>
              <a:t> Space 1 kadar başarılı olmamıştır. </a:t>
            </a:r>
            <a:endParaRPr lang="tr-TR" sz="2000" dirty="0" smtClean="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1864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5924" y="110595"/>
            <a:ext cx="11470741" cy="6555641"/>
          </a:xfrm>
          <a:prstGeom prst="rect">
            <a:avLst/>
          </a:prstGeom>
        </p:spPr>
        <p:txBody>
          <a:bodyPr wrap="square">
            <a:spAutoFit/>
          </a:bodyPr>
          <a:lstStyle/>
          <a:p>
            <a:pPr lvl="0" algn="just">
              <a:lnSpc>
                <a:spcPct val="150000"/>
              </a:lnSpc>
            </a:pPr>
            <a:r>
              <a:rPr lang="tr-TR" sz="2000" dirty="0">
                <a:solidFill>
                  <a:prstClr val="black"/>
                </a:solidFill>
                <a:latin typeface="Arial" panose="020B0604020202020204" pitchFamily="34" charset="0"/>
                <a:cs typeface="Arial" panose="020B0604020202020204" pitchFamily="34" charset="0"/>
              </a:rPr>
              <a:t>Bir kuyrukluyıldızın en görsel olarak ayırt edici kısmı, her zaman güneşten uzak bir yönde </a:t>
            </a:r>
            <a:r>
              <a:rPr lang="tr-TR" sz="2000" dirty="0" smtClean="0">
                <a:solidFill>
                  <a:prstClr val="black"/>
                </a:solidFill>
                <a:latin typeface="Arial" panose="020B0604020202020204" pitchFamily="34" charset="0"/>
                <a:cs typeface="Arial" panose="020B0604020202020204" pitchFamily="34" charset="0"/>
              </a:rPr>
              <a:t>çekirdekten </a:t>
            </a:r>
            <a:r>
              <a:rPr lang="tr-TR" sz="2000" dirty="0">
                <a:solidFill>
                  <a:prstClr val="black"/>
                </a:solidFill>
                <a:latin typeface="Arial" panose="020B0604020202020204" pitchFamily="34" charset="0"/>
                <a:cs typeface="Arial" panose="020B0604020202020204" pitchFamily="34" charset="0"/>
              </a:rPr>
              <a:t>ve komaya uzanan uzun kuyruğudur. Kuyruk, </a:t>
            </a:r>
            <a:r>
              <a:rPr lang="tr-TR" sz="2000" dirty="0" smtClean="0">
                <a:solidFill>
                  <a:prstClr val="black"/>
                </a:solidFill>
                <a:latin typeface="Arial" panose="020B0604020202020204" pitchFamily="34" charset="0"/>
                <a:cs typeface="Arial" panose="020B0604020202020204" pitchFamily="34" charset="0"/>
              </a:rPr>
              <a:t>çekirdekten </a:t>
            </a:r>
            <a:r>
              <a:rPr lang="tr-TR" sz="2000" dirty="0">
                <a:solidFill>
                  <a:prstClr val="black"/>
                </a:solidFill>
                <a:latin typeface="Arial" panose="020B0604020202020204" pitchFamily="34" charset="0"/>
                <a:cs typeface="Arial" panose="020B0604020202020204" pitchFamily="34" charset="0"/>
              </a:rPr>
              <a:t>düz bir çizgide dışarı doğru uzanan ve eğri bir “balistik” şekle sahip olan iki parçadan oluşmaktadır. </a:t>
            </a:r>
            <a:r>
              <a:rPr lang="tr-TR" sz="2000" dirty="0" smtClean="0">
                <a:latin typeface="Arial" panose="020B0604020202020204" pitchFamily="34" charset="0"/>
                <a:cs typeface="Arial" panose="020B0604020202020204" pitchFamily="34" charset="0"/>
              </a:rPr>
              <a:t>Bu iki kuyruktan ilki, </a:t>
            </a:r>
            <a:r>
              <a:rPr lang="tr-TR" sz="2000" b="1" dirty="0" smtClean="0">
                <a:latin typeface="Arial" panose="020B0604020202020204" pitchFamily="34" charset="0"/>
                <a:cs typeface="Arial" panose="020B0604020202020204" pitchFamily="34" charset="0"/>
              </a:rPr>
              <a:t>iyon veya gaz kuyruğu</a:t>
            </a:r>
            <a:r>
              <a:rPr lang="tr-TR" sz="2000" dirty="0" smtClean="0">
                <a:latin typeface="Arial" panose="020B0604020202020204" pitchFamily="34" charset="0"/>
                <a:cs typeface="Arial" panose="020B0604020202020204" pitchFamily="34" charset="0"/>
              </a:rPr>
              <a:t>, güneş radyasyonu koma ve çekirdeğindeki nötr atomları ve molekülleri iyonize ettiğinde oluşur. K</a:t>
            </a:r>
            <a:r>
              <a:rPr lang="tr-TR" sz="2000" dirty="0" smtClean="0">
                <a:solidFill>
                  <a:prstClr val="black"/>
                </a:solidFill>
                <a:latin typeface="Arial" panose="020B0604020202020204" pitchFamily="34" charset="0"/>
                <a:cs typeface="Arial" panose="020B0604020202020204" pitchFamily="34" charset="0"/>
              </a:rPr>
              <a:t>uyruklarında </a:t>
            </a:r>
            <a:r>
              <a:rPr lang="tr-TR" sz="2000" dirty="0">
                <a:solidFill>
                  <a:prstClr val="black"/>
                </a:solidFill>
                <a:latin typeface="Arial" panose="020B0604020202020204" pitchFamily="34" charset="0"/>
                <a:cs typeface="Arial" panose="020B0604020202020204" pitchFamily="34" charset="0"/>
              </a:rPr>
              <a:t>bulunan iyonlar arasında </a:t>
            </a:r>
            <a:r>
              <a:rPr lang="tr-TR" sz="2000" dirty="0" smtClean="0">
                <a:solidFill>
                  <a:prstClr val="black"/>
                </a:solidFill>
                <a:latin typeface="Arial" panose="020B0604020202020204" pitchFamily="34" charset="0"/>
                <a:cs typeface="Arial" panose="020B0604020202020204" pitchFamily="34" charset="0"/>
              </a:rPr>
              <a:t>CO</a:t>
            </a:r>
            <a:r>
              <a:rPr lang="tr-TR" sz="2000" baseline="30000" dirty="0" smtClean="0">
                <a:solidFill>
                  <a:prstClr val="black"/>
                </a:solidFill>
                <a:latin typeface="Arial" panose="020B0604020202020204" pitchFamily="34" charset="0"/>
                <a:cs typeface="Arial" panose="020B0604020202020204" pitchFamily="34" charset="0"/>
              </a:rPr>
              <a:t>+</a:t>
            </a:r>
            <a:r>
              <a:rPr lang="tr-TR" sz="2000" dirty="0" smtClean="0">
                <a:solidFill>
                  <a:prstClr val="black"/>
                </a:solidFill>
                <a:latin typeface="Arial" panose="020B0604020202020204" pitchFamily="34" charset="0"/>
                <a:cs typeface="Arial" panose="020B0604020202020204" pitchFamily="34" charset="0"/>
              </a:rPr>
              <a:t>, CH</a:t>
            </a:r>
            <a:r>
              <a:rPr lang="tr-TR" sz="2000" baseline="30000" dirty="0" smtClean="0">
                <a:solidFill>
                  <a:prstClr val="black"/>
                </a:solidFill>
                <a:latin typeface="Arial" panose="020B0604020202020204" pitchFamily="34" charset="0"/>
                <a:cs typeface="Arial" panose="020B0604020202020204" pitchFamily="34" charset="0"/>
              </a:rPr>
              <a:t>+</a:t>
            </a:r>
            <a:r>
              <a:rPr lang="tr-TR" sz="2000" dirty="0" smtClean="0">
                <a:solidFill>
                  <a:prstClr val="black"/>
                </a:solidFill>
                <a:latin typeface="Arial" panose="020B0604020202020204" pitchFamily="34" charset="0"/>
                <a:cs typeface="Arial" panose="020B0604020202020204" pitchFamily="34" charset="0"/>
              </a:rPr>
              <a:t>, OH</a:t>
            </a:r>
            <a:r>
              <a:rPr lang="tr-TR" sz="2000" baseline="30000" dirty="0" smtClean="0">
                <a:solidFill>
                  <a:prstClr val="black"/>
                </a:solidFill>
                <a:latin typeface="Arial" panose="020B0604020202020204" pitchFamily="34" charset="0"/>
                <a:cs typeface="Arial" panose="020B0604020202020204" pitchFamily="34" charset="0"/>
              </a:rPr>
              <a:t>+</a:t>
            </a:r>
            <a:r>
              <a:rPr lang="tr-TR" sz="2000" dirty="0" smtClean="0">
                <a:solidFill>
                  <a:prstClr val="black"/>
                </a:solidFill>
                <a:latin typeface="Arial" panose="020B0604020202020204" pitchFamily="34" charset="0"/>
                <a:cs typeface="Arial" panose="020B0604020202020204" pitchFamily="34" charset="0"/>
              </a:rPr>
              <a:t>, CN</a:t>
            </a:r>
            <a:r>
              <a:rPr lang="tr-TR" sz="2000" baseline="30000" dirty="0" smtClean="0">
                <a:solidFill>
                  <a:prstClr val="black"/>
                </a:solidFill>
                <a:latin typeface="Arial" panose="020B0604020202020204" pitchFamily="34" charset="0"/>
                <a:cs typeface="Arial" panose="020B0604020202020204" pitchFamily="34" charset="0"/>
              </a:rPr>
              <a:t>+</a:t>
            </a:r>
            <a:r>
              <a:rPr lang="tr-TR" sz="2000" dirty="0" smtClean="0">
                <a:solidFill>
                  <a:prstClr val="black"/>
                </a:solidFill>
                <a:latin typeface="Arial" panose="020B0604020202020204" pitchFamily="34" charset="0"/>
                <a:cs typeface="Arial" panose="020B0604020202020204" pitchFamily="34" charset="0"/>
              </a:rPr>
              <a:t>, CO</a:t>
            </a:r>
            <a:r>
              <a:rPr lang="tr-TR" sz="2000" baseline="-25000" dirty="0" smtClean="0">
                <a:solidFill>
                  <a:prstClr val="black"/>
                </a:solidFill>
                <a:latin typeface="Arial" panose="020B0604020202020204" pitchFamily="34" charset="0"/>
                <a:cs typeface="Arial" panose="020B0604020202020204" pitchFamily="34" charset="0"/>
              </a:rPr>
              <a:t>2</a:t>
            </a:r>
            <a:r>
              <a:rPr lang="tr-TR" sz="2000" baseline="30000" dirty="0" smtClean="0">
                <a:solidFill>
                  <a:prstClr val="black"/>
                </a:solidFill>
                <a:latin typeface="Arial" panose="020B0604020202020204" pitchFamily="34" charset="0"/>
                <a:cs typeface="Arial" panose="020B0604020202020204" pitchFamily="34" charset="0"/>
              </a:rPr>
              <a:t>+</a:t>
            </a:r>
            <a:r>
              <a:rPr lang="tr-TR" sz="2000" dirty="0" smtClean="0">
                <a:solidFill>
                  <a:prstClr val="black"/>
                </a:solidFill>
                <a:latin typeface="Arial" panose="020B0604020202020204" pitchFamily="34" charset="0"/>
                <a:cs typeface="Arial" panose="020B0604020202020204" pitchFamily="34" charset="0"/>
              </a:rPr>
              <a:t> </a:t>
            </a:r>
            <a:r>
              <a:rPr lang="tr-TR" sz="2000" dirty="0">
                <a:solidFill>
                  <a:prstClr val="black"/>
                </a:solidFill>
                <a:latin typeface="Arial" panose="020B0604020202020204" pitchFamily="34" charset="0"/>
                <a:cs typeface="Arial" panose="020B0604020202020204" pitchFamily="34" charset="0"/>
              </a:rPr>
              <a:t>ve </a:t>
            </a:r>
            <a:r>
              <a:rPr lang="tr-TR" sz="2000" dirty="0" smtClean="0">
                <a:solidFill>
                  <a:prstClr val="black"/>
                </a:solidFill>
                <a:latin typeface="Arial" panose="020B0604020202020204" pitchFamily="34" charset="0"/>
                <a:cs typeface="Arial" panose="020B0604020202020204" pitchFamily="34" charset="0"/>
              </a:rPr>
              <a:t>N</a:t>
            </a:r>
            <a:r>
              <a:rPr lang="tr-TR" sz="2000" baseline="-25000" dirty="0" smtClean="0">
                <a:solidFill>
                  <a:prstClr val="black"/>
                </a:solidFill>
                <a:latin typeface="Arial" panose="020B0604020202020204" pitchFamily="34" charset="0"/>
                <a:cs typeface="Arial" panose="020B0604020202020204" pitchFamily="34" charset="0"/>
              </a:rPr>
              <a:t>2</a:t>
            </a:r>
            <a:r>
              <a:rPr lang="tr-TR" sz="2000" baseline="30000" dirty="0" smtClean="0">
                <a:solidFill>
                  <a:prstClr val="black"/>
                </a:solidFill>
                <a:latin typeface="Arial" panose="020B0604020202020204" pitchFamily="34" charset="0"/>
                <a:cs typeface="Arial" panose="020B0604020202020204" pitchFamily="34" charset="0"/>
              </a:rPr>
              <a:t>+</a:t>
            </a:r>
            <a:r>
              <a:rPr lang="tr-TR" sz="2000" dirty="0" smtClean="0">
                <a:solidFill>
                  <a:prstClr val="black"/>
                </a:solidFill>
                <a:latin typeface="Arial" panose="020B0604020202020204" pitchFamily="34" charset="0"/>
                <a:cs typeface="Arial" panose="020B0604020202020204" pitchFamily="34" charset="0"/>
              </a:rPr>
              <a:t> </a:t>
            </a:r>
            <a:r>
              <a:rPr lang="tr-TR" sz="2000" dirty="0">
                <a:solidFill>
                  <a:prstClr val="black"/>
                </a:solidFill>
                <a:latin typeface="Arial" panose="020B0604020202020204" pitchFamily="34" charset="0"/>
                <a:cs typeface="Arial" panose="020B0604020202020204" pitchFamily="34" charset="0"/>
              </a:rPr>
              <a:t>bulunur. Bu iyonlar daha sonra Güneş'ten yayılan yüklü parçacıklardan oluşan güneş rüzgârı ile çekirdeğinden </a:t>
            </a:r>
            <a:r>
              <a:rPr lang="tr-TR" sz="2000" dirty="0" smtClean="0">
                <a:solidFill>
                  <a:prstClr val="black"/>
                </a:solidFill>
                <a:latin typeface="Arial" panose="020B0604020202020204" pitchFamily="34" charset="0"/>
                <a:cs typeface="Arial" panose="020B0604020202020204" pitchFamily="34" charset="0"/>
              </a:rPr>
              <a:t>kuyruğa doğru </a:t>
            </a:r>
            <a:r>
              <a:rPr lang="tr-TR" sz="2000" dirty="0">
                <a:solidFill>
                  <a:prstClr val="black"/>
                </a:solidFill>
                <a:latin typeface="Arial" panose="020B0604020202020204" pitchFamily="34" charset="0"/>
                <a:cs typeface="Arial" panose="020B0604020202020204" pitchFamily="34" charset="0"/>
              </a:rPr>
              <a:t>itilir. İyon kuyruğu kısmen güneş ışığından dolayı ortaya çıkan parçacıklardan ve kısmen de parçacıkların uyarılmasından ve kendi </a:t>
            </a:r>
            <a:r>
              <a:rPr lang="tr-TR" sz="2000" dirty="0" smtClean="0">
                <a:solidFill>
                  <a:prstClr val="black"/>
                </a:solidFill>
                <a:latin typeface="Arial" panose="020B0604020202020204" pitchFamily="34" charset="0"/>
                <a:cs typeface="Arial" panose="020B0604020202020204" pitchFamily="34" charset="0"/>
              </a:rPr>
              <a:t>radyasyonlarını salmasından </a:t>
            </a:r>
            <a:r>
              <a:rPr lang="tr-TR" sz="2000" dirty="0">
                <a:solidFill>
                  <a:prstClr val="black"/>
                </a:solidFill>
                <a:latin typeface="Arial" panose="020B0604020202020204" pitchFamily="34" charset="0"/>
                <a:cs typeface="Arial" panose="020B0604020202020204" pitchFamily="34" charset="0"/>
              </a:rPr>
              <a:t>dolayı görünür. İyon kuyrukları tarafından üretilen spektrumlar bu nedenle oldukça karmaşıktır</a:t>
            </a:r>
            <a:r>
              <a:rPr lang="tr-TR" sz="2000" dirty="0" smtClean="0">
                <a:solidFill>
                  <a:prstClr val="black"/>
                </a:solidFill>
                <a:latin typeface="Arial" panose="020B0604020202020204" pitchFamily="34" charset="0"/>
                <a:cs typeface="Arial" panose="020B0604020202020204" pitchFamily="34" charset="0"/>
              </a:rPr>
              <a:t>.</a:t>
            </a:r>
          </a:p>
          <a:p>
            <a:pPr lvl="0" algn="just">
              <a:lnSpc>
                <a:spcPct val="150000"/>
              </a:lnSpc>
            </a:pPr>
            <a:r>
              <a:rPr lang="tr-TR" sz="2000" dirty="0">
                <a:solidFill>
                  <a:prstClr val="black"/>
                </a:solidFill>
                <a:latin typeface="Arial" panose="020B0604020202020204" pitchFamily="34" charset="0"/>
                <a:cs typeface="Arial" panose="020B0604020202020204" pitchFamily="34" charset="0"/>
              </a:rPr>
              <a:t>İki kuyruktan ikincisi, </a:t>
            </a:r>
            <a:r>
              <a:rPr lang="tr-TR" sz="2000" b="1" dirty="0">
                <a:solidFill>
                  <a:prstClr val="black"/>
                </a:solidFill>
                <a:latin typeface="Arial" panose="020B0604020202020204" pitchFamily="34" charset="0"/>
                <a:cs typeface="Arial" panose="020B0604020202020204" pitchFamily="34" charset="0"/>
              </a:rPr>
              <a:t>toz kuyruğu</a:t>
            </a:r>
            <a:r>
              <a:rPr lang="tr-TR" sz="2000" dirty="0">
                <a:solidFill>
                  <a:prstClr val="black"/>
                </a:solidFill>
                <a:latin typeface="Arial" panose="020B0604020202020204" pitchFamily="34" charset="0"/>
                <a:cs typeface="Arial" panose="020B0604020202020204" pitchFamily="34" charset="0"/>
              </a:rPr>
              <a:t>, Güneş'in </a:t>
            </a:r>
            <a:r>
              <a:rPr lang="tr-TR" sz="2000" dirty="0" err="1">
                <a:solidFill>
                  <a:prstClr val="black"/>
                </a:solidFill>
                <a:latin typeface="Arial" panose="020B0604020202020204" pitchFamily="34" charset="0"/>
                <a:cs typeface="Arial" panose="020B0604020202020204" pitchFamily="34" charset="0"/>
              </a:rPr>
              <a:t>radyal</a:t>
            </a:r>
            <a:r>
              <a:rPr lang="tr-TR" sz="2000" dirty="0">
                <a:solidFill>
                  <a:prstClr val="black"/>
                </a:solidFill>
                <a:latin typeface="Arial" panose="020B0604020202020204" pitchFamily="34" charset="0"/>
                <a:cs typeface="Arial" panose="020B0604020202020204" pitchFamily="34" charset="0"/>
              </a:rPr>
              <a:t> basıncıyla </a:t>
            </a:r>
            <a:r>
              <a:rPr lang="tr-TR" sz="2000" dirty="0" smtClean="0">
                <a:solidFill>
                  <a:prstClr val="black"/>
                </a:solidFill>
                <a:latin typeface="Arial" panose="020B0604020202020204" pitchFamily="34" charset="0"/>
                <a:cs typeface="Arial" panose="020B0604020202020204" pitchFamily="34" charset="0"/>
              </a:rPr>
              <a:t>çekirdekten </a:t>
            </a:r>
            <a:r>
              <a:rPr lang="tr-TR" sz="2000" dirty="0">
                <a:solidFill>
                  <a:prstClr val="black"/>
                </a:solidFill>
                <a:latin typeface="Arial" panose="020B0604020202020204" pitchFamily="34" charset="0"/>
                <a:cs typeface="Arial" panose="020B0604020202020204" pitchFamily="34" charset="0"/>
              </a:rPr>
              <a:t>atılan küçük </a:t>
            </a:r>
            <a:r>
              <a:rPr lang="tr-TR" sz="2000" dirty="0" smtClean="0">
                <a:solidFill>
                  <a:prstClr val="black"/>
                </a:solidFill>
                <a:latin typeface="Arial" panose="020B0604020202020204" pitchFamily="34" charset="0"/>
                <a:cs typeface="Arial" panose="020B0604020202020204" pitchFamily="34" charset="0"/>
              </a:rPr>
              <a:t>parçacıklarından </a:t>
            </a:r>
            <a:r>
              <a:rPr lang="tr-TR" sz="2000" dirty="0">
                <a:solidFill>
                  <a:prstClr val="black"/>
                </a:solidFill>
                <a:latin typeface="Arial" panose="020B0604020202020204" pitchFamily="34" charset="0"/>
                <a:cs typeface="Arial" panose="020B0604020202020204" pitchFamily="34" charset="0"/>
              </a:rPr>
              <a:t>oluşur. Bu kuyruk sadece </a:t>
            </a:r>
            <a:r>
              <a:rPr lang="tr-TR" sz="2000" dirty="0" smtClean="0">
                <a:solidFill>
                  <a:prstClr val="black"/>
                </a:solidFill>
                <a:latin typeface="Arial" panose="020B0604020202020204" pitchFamily="34" charset="0"/>
                <a:cs typeface="Arial" panose="020B0604020202020204" pitchFamily="34" charset="0"/>
              </a:rPr>
              <a:t>parçacıkların </a:t>
            </a:r>
            <a:r>
              <a:rPr lang="tr-TR" sz="2000" dirty="0">
                <a:solidFill>
                  <a:prstClr val="black"/>
                </a:solidFill>
                <a:latin typeface="Arial" panose="020B0604020202020204" pitchFamily="34" charset="0"/>
                <a:cs typeface="Arial" panose="020B0604020202020204" pitchFamily="34" charset="0"/>
              </a:rPr>
              <a:t>güneş </a:t>
            </a:r>
            <a:r>
              <a:rPr lang="tr-TR" sz="2000" dirty="0" smtClean="0">
                <a:solidFill>
                  <a:prstClr val="black"/>
                </a:solidFill>
                <a:latin typeface="Arial" panose="020B0604020202020204" pitchFamily="34" charset="0"/>
                <a:cs typeface="Arial" panose="020B0604020202020204" pitchFamily="34" charset="0"/>
              </a:rPr>
              <a:t>ışığını </a:t>
            </a:r>
            <a:r>
              <a:rPr lang="tr-TR" sz="2000" dirty="0">
                <a:solidFill>
                  <a:prstClr val="black"/>
                </a:solidFill>
                <a:latin typeface="Arial" panose="020B0604020202020204" pitchFamily="34" charset="0"/>
                <a:cs typeface="Arial" panose="020B0604020202020204" pitchFamily="34" charset="0"/>
              </a:rPr>
              <a:t>yansıttığı için görülebilir. Toz </a:t>
            </a:r>
            <a:r>
              <a:rPr lang="tr-TR" sz="2000" dirty="0" smtClean="0">
                <a:solidFill>
                  <a:prstClr val="black"/>
                </a:solidFill>
                <a:latin typeface="Arial" panose="020B0604020202020204" pitchFamily="34" charset="0"/>
                <a:cs typeface="Arial" panose="020B0604020202020204" pitchFamily="34" charset="0"/>
              </a:rPr>
              <a:t>bileşiminin </a:t>
            </a:r>
            <a:r>
              <a:rPr lang="tr-TR" sz="2000" dirty="0">
                <a:solidFill>
                  <a:prstClr val="black"/>
                </a:solidFill>
                <a:latin typeface="Arial" panose="020B0604020202020204" pitchFamily="34" charset="0"/>
                <a:cs typeface="Arial" panose="020B0604020202020204" pitchFamily="34" charset="0"/>
              </a:rPr>
              <a:t>yıldızlararası tozunkine benzer olduğu düşünülüyor, ancak kuyruklu yıldızın yapısının bu kısmı hakkında öğrenilecek çok şey var. Nisan 2003’te NASA, kompozisyon tozunun yapısı ve yapısı hakkında daha iyi veriler elde etmek için bir deneme başlattı. </a:t>
            </a:r>
            <a:endParaRPr lang="tr-TR" sz="2000" dirty="0" smtClean="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9740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34977" y="0"/>
            <a:ext cx="11497901" cy="6555641"/>
          </a:xfrm>
          <a:prstGeom prst="rect">
            <a:avLst/>
          </a:prstGeom>
        </p:spPr>
        <p:txBody>
          <a:bodyPr wrap="square">
            <a:spAutoFit/>
          </a:bodyPr>
          <a:lstStyle/>
          <a:p>
            <a:pPr lvl="0" algn="just">
              <a:lnSpc>
                <a:spcPct val="150000"/>
              </a:lnSpc>
            </a:pPr>
            <a:r>
              <a:rPr lang="tr-TR" sz="2000" dirty="0">
                <a:solidFill>
                  <a:prstClr val="black"/>
                </a:solidFill>
                <a:latin typeface="Arial" panose="020B0604020202020204" pitchFamily="34" charset="0"/>
                <a:cs typeface="Arial" panose="020B0604020202020204" pitchFamily="34" charset="0"/>
              </a:rPr>
              <a:t>Bir kuyruklu yıldızın ana bileşeni, hidrojen gazı ile doldurulmuş uzun bir bölgedir. Bu hidrojen zarfı </a:t>
            </a:r>
            <a:r>
              <a:rPr lang="tr-TR" sz="2000" dirty="0" smtClean="0">
                <a:solidFill>
                  <a:prstClr val="black"/>
                </a:solidFill>
                <a:latin typeface="Arial" panose="020B0604020202020204" pitchFamily="34" charset="0"/>
                <a:cs typeface="Arial" panose="020B0604020202020204" pitchFamily="34" charset="0"/>
              </a:rPr>
              <a:t>kuyruğu </a:t>
            </a:r>
            <a:r>
              <a:rPr lang="tr-TR" sz="2000" dirty="0">
                <a:solidFill>
                  <a:prstClr val="black"/>
                </a:solidFill>
                <a:latin typeface="Arial" panose="020B0604020202020204" pitchFamily="34" charset="0"/>
                <a:cs typeface="Arial" panose="020B0604020202020204" pitchFamily="34" charset="0"/>
              </a:rPr>
              <a:t>çevreler ve Güneş'ten milyonlarca kilometre uzaklaşır. Bu hidrojen gazının kaynağı tamamen </a:t>
            </a:r>
            <a:r>
              <a:rPr lang="tr-TR" sz="2000" dirty="0" smtClean="0">
                <a:solidFill>
                  <a:prstClr val="black"/>
                </a:solidFill>
                <a:latin typeface="Arial" panose="020B0604020202020204" pitchFamily="34" charset="0"/>
                <a:cs typeface="Arial" panose="020B0604020202020204" pitchFamily="34" charset="0"/>
              </a:rPr>
              <a:t>net </a:t>
            </a:r>
            <a:r>
              <a:rPr lang="tr-TR" sz="2000" dirty="0">
                <a:solidFill>
                  <a:prstClr val="black"/>
                </a:solidFill>
                <a:latin typeface="Arial" panose="020B0604020202020204" pitchFamily="34" charset="0"/>
                <a:cs typeface="Arial" panose="020B0604020202020204" pitchFamily="34" charset="0"/>
              </a:rPr>
              <a:t>değildir</a:t>
            </a:r>
            <a:r>
              <a:rPr lang="tr-TR" sz="2000" dirty="0" smtClean="0">
                <a:solidFill>
                  <a:prstClr val="black"/>
                </a:solidFill>
                <a:latin typeface="Arial" panose="020B0604020202020204" pitchFamily="34" charset="0"/>
                <a:cs typeface="Arial" panose="020B0604020202020204" pitchFamily="34" charset="0"/>
              </a:rPr>
              <a:t>.</a:t>
            </a:r>
            <a:endParaRPr lang="tr-TR" sz="2000" dirty="0">
              <a:solidFill>
                <a:prstClr val="black"/>
              </a:solidFill>
              <a:latin typeface="Arial" panose="020B0604020202020204" pitchFamily="34" charset="0"/>
              <a:cs typeface="Arial" panose="020B0604020202020204" pitchFamily="34" charset="0"/>
            </a:endParaRPr>
          </a:p>
          <a:p>
            <a:pPr lvl="0" algn="just">
              <a:lnSpc>
                <a:spcPct val="150000"/>
              </a:lnSpc>
            </a:pPr>
            <a:r>
              <a:rPr lang="tr-TR" sz="2000" dirty="0" smtClean="0">
                <a:solidFill>
                  <a:prstClr val="black"/>
                </a:solidFill>
                <a:latin typeface="Arial" panose="020B0604020202020204" pitchFamily="34" charset="0"/>
                <a:cs typeface="Arial" panose="020B0604020202020204" pitchFamily="34" charset="0"/>
              </a:rPr>
              <a:t>Bir </a:t>
            </a:r>
            <a:r>
              <a:rPr lang="tr-TR" sz="2000" dirty="0">
                <a:solidFill>
                  <a:prstClr val="black"/>
                </a:solidFill>
                <a:latin typeface="Arial" panose="020B0604020202020204" pitchFamily="34" charset="0"/>
                <a:cs typeface="Arial" panose="020B0604020202020204" pitchFamily="34" charset="0"/>
              </a:rPr>
              <a:t>kuyruklu yıldızın şimdiye kadar yapılmış </a:t>
            </a:r>
            <a:r>
              <a:rPr lang="tr-TR" sz="2000" dirty="0" smtClean="0">
                <a:solidFill>
                  <a:prstClr val="black"/>
                </a:solidFill>
                <a:latin typeface="Arial" panose="020B0604020202020204" pitchFamily="34" charset="0"/>
                <a:cs typeface="Arial" panose="020B0604020202020204" pitchFamily="34" charset="0"/>
              </a:rPr>
              <a:t>en </a:t>
            </a:r>
            <a:r>
              <a:rPr lang="tr-TR" sz="2000" dirty="0">
                <a:solidFill>
                  <a:prstClr val="black"/>
                </a:solidFill>
                <a:latin typeface="Arial" panose="020B0604020202020204" pitchFamily="34" charset="0"/>
                <a:cs typeface="Arial" panose="020B0604020202020204" pitchFamily="34" charset="0"/>
              </a:rPr>
              <a:t>iyi genel açıklaması Amerikan astronomu ve kuyruklu yıldız otoritesi </a:t>
            </a:r>
            <a:r>
              <a:rPr lang="tr-TR" sz="2000" dirty="0" err="1">
                <a:solidFill>
                  <a:prstClr val="black"/>
                </a:solidFill>
                <a:latin typeface="Arial" panose="020B0604020202020204" pitchFamily="34" charset="0"/>
                <a:cs typeface="Arial" panose="020B0604020202020204" pitchFamily="34" charset="0"/>
              </a:rPr>
              <a:t>Fred</a:t>
            </a:r>
            <a:r>
              <a:rPr lang="tr-TR" sz="2000" dirty="0">
                <a:solidFill>
                  <a:prstClr val="black"/>
                </a:solidFill>
                <a:latin typeface="Arial" panose="020B0604020202020204" pitchFamily="34" charset="0"/>
                <a:cs typeface="Arial" panose="020B0604020202020204" pitchFamily="34" charset="0"/>
              </a:rPr>
              <a:t> </a:t>
            </a:r>
            <a:r>
              <a:rPr lang="tr-TR" sz="2000" dirty="0" err="1">
                <a:solidFill>
                  <a:prstClr val="black"/>
                </a:solidFill>
                <a:latin typeface="Arial" panose="020B0604020202020204" pitchFamily="34" charset="0"/>
                <a:cs typeface="Arial" panose="020B0604020202020204" pitchFamily="34" charset="0"/>
              </a:rPr>
              <a:t>Whipple</a:t>
            </a:r>
            <a:r>
              <a:rPr lang="tr-TR" sz="2000" dirty="0">
                <a:solidFill>
                  <a:prstClr val="black"/>
                </a:solidFill>
                <a:latin typeface="Arial" panose="020B0604020202020204" pitchFamily="34" charset="0"/>
                <a:cs typeface="Arial" panose="020B0604020202020204" pitchFamily="34" charset="0"/>
              </a:rPr>
              <a:t> (1906–2004) idi. </a:t>
            </a:r>
            <a:r>
              <a:rPr lang="tr-TR" sz="2000" dirty="0" err="1">
                <a:solidFill>
                  <a:prstClr val="black"/>
                </a:solidFill>
                <a:latin typeface="Arial" panose="020B0604020202020204" pitchFamily="34" charset="0"/>
                <a:cs typeface="Arial" panose="020B0604020202020204" pitchFamily="34" charset="0"/>
              </a:rPr>
              <a:t>Whipple</a:t>
            </a:r>
            <a:r>
              <a:rPr lang="tr-TR" sz="2000" dirty="0">
                <a:solidFill>
                  <a:prstClr val="black"/>
                </a:solidFill>
                <a:latin typeface="Arial" panose="020B0604020202020204" pitchFamily="34" charset="0"/>
                <a:cs typeface="Arial" panose="020B0604020202020204" pitchFamily="34" charset="0"/>
              </a:rPr>
              <a:t>, kuyruklu </a:t>
            </a:r>
            <a:r>
              <a:rPr lang="tr-TR" sz="2000" dirty="0" smtClean="0">
                <a:solidFill>
                  <a:prstClr val="black"/>
                </a:solidFill>
                <a:latin typeface="Arial" panose="020B0604020202020204" pitchFamily="34" charset="0"/>
                <a:cs typeface="Arial" panose="020B0604020202020204" pitchFamily="34" charset="0"/>
              </a:rPr>
              <a:t>yıldızları </a:t>
            </a:r>
            <a:r>
              <a:rPr lang="tr-TR" sz="2000" dirty="0">
                <a:solidFill>
                  <a:prstClr val="black"/>
                </a:solidFill>
                <a:latin typeface="Arial" panose="020B0604020202020204" pitchFamily="34" charset="0"/>
                <a:cs typeface="Arial" panose="020B0604020202020204" pitchFamily="34" charset="0"/>
              </a:rPr>
              <a:t>“kirli kartopu” olarak </a:t>
            </a:r>
            <a:r>
              <a:rPr lang="tr-TR" sz="2000" dirty="0" smtClean="0">
                <a:solidFill>
                  <a:prstClr val="black"/>
                </a:solidFill>
                <a:latin typeface="Arial" panose="020B0604020202020204" pitchFamily="34" charset="0"/>
                <a:cs typeface="Arial" panose="020B0604020202020204" pitchFamily="34" charset="0"/>
              </a:rPr>
              <a:t>adlandırır</a:t>
            </a:r>
            <a:r>
              <a:rPr lang="tr-TR" sz="2000" dirty="0">
                <a:solidFill>
                  <a:prstClr val="black"/>
                </a:solidFill>
                <a:latin typeface="Arial" panose="020B0604020202020204" pitchFamily="34" charset="0"/>
                <a:cs typeface="Arial" panose="020B0604020202020204" pitchFamily="34" charset="0"/>
              </a:rPr>
              <a:t>. Bu terim, </a:t>
            </a:r>
            <a:r>
              <a:rPr lang="tr-TR" sz="2000" dirty="0" smtClean="0">
                <a:solidFill>
                  <a:prstClr val="black"/>
                </a:solidFill>
                <a:latin typeface="Arial" panose="020B0604020202020204" pitchFamily="34" charset="0"/>
                <a:cs typeface="Arial" panose="020B0604020202020204" pitchFamily="34" charset="0"/>
              </a:rPr>
              <a:t>çekirdeklerin esas </a:t>
            </a:r>
            <a:r>
              <a:rPr lang="tr-TR" sz="2000" dirty="0">
                <a:solidFill>
                  <a:prstClr val="black"/>
                </a:solidFill>
                <a:latin typeface="Arial" panose="020B0604020202020204" pitchFamily="34" charset="0"/>
                <a:cs typeface="Arial" panose="020B0604020202020204" pitchFamily="34" charset="0"/>
              </a:rPr>
              <a:t>olarak toz parçacıkları ile karıştırılmış su, amonyak, karbondioksit ve metandan oluşmasıdır. Güneş'ten uzak bir kuyruklu yıldız aslında çekilmez çünkü çekirdeği çok küçük ve karanlık. Kuyruklu yıldız Güneş'e yaklaştıkça, güneş radyasyonu çekirdeği oluşturan bazı buzları buharlaştırır. Bu şekilde açığa çıkan gazlar, çekirdekteki tozun bir kısmı ile birlikte, bir kuyruklu yıldızın tanıdık ve muhteşem özelliklerini oluştururlar</a:t>
            </a:r>
            <a:r>
              <a:rPr lang="tr-TR" sz="2000" dirty="0" smtClean="0">
                <a:solidFill>
                  <a:prstClr val="black"/>
                </a:solidFill>
                <a:latin typeface="Arial" panose="020B0604020202020204" pitchFamily="34" charset="0"/>
                <a:cs typeface="Arial" panose="020B0604020202020204" pitchFamily="34" charset="0"/>
              </a:rPr>
              <a:t>.</a:t>
            </a:r>
          </a:p>
          <a:p>
            <a:pPr lvl="0" algn="just">
              <a:lnSpc>
                <a:spcPct val="150000"/>
              </a:lnSpc>
            </a:pPr>
            <a:r>
              <a:rPr lang="tr-TR" sz="2000" dirty="0" smtClean="0">
                <a:solidFill>
                  <a:prstClr val="black"/>
                </a:solidFill>
                <a:latin typeface="Arial" panose="020B0604020202020204" pitchFamily="34" charset="0"/>
                <a:cs typeface="Arial" panose="020B0604020202020204" pitchFamily="34" charset="0"/>
              </a:rPr>
              <a:t>Kuyruklu yıldılar </a:t>
            </a:r>
            <a:r>
              <a:rPr lang="tr-TR" sz="2000" dirty="0">
                <a:solidFill>
                  <a:prstClr val="black"/>
                </a:solidFill>
                <a:latin typeface="Arial" panose="020B0604020202020204" pitchFamily="34" charset="0"/>
                <a:cs typeface="Arial" panose="020B0604020202020204" pitchFamily="34" charset="0"/>
              </a:rPr>
              <a:t>iki ana gruba ayrılabilir: </a:t>
            </a:r>
            <a:r>
              <a:rPr lang="tr-TR" sz="2000" b="1" dirty="0">
                <a:solidFill>
                  <a:prstClr val="black"/>
                </a:solidFill>
                <a:latin typeface="Arial" panose="020B0604020202020204" pitchFamily="34" charset="0"/>
                <a:cs typeface="Arial" panose="020B0604020202020204" pitchFamily="34" charset="0"/>
              </a:rPr>
              <a:t>kısa </a:t>
            </a:r>
            <a:r>
              <a:rPr lang="tr-TR" sz="2000" b="1" dirty="0" smtClean="0">
                <a:solidFill>
                  <a:prstClr val="black"/>
                </a:solidFill>
                <a:latin typeface="Arial" panose="020B0604020202020204" pitchFamily="34" charset="0"/>
                <a:cs typeface="Arial" panose="020B0604020202020204" pitchFamily="34" charset="0"/>
              </a:rPr>
              <a:t>dönemli </a:t>
            </a:r>
            <a:r>
              <a:rPr lang="tr-TR" sz="2000" dirty="0">
                <a:solidFill>
                  <a:prstClr val="black"/>
                </a:solidFill>
                <a:latin typeface="Arial" panose="020B0604020202020204" pitchFamily="34" charset="0"/>
                <a:cs typeface="Arial" panose="020B0604020202020204" pitchFamily="34" charset="0"/>
              </a:rPr>
              <a:t>ve </a:t>
            </a:r>
            <a:r>
              <a:rPr lang="tr-TR" sz="2000" b="1" dirty="0">
                <a:solidFill>
                  <a:prstClr val="black"/>
                </a:solidFill>
                <a:latin typeface="Arial" panose="020B0604020202020204" pitchFamily="34" charset="0"/>
                <a:cs typeface="Arial" panose="020B0604020202020204" pitchFamily="34" charset="0"/>
              </a:rPr>
              <a:t>uzun </a:t>
            </a:r>
            <a:r>
              <a:rPr lang="tr-TR" sz="2000" b="1" dirty="0" smtClean="0">
                <a:solidFill>
                  <a:prstClr val="black"/>
                </a:solidFill>
                <a:latin typeface="Arial" panose="020B0604020202020204" pitchFamily="34" charset="0"/>
                <a:cs typeface="Arial" panose="020B0604020202020204" pitchFamily="34" charset="0"/>
              </a:rPr>
              <a:t>dönemli </a:t>
            </a:r>
            <a:r>
              <a:rPr lang="tr-TR" sz="2000" b="1" dirty="0">
                <a:solidFill>
                  <a:prstClr val="black"/>
                </a:solidFill>
                <a:latin typeface="Arial" panose="020B0604020202020204" pitchFamily="34" charset="0"/>
                <a:cs typeface="Arial" panose="020B0604020202020204" pitchFamily="34" charset="0"/>
              </a:rPr>
              <a:t>kuyruklu yıldızlar</a:t>
            </a:r>
            <a:r>
              <a:rPr lang="tr-TR" sz="2000" dirty="0">
                <a:solidFill>
                  <a:prstClr val="black"/>
                </a:solidFill>
                <a:latin typeface="Arial" panose="020B0604020202020204" pitchFamily="34" charset="0"/>
                <a:cs typeface="Arial" panose="020B0604020202020204" pitchFamily="34" charset="0"/>
              </a:rPr>
              <a:t>. Kısa </a:t>
            </a:r>
            <a:r>
              <a:rPr lang="tr-TR" sz="2000" dirty="0" smtClean="0">
                <a:solidFill>
                  <a:prstClr val="black"/>
                </a:solidFill>
                <a:latin typeface="Arial" panose="020B0604020202020204" pitchFamily="34" charset="0"/>
                <a:cs typeface="Arial" panose="020B0604020202020204" pitchFamily="34" charset="0"/>
              </a:rPr>
              <a:t>dönemli </a:t>
            </a:r>
            <a:r>
              <a:rPr lang="tr-TR" sz="2000" dirty="0">
                <a:solidFill>
                  <a:prstClr val="black"/>
                </a:solidFill>
                <a:latin typeface="Arial" panose="020B0604020202020204" pitchFamily="34" charset="0"/>
                <a:cs typeface="Arial" panose="020B0604020202020204" pitchFamily="34" charset="0"/>
              </a:rPr>
              <a:t>kuyruklu yıldızlar, 200 yıldan kısa yörünge dönemleridir. Bunlar iki gruba ayrılabilir: </a:t>
            </a:r>
            <a:r>
              <a:rPr lang="tr-TR" sz="2000" dirty="0" err="1">
                <a:solidFill>
                  <a:prstClr val="black"/>
                </a:solidFill>
                <a:latin typeface="Arial" panose="020B0604020202020204" pitchFamily="34" charset="0"/>
                <a:cs typeface="Arial" panose="020B0604020202020204" pitchFamily="34" charset="0"/>
              </a:rPr>
              <a:t>Jupiter</a:t>
            </a:r>
            <a:r>
              <a:rPr lang="tr-TR" sz="2000" dirty="0">
                <a:solidFill>
                  <a:prstClr val="black"/>
                </a:solidFill>
                <a:latin typeface="Arial" panose="020B0604020202020204" pitchFamily="34" charset="0"/>
                <a:cs typeface="Arial" panose="020B0604020202020204" pitchFamily="34" charset="0"/>
              </a:rPr>
              <a:t> ailesi, 20 yıldan az sürelerle ve Halley grubuyla 20 ila 200 yıl arasında. Bilinen en kısa döneme sahip kuyrukluyıldız, sadece 3.3 yıl içinde Güneş etrafında gezisini tamamlayan </a:t>
            </a:r>
            <a:r>
              <a:rPr lang="tr-TR" sz="2000" dirty="0" err="1">
                <a:solidFill>
                  <a:prstClr val="black"/>
                </a:solidFill>
                <a:latin typeface="Arial" panose="020B0604020202020204" pitchFamily="34" charset="0"/>
                <a:cs typeface="Arial" panose="020B0604020202020204" pitchFamily="34" charset="0"/>
              </a:rPr>
              <a:t>Comet</a:t>
            </a:r>
            <a:r>
              <a:rPr lang="tr-TR" sz="2000" dirty="0">
                <a:solidFill>
                  <a:prstClr val="black"/>
                </a:solidFill>
                <a:latin typeface="Arial" panose="020B0604020202020204" pitchFamily="34" charset="0"/>
                <a:cs typeface="Arial" panose="020B0604020202020204" pitchFamily="34" charset="0"/>
              </a:rPr>
              <a:t> </a:t>
            </a:r>
            <a:r>
              <a:rPr lang="tr-TR" sz="2000" dirty="0" err="1">
                <a:solidFill>
                  <a:prstClr val="black"/>
                </a:solidFill>
                <a:latin typeface="Arial" panose="020B0604020202020204" pitchFamily="34" charset="0"/>
                <a:cs typeface="Arial" panose="020B0604020202020204" pitchFamily="34" charset="0"/>
              </a:rPr>
              <a:t>Encke'dir</a:t>
            </a:r>
            <a:r>
              <a:rPr lang="tr-TR" sz="2000" dirty="0">
                <a:solidFill>
                  <a:prstClr val="black"/>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44842907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468</TotalTime>
  <Words>2186</Words>
  <Application>Microsoft Office PowerPoint</Application>
  <PresentationFormat>Geniş ekran</PresentationFormat>
  <Paragraphs>34</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1_Office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kalkan_kimya</dc:creator>
  <cp:lastModifiedBy>kalkan_kimya</cp:lastModifiedBy>
  <cp:revision>22</cp:revision>
  <dcterms:created xsi:type="dcterms:W3CDTF">2018-12-03T06:56:30Z</dcterms:created>
  <dcterms:modified xsi:type="dcterms:W3CDTF">2019-09-17T12:53:28Z</dcterms:modified>
</cp:coreProperties>
</file>