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8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7" r:id="rId31"/>
    <p:sldId id="288" r:id="rId32"/>
    <p:sldId id="289" r:id="rId33"/>
    <p:sldId id="290" r:id="rId34"/>
    <p:sldId id="291" r:id="rId35"/>
    <p:sldId id="292" r:id="rId36"/>
    <p:sldId id="293" r:id="rId37"/>
    <p:sldId id="294" r:id="rId38"/>
    <p:sldId id="295" r:id="rId39"/>
    <p:sldId id="298"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29" autoAdjust="0"/>
    <p:restoredTop sz="94660"/>
  </p:normalViewPr>
  <p:slideViewPr>
    <p:cSldViewPr snapToGrid="0">
      <p:cViewPr varScale="1">
        <p:scale>
          <a:sx n="69" d="100"/>
          <a:sy n="69" d="100"/>
        </p:scale>
        <p:origin x="3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684B1EBE-CFFF-4255-A062-7707AAAA4E17}"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389037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84B1EBE-CFFF-4255-A062-7707AAAA4E17}"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32206931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84B1EBE-CFFF-4255-A062-7707AAAA4E17}"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1734929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84B1EBE-CFFF-4255-A062-7707AAAA4E17}"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E1A1FB-0BC0-48E1-97E7-9173700EFE8F}" type="slidenum">
              <a:rPr lang="tr-TR" smtClean="0"/>
              <a:t>‹#›</a:t>
            </a:fld>
            <a:endParaRPr lang="tr-T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38527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84B1EBE-CFFF-4255-A062-7707AAAA4E17}"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7897761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684B1EBE-CFFF-4255-A062-7707AAAA4E17}" type="datetimeFigureOut">
              <a:rPr lang="tr-TR" smtClean="0"/>
              <a:t>24.04.2020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1719241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684B1EBE-CFFF-4255-A062-7707AAAA4E17}" type="datetimeFigureOut">
              <a:rPr lang="tr-TR" smtClean="0"/>
              <a:t>24.04.2020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0534790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84B1EBE-CFFF-4255-A062-7707AAAA4E17}"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1783311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smtClean="0"/>
              <a:t>Asıl başlık stili için tıklatın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84B1EBE-CFFF-4255-A062-7707AAAA4E17}"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3005854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84B1EBE-CFFF-4255-A062-7707AAAA4E17}" type="datetimeFigureOut">
              <a:rPr lang="tr-TR" smtClean="0"/>
              <a:t>24.04.2020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16448974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84B1EBE-CFFF-4255-A062-7707AAAA4E17}"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7075496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684B1EBE-CFFF-4255-A062-7707AAAA4E17}"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3613760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684B1EBE-CFFF-4255-A062-7707AAAA4E17}"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1698859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Content Placeholder 3"/>
          <p:cNvSpPr>
            <a:spLocks noGrp="1"/>
          </p:cNvSpPr>
          <p:nvPr>
            <p:ph sz="quarter" idx="13"/>
          </p:nvPr>
        </p:nvSpPr>
        <p:spPr>
          <a:xfrm>
            <a:off x="913774" y="3051012"/>
            <a:ext cx="5106027" cy="274018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3" name="Content Placeholder 5"/>
          <p:cNvSpPr>
            <a:spLocks noGrp="1"/>
          </p:cNvSpPr>
          <p:nvPr>
            <p:ph sz="quarter" idx="14"/>
          </p:nvPr>
        </p:nvSpPr>
        <p:spPr>
          <a:xfrm>
            <a:off x="6172200" y="3051012"/>
            <a:ext cx="5105401" cy="274018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684B1EBE-CFFF-4255-A062-7707AAAA4E17}" type="datetimeFigureOut">
              <a:rPr lang="tr-TR" smtClean="0"/>
              <a:t>24.04.2020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30560257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684B1EBE-CFFF-4255-A062-7707AAAA4E17}" type="datetimeFigureOut">
              <a:rPr lang="tr-TR" smtClean="0"/>
              <a:t>24.04.2020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8283696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84B1EBE-CFFF-4255-A062-7707AAAA4E17}" type="datetimeFigureOut">
              <a:rPr lang="tr-TR" smtClean="0"/>
              <a:t>24.04.2020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28487129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smtClean="0"/>
              <a:t>Asıl başlık stili için tıklatın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84B1EBE-CFFF-4255-A062-7707AAAA4E17}"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9015756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84B1EBE-CFFF-4255-A062-7707AAAA4E17}"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E1A1FB-0BC0-48E1-97E7-9173700EFE8F}" type="slidenum">
              <a:rPr lang="tr-TR" smtClean="0"/>
              <a:t>‹#›</a:t>
            </a:fld>
            <a:endParaRPr lang="tr-TR"/>
          </a:p>
        </p:txBody>
      </p:sp>
    </p:spTree>
    <p:extLst>
      <p:ext uri="{BB962C8B-B14F-4D97-AF65-F5344CB8AC3E}">
        <p14:creationId xmlns:p14="http://schemas.microsoft.com/office/powerpoint/2010/main" val="1810052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84B1EBE-CFFF-4255-A062-7707AAAA4E17}" type="datetimeFigureOut">
              <a:rPr lang="tr-TR" smtClean="0"/>
              <a:t>24.04.2020</a:t>
            </a:fld>
            <a:endParaRPr lang="tr-T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6E1A1FB-0BC0-48E1-97E7-9173700EFE8F}" type="slidenum">
              <a:rPr lang="tr-TR" smtClean="0"/>
              <a:t>‹#›</a:t>
            </a:fld>
            <a:endParaRPr lang="tr-TR"/>
          </a:p>
        </p:txBody>
      </p:sp>
    </p:spTree>
    <p:extLst>
      <p:ext uri="{BB962C8B-B14F-4D97-AF65-F5344CB8AC3E}">
        <p14:creationId xmlns:p14="http://schemas.microsoft.com/office/powerpoint/2010/main" val="38905229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51275" y="1376987"/>
            <a:ext cx="8689976" cy="2509213"/>
          </a:xfrm>
        </p:spPr>
        <p:txBody>
          <a:bodyPr/>
          <a:lstStyle/>
          <a:p>
            <a:r>
              <a:rPr lang="tr-TR" b="1" dirty="0">
                <a:solidFill>
                  <a:schemeClr val="accent1">
                    <a:lumMod val="60000"/>
                    <a:lumOff val="40000"/>
                  </a:schemeClr>
                </a:solidFill>
              </a:rPr>
              <a:t>OMUZ DİRSEK EL BOYUN </a:t>
            </a:r>
            <a:r>
              <a:rPr lang="tr-TR" b="1" dirty="0" err="1">
                <a:solidFill>
                  <a:schemeClr val="accent1">
                    <a:lumMod val="60000"/>
                    <a:lumOff val="40000"/>
                  </a:schemeClr>
                </a:solidFill>
              </a:rPr>
              <a:t>EGzERSİZLERİ</a:t>
            </a:r>
            <a:r>
              <a:rPr lang="tr-TR" b="1" dirty="0">
                <a:solidFill>
                  <a:schemeClr val="accent1">
                    <a:lumMod val="60000"/>
                    <a:lumOff val="40000"/>
                  </a:schemeClr>
                </a:solidFill>
              </a:rPr>
              <a:t/>
            </a:r>
            <a:br>
              <a:rPr lang="tr-TR" b="1" dirty="0">
                <a:solidFill>
                  <a:schemeClr val="accent1">
                    <a:lumMod val="60000"/>
                    <a:lumOff val="40000"/>
                  </a:schemeClr>
                </a:solidFill>
              </a:rPr>
            </a:br>
            <a:r>
              <a:rPr lang="tr-TR" b="1" dirty="0">
                <a:solidFill>
                  <a:schemeClr val="accent1">
                    <a:lumMod val="60000"/>
                    <a:lumOff val="40000"/>
                  </a:schemeClr>
                </a:solidFill>
              </a:rPr>
              <a:t>NEH VE GERME EGZERSİZLERİ</a:t>
            </a:r>
          </a:p>
        </p:txBody>
      </p:sp>
      <p:sp>
        <p:nvSpPr>
          <p:cNvPr id="4" name="Alt Başlık 3"/>
          <p:cNvSpPr>
            <a:spLocks noGrp="1"/>
          </p:cNvSpPr>
          <p:nvPr>
            <p:ph type="subTitle" idx="1"/>
          </p:nvPr>
        </p:nvSpPr>
        <p:spPr/>
        <p:txBody>
          <a:bodyPr/>
          <a:lstStyle/>
          <a:p>
            <a:endParaRPr lang="tr-TR"/>
          </a:p>
        </p:txBody>
      </p:sp>
    </p:spTree>
    <p:extLst>
      <p:ext uri="{BB962C8B-B14F-4D97-AF65-F5344CB8AC3E}">
        <p14:creationId xmlns:p14="http://schemas.microsoft.com/office/powerpoint/2010/main" val="2153824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3775" y="1"/>
            <a:ext cx="10364451" cy="1864894"/>
          </a:xfrm>
        </p:spPr>
        <p:txBody>
          <a:bodyPr/>
          <a:lstStyle/>
          <a:p>
            <a:r>
              <a:rPr lang="tr-TR" b="1" dirty="0" smtClean="0">
                <a:solidFill>
                  <a:schemeClr val="accent1">
                    <a:lumMod val="60000"/>
                    <a:lumOff val="40000"/>
                  </a:schemeClr>
                </a:solidFill>
              </a:rPr>
              <a:t>Omuz Ekleminde NEH</a:t>
            </a:r>
            <a:endParaRPr lang="tr-TR" b="1" dirty="0">
              <a:solidFill>
                <a:schemeClr val="accent1">
                  <a:lumMod val="60000"/>
                  <a:lumOff val="40000"/>
                </a:schemeClr>
              </a:solidFill>
            </a:endParaRPr>
          </a:p>
        </p:txBody>
      </p:sp>
      <p:sp>
        <p:nvSpPr>
          <p:cNvPr id="3" name="İçerik Yer Tutucusu 2"/>
          <p:cNvSpPr>
            <a:spLocks noGrp="1"/>
          </p:cNvSpPr>
          <p:nvPr>
            <p:ph idx="1"/>
          </p:nvPr>
        </p:nvSpPr>
        <p:spPr>
          <a:xfrm>
            <a:off x="838200" y="1455821"/>
            <a:ext cx="10515600" cy="4186990"/>
          </a:xfrm>
        </p:spPr>
        <p:txBody>
          <a:bodyPr/>
          <a:lstStyle/>
          <a:p>
            <a:pPr marL="0" indent="0">
              <a:buNone/>
            </a:pPr>
            <a:r>
              <a:rPr lang="tr-TR" b="1" dirty="0" smtClean="0"/>
              <a:t>Normal eklem hareket açıklığı ölçümü </a:t>
            </a:r>
            <a:r>
              <a:rPr lang="tr-TR" b="1" dirty="0" err="1" smtClean="0"/>
              <a:t>gonyometre</a:t>
            </a:r>
            <a:r>
              <a:rPr lang="tr-TR" b="1" dirty="0" smtClean="0"/>
              <a:t> ile yapılır.</a:t>
            </a:r>
          </a:p>
          <a:p>
            <a:pPr>
              <a:buFont typeface="Wingdings" panose="05000000000000000000" pitchFamily="2" charset="2"/>
              <a:buChar char="Ø"/>
            </a:pPr>
            <a:endParaRPr lang="tr-TR" b="1" dirty="0" smtClean="0"/>
          </a:p>
          <a:p>
            <a:pPr>
              <a:buFont typeface="Wingdings" panose="05000000000000000000" pitchFamily="2" charset="2"/>
              <a:buChar char="Ø"/>
            </a:pPr>
            <a:r>
              <a:rPr lang="tr-TR" b="1" dirty="0" smtClean="0"/>
              <a:t>Fleksiyon                       180°</a:t>
            </a:r>
          </a:p>
          <a:p>
            <a:pPr>
              <a:buFont typeface="Wingdings" panose="05000000000000000000" pitchFamily="2" charset="2"/>
              <a:buChar char="Ø"/>
            </a:pPr>
            <a:r>
              <a:rPr lang="tr-TR" b="1" dirty="0" smtClean="0"/>
              <a:t>Ekstansiyon                  60°</a:t>
            </a:r>
          </a:p>
          <a:p>
            <a:pPr>
              <a:buFont typeface="Wingdings" panose="05000000000000000000" pitchFamily="2" charset="2"/>
              <a:buChar char="Ø"/>
            </a:pPr>
            <a:r>
              <a:rPr lang="tr-TR" b="1" dirty="0" smtClean="0"/>
              <a:t>Abduksiyon                  180°</a:t>
            </a:r>
          </a:p>
          <a:p>
            <a:pPr>
              <a:buFont typeface="Wingdings" panose="05000000000000000000" pitchFamily="2" charset="2"/>
              <a:buChar char="Ø"/>
            </a:pPr>
            <a:r>
              <a:rPr lang="tr-TR" b="1" dirty="0" smtClean="0"/>
              <a:t>İç Rotasyon                   70°</a:t>
            </a:r>
          </a:p>
          <a:p>
            <a:pPr>
              <a:buFont typeface="Wingdings" panose="05000000000000000000" pitchFamily="2" charset="2"/>
              <a:buChar char="Ø"/>
            </a:pPr>
            <a:r>
              <a:rPr lang="tr-TR" b="1" dirty="0" smtClean="0"/>
              <a:t>Dış Rotasyon                90°</a:t>
            </a:r>
            <a:endParaRPr lang="tr-TR" b="1" dirty="0"/>
          </a:p>
        </p:txBody>
      </p:sp>
    </p:spTree>
    <p:extLst>
      <p:ext uri="{BB962C8B-B14F-4D97-AF65-F5344CB8AC3E}">
        <p14:creationId xmlns:p14="http://schemas.microsoft.com/office/powerpoint/2010/main" val="261423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29030"/>
            <a:ext cx="10515600" cy="1126791"/>
          </a:xfrm>
        </p:spPr>
        <p:txBody>
          <a:bodyPr/>
          <a:lstStyle/>
          <a:p>
            <a:r>
              <a:rPr lang="tr-TR" b="1" dirty="0" smtClean="0">
                <a:solidFill>
                  <a:schemeClr val="accent1">
                    <a:lumMod val="60000"/>
                    <a:lumOff val="40000"/>
                  </a:schemeClr>
                </a:solidFill>
              </a:rPr>
              <a:t>Omuz Egzersizleri</a:t>
            </a:r>
            <a:endParaRPr lang="tr-TR" b="1" dirty="0">
              <a:solidFill>
                <a:schemeClr val="accent1">
                  <a:lumMod val="60000"/>
                  <a:lumOff val="40000"/>
                </a:schemeClr>
              </a:solidFill>
            </a:endParaRPr>
          </a:p>
        </p:txBody>
      </p:sp>
      <p:sp>
        <p:nvSpPr>
          <p:cNvPr id="3" name="İçerik Yer Tutucusu 2"/>
          <p:cNvSpPr>
            <a:spLocks noGrp="1"/>
          </p:cNvSpPr>
          <p:nvPr>
            <p:ph idx="1"/>
          </p:nvPr>
        </p:nvSpPr>
        <p:spPr>
          <a:xfrm>
            <a:off x="838200" y="1455822"/>
            <a:ext cx="10515600" cy="4721142"/>
          </a:xfrm>
        </p:spPr>
        <p:txBody>
          <a:bodyPr/>
          <a:lstStyle/>
          <a:p>
            <a:r>
              <a:rPr lang="tr-TR" b="1" dirty="0" smtClean="0"/>
              <a:t>Sağlam kolunuz ile bir masadan destek alıp öne doğru eğilin. Hasta kolunuzu serbest bir şekilde öne-arkaya sallayın.</a:t>
            </a:r>
          </a:p>
          <a:p>
            <a:endParaRPr lang="tr-TR" dirty="0"/>
          </a:p>
        </p:txBody>
      </p:sp>
      <p:pic>
        <p:nvPicPr>
          <p:cNvPr id="4" name="Resim 3"/>
          <p:cNvPicPr>
            <a:picLocks noChangeAspect="1"/>
          </p:cNvPicPr>
          <p:nvPr/>
        </p:nvPicPr>
        <p:blipFill>
          <a:blip r:embed="rId2"/>
          <a:stretch>
            <a:fillRect/>
          </a:stretch>
        </p:blipFill>
        <p:spPr>
          <a:xfrm>
            <a:off x="3563353" y="2492544"/>
            <a:ext cx="3886200" cy="3684420"/>
          </a:xfrm>
          <a:prstGeom prst="rect">
            <a:avLst/>
          </a:prstGeom>
        </p:spPr>
      </p:pic>
    </p:spTree>
    <p:extLst>
      <p:ext uri="{BB962C8B-B14F-4D97-AF65-F5344CB8AC3E}">
        <p14:creationId xmlns:p14="http://schemas.microsoft.com/office/powerpoint/2010/main" val="3797871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45168"/>
            <a:ext cx="10515600" cy="5731795"/>
          </a:xfrm>
        </p:spPr>
        <p:txBody>
          <a:bodyPr/>
          <a:lstStyle/>
          <a:p>
            <a:r>
              <a:rPr lang="tr-TR" b="1" dirty="0" smtClean="0"/>
              <a:t>Sağlam kolunuz ile bir masadan destek alıp öne doğru eğilin. Hasta kolunuzu omuzdan itibaren iyice gevşeterek yerçekiminin ağırlığına bırakın ve </a:t>
            </a:r>
            <a:r>
              <a:rPr lang="tr-TR" b="1" dirty="0" err="1" smtClean="0"/>
              <a:t>sarkaçvari</a:t>
            </a:r>
            <a:r>
              <a:rPr lang="tr-TR" b="1" dirty="0" smtClean="0"/>
              <a:t> bir şekilde sağa-sola doğru sallayın.</a:t>
            </a:r>
          </a:p>
          <a:p>
            <a:endParaRPr lang="tr-TR" b="1" dirty="0"/>
          </a:p>
        </p:txBody>
      </p:sp>
      <p:pic>
        <p:nvPicPr>
          <p:cNvPr id="4" name="Resim 3"/>
          <p:cNvPicPr>
            <a:picLocks noChangeAspect="1"/>
          </p:cNvPicPr>
          <p:nvPr/>
        </p:nvPicPr>
        <p:blipFill>
          <a:blip r:embed="rId2"/>
          <a:stretch>
            <a:fillRect/>
          </a:stretch>
        </p:blipFill>
        <p:spPr>
          <a:xfrm>
            <a:off x="3469106" y="1898232"/>
            <a:ext cx="3810000" cy="4048125"/>
          </a:xfrm>
          <a:prstGeom prst="rect">
            <a:avLst/>
          </a:prstGeom>
        </p:spPr>
      </p:pic>
    </p:spTree>
    <p:extLst>
      <p:ext uri="{BB962C8B-B14F-4D97-AF65-F5344CB8AC3E}">
        <p14:creationId xmlns:p14="http://schemas.microsoft.com/office/powerpoint/2010/main" val="2177015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65484"/>
            <a:ext cx="10515600" cy="5611479"/>
          </a:xfrm>
        </p:spPr>
        <p:txBody>
          <a:bodyPr/>
          <a:lstStyle/>
          <a:p>
            <a:r>
              <a:rPr lang="tr-TR" b="1" dirty="0" smtClean="0"/>
              <a:t>Sağlam kolunuz ile bir masadan destek alıp öne doğru eğilin. Hasta kolunuz ile serbest bir şekilde içten dışa ve dıştan içe daireler çizin.</a:t>
            </a:r>
          </a:p>
          <a:p>
            <a:endParaRPr lang="tr-TR" b="1" dirty="0"/>
          </a:p>
        </p:txBody>
      </p:sp>
      <p:pic>
        <p:nvPicPr>
          <p:cNvPr id="4" name="Resim 3"/>
          <p:cNvPicPr>
            <a:picLocks noChangeAspect="1"/>
          </p:cNvPicPr>
          <p:nvPr/>
        </p:nvPicPr>
        <p:blipFill>
          <a:blip r:embed="rId2"/>
          <a:stretch>
            <a:fillRect/>
          </a:stretch>
        </p:blipFill>
        <p:spPr>
          <a:xfrm>
            <a:off x="3480384" y="1703721"/>
            <a:ext cx="4124325" cy="4581525"/>
          </a:xfrm>
          <a:prstGeom prst="rect">
            <a:avLst/>
          </a:prstGeom>
        </p:spPr>
      </p:pic>
    </p:spTree>
    <p:extLst>
      <p:ext uri="{BB962C8B-B14F-4D97-AF65-F5344CB8AC3E}">
        <p14:creationId xmlns:p14="http://schemas.microsoft.com/office/powerpoint/2010/main" val="35125016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89547"/>
            <a:ext cx="10515600" cy="5587416"/>
          </a:xfrm>
        </p:spPr>
        <p:txBody>
          <a:bodyPr/>
          <a:lstStyle/>
          <a:p>
            <a:r>
              <a:rPr lang="tr-TR" b="1" dirty="0" smtClean="0"/>
              <a:t>Sırtüstü yatarken bir sopa yardımı ile kollarınızı başınızın üzerine doğru kaldırın. Hasta kolunuzun kalkmadığı yerde sağlam kolunuz ile sopadan iterek destek verin.</a:t>
            </a:r>
          </a:p>
          <a:p>
            <a:endParaRPr lang="tr-TR" b="1" dirty="0"/>
          </a:p>
        </p:txBody>
      </p:sp>
      <p:pic>
        <p:nvPicPr>
          <p:cNvPr id="4" name="Resim 3"/>
          <p:cNvPicPr>
            <a:picLocks noChangeAspect="1"/>
          </p:cNvPicPr>
          <p:nvPr/>
        </p:nvPicPr>
        <p:blipFill>
          <a:blip r:embed="rId2"/>
          <a:stretch>
            <a:fillRect/>
          </a:stretch>
        </p:blipFill>
        <p:spPr>
          <a:xfrm>
            <a:off x="2503069" y="2081463"/>
            <a:ext cx="6343650" cy="4389771"/>
          </a:xfrm>
          <a:prstGeom prst="rect">
            <a:avLst/>
          </a:prstGeom>
        </p:spPr>
      </p:pic>
    </p:spTree>
    <p:extLst>
      <p:ext uri="{BB962C8B-B14F-4D97-AF65-F5344CB8AC3E}">
        <p14:creationId xmlns:p14="http://schemas.microsoft.com/office/powerpoint/2010/main" val="2121273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82053"/>
            <a:ext cx="10515600" cy="5394910"/>
          </a:xfrm>
        </p:spPr>
        <p:txBody>
          <a:bodyPr/>
          <a:lstStyle/>
          <a:p>
            <a:r>
              <a:rPr lang="tr-TR" b="1" dirty="0" smtClean="0"/>
              <a:t>Sırtüstü yatarken bir sopa yardımı ile hasta kolunuzu yana doğru açın. Hasta kolunuzun açılmadığı yerde sağlam kolunuz ile sopadan iterek destek verin.</a:t>
            </a:r>
          </a:p>
          <a:p>
            <a:endParaRPr lang="tr-TR" b="1" dirty="0"/>
          </a:p>
        </p:txBody>
      </p:sp>
      <p:pic>
        <p:nvPicPr>
          <p:cNvPr id="4" name="Resim 3"/>
          <p:cNvPicPr>
            <a:picLocks noChangeAspect="1"/>
          </p:cNvPicPr>
          <p:nvPr/>
        </p:nvPicPr>
        <p:blipFill>
          <a:blip r:embed="rId2"/>
          <a:stretch>
            <a:fillRect/>
          </a:stretch>
        </p:blipFill>
        <p:spPr>
          <a:xfrm>
            <a:off x="2557713" y="2045368"/>
            <a:ext cx="6205209" cy="4131595"/>
          </a:xfrm>
          <a:prstGeom prst="rect">
            <a:avLst/>
          </a:prstGeom>
        </p:spPr>
      </p:pic>
    </p:spTree>
    <p:extLst>
      <p:ext uri="{BB962C8B-B14F-4D97-AF65-F5344CB8AC3E}">
        <p14:creationId xmlns:p14="http://schemas.microsoft.com/office/powerpoint/2010/main" val="2491596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60947"/>
            <a:ext cx="10515600" cy="5816016"/>
          </a:xfrm>
        </p:spPr>
        <p:txBody>
          <a:bodyPr/>
          <a:lstStyle/>
          <a:p>
            <a:r>
              <a:rPr lang="tr-TR" b="1" dirty="0" smtClean="0"/>
              <a:t>Yüzüstü yatarken bir sopa yardımı ile hasta kolunuzu geriye doğru kaldırın. Hasta kolunuza sağlam kolunuz ile destek verin.</a:t>
            </a:r>
          </a:p>
          <a:p>
            <a:endParaRPr lang="tr-TR" b="1" dirty="0"/>
          </a:p>
        </p:txBody>
      </p:sp>
      <p:pic>
        <p:nvPicPr>
          <p:cNvPr id="4" name="Resim 3"/>
          <p:cNvPicPr>
            <a:picLocks noChangeAspect="1"/>
          </p:cNvPicPr>
          <p:nvPr/>
        </p:nvPicPr>
        <p:blipFill>
          <a:blip r:embed="rId2"/>
          <a:stretch>
            <a:fillRect/>
          </a:stretch>
        </p:blipFill>
        <p:spPr>
          <a:xfrm>
            <a:off x="2353177" y="1594435"/>
            <a:ext cx="6667500" cy="3933825"/>
          </a:xfrm>
          <a:prstGeom prst="rect">
            <a:avLst/>
          </a:prstGeom>
        </p:spPr>
      </p:pic>
    </p:spTree>
    <p:extLst>
      <p:ext uri="{BB962C8B-B14F-4D97-AF65-F5344CB8AC3E}">
        <p14:creationId xmlns:p14="http://schemas.microsoft.com/office/powerpoint/2010/main" val="807434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72979"/>
            <a:ext cx="10515600" cy="5803984"/>
          </a:xfrm>
        </p:spPr>
        <p:txBody>
          <a:bodyPr/>
          <a:lstStyle/>
          <a:p>
            <a:r>
              <a:rPr lang="tr-TR" b="1" dirty="0" smtClean="0"/>
              <a:t>Duvara yüzünüz dönük bir şekilde ayakta durun. Kolunuz gövdenize bitişik dirseğiniz 90 derece bükülü pozisyonda iken elinizi yumruk yaparak duvara doğru itin. Bu pozisyonda 5 saniye bekleyip gevşeyin.</a:t>
            </a:r>
          </a:p>
          <a:p>
            <a:endParaRPr lang="tr-TR" b="1" dirty="0"/>
          </a:p>
        </p:txBody>
      </p:sp>
      <p:pic>
        <p:nvPicPr>
          <p:cNvPr id="4" name="Resim 3"/>
          <p:cNvPicPr>
            <a:picLocks noChangeAspect="1"/>
          </p:cNvPicPr>
          <p:nvPr/>
        </p:nvPicPr>
        <p:blipFill>
          <a:blip r:embed="rId2"/>
          <a:stretch>
            <a:fillRect/>
          </a:stretch>
        </p:blipFill>
        <p:spPr>
          <a:xfrm>
            <a:off x="3779169" y="2165684"/>
            <a:ext cx="3743325" cy="4011279"/>
          </a:xfrm>
          <a:prstGeom prst="rect">
            <a:avLst/>
          </a:prstGeom>
        </p:spPr>
      </p:pic>
    </p:spTree>
    <p:extLst>
      <p:ext uri="{BB962C8B-B14F-4D97-AF65-F5344CB8AC3E}">
        <p14:creationId xmlns:p14="http://schemas.microsoft.com/office/powerpoint/2010/main" val="10355050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97042"/>
            <a:ext cx="10515600" cy="5779921"/>
          </a:xfrm>
        </p:spPr>
        <p:txBody>
          <a:bodyPr/>
          <a:lstStyle/>
          <a:p>
            <a:r>
              <a:rPr lang="tr-TR" b="1" dirty="0" smtClean="0"/>
              <a:t>Duvara yan dönük bir şekilde ayakta durun. Kolunuz gövdenize bitişik dirseğiniz 90 derece bükülü pozisyonda iken ön kolunuzun dış kısmı ile duvara doğru itin. Bu pozisyonda 5 saniye bekleyip gevşeyin.</a:t>
            </a:r>
          </a:p>
          <a:p>
            <a:endParaRPr lang="tr-TR" dirty="0"/>
          </a:p>
        </p:txBody>
      </p:sp>
      <p:pic>
        <p:nvPicPr>
          <p:cNvPr id="4" name="Resim 3"/>
          <p:cNvPicPr>
            <a:picLocks noChangeAspect="1"/>
          </p:cNvPicPr>
          <p:nvPr/>
        </p:nvPicPr>
        <p:blipFill>
          <a:blip r:embed="rId2"/>
          <a:stretch>
            <a:fillRect/>
          </a:stretch>
        </p:blipFill>
        <p:spPr>
          <a:xfrm>
            <a:off x="3895725" y="2117557"/>
            <a:ext cx="4400550" cy="4178467"/>
          </a:xfrm>
          <a:prstGeom prst="rect">
            <a:avLst/>
          </a:prstGeom>
        </p:spPr>
      </p:pic>
    </p:spTree>
    <p:extLst>
      <p:ext uri="{BB962C8B-B14F-4D97-AF65-F5344CB8AC3E}">
        <p14:creationId xmlns:p14="http://schemas.microsoft.com/office/powerpoint/2010/main" val="12396164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00789"/>
            <a:ext cx="10515600" cy="5876174"/>
          </a:xfrm>
        </p:spPr>
        <p:txBody>
          <a:bodyPr/>
          <a:lstStyle/>
          <a:p>
            <a:r>
              <a:rPr lang="tr-TR" b="1" dirty="0" smtClean="0"/>
              <a:t>Duvara yan dönük bir şekilde ayakta durun. Kolunuz gövdenizin yanında ve dirseğiniz düz bir pozisyonda iken elinizin sırtı ile duvara doğru itin. Bu pozisyonda 5 saniye bekleyip gevşeyin.</a:t>
            </a:r>
            <a:endParaRPr lang="tr-TR" b="1" dirty="0"/>
          </a:p>
        </p:txBody>
      </p:sp>
      <p:pic>
        <p:nvPicPr>
          <p:cNvPr id="4" name="Resim 3"/>
          <p:cNvPicPr>
            <a:picLocks noChangeAspect="1"/>
          </p:cNvPicPr>
          <p:nvPr/>
        </p:nvPicPr>
        <p:blipFill>
          <a:blip r:embed="rId2"/>
          <a:stretch>
            <a:fillRect/>
          </a:stretch>
        </p:blipFill>
        <p:spPr>
          <a:xfrm>
            <a:off x="3209925" y="1892969"/>
            <a:ext cx="4400550" cy="4283994"/>
          </a:xfrm>
          <a:prstGeom prst="rect">
            <a:avLst/>
          </a:prstGeom>
        </p:spPr>
      </p:pic>
    </p:spTree>
    <p:extLst>
      <p:ext uri="{BB962C8B-B14F-4D97-AF65-F5344CB8AC3E}">
        <p14:creationId xmlns:p14="http://schemas.microsoft.com/office/powerpoint/2010/main" val="27261626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482601"/>
            <a:ext cx="9144000" cy="927100"/>
          </a:xfrm>
        </p:spPr>
        <p:txBody>
          <a:bodyPr>
            <a:normAutofit/>
          </a:bodyPr>
          <a:lstStyle/>
          <a:p>
            <a:pPr algn="l"/>
            <a:r>
              <a:rPr lang="tr-TR" dirty="0" smtClean="0"/>
              <a:t>                  </a:t>
            </a:r>
            <a:r>
              <a:rPr lang="tr-TR" b="1" dirty="0" smtClean="0">
                <a:solidFill>
                  <a:schemeClr val="accent1">
                    <a:lumMod val="60000"/>
                    <a:lumOff val="40000"/>
                  </a:schemeClr>
                </a:solidFill>
              </a:rPr>
              <a:t>OMUZ</a:t>
            </a:r>
            <a:endParaRPr lang="tr-TR" b="1" dirty="0">
              <a:solidFill>
                <a:schemeClr val="accent1">
                  <a:lumMod val="60000"/>
                  <a:lumOff val="40000"/>
                </a:schemeClr>
              </a:solidFill>
            </a:endParaRPr>
          </a:p>
        </p:txBody>
      </p:sp>
      <p:sp>
        <p:nvSpPr>
          <p:cNvPr id="3" name="Alt Başlık 2"/>
          <p:cNvSpPr>
            <a:spLocks noGrp="1"/>
          </p:cNvSpPr>
          <p:nvPr>
            <p:ph type="subTitle" idx="1"/>
          </p:nvPr>
        </p:nvSpPr>
        <p:spPr>
          <a:xfrm>
            <a:off x="1524000" y="1409701"/>
            <a:ext cx="9144000" cy="1244599"/>
          </a:xfrm>
        </p:spPr>
        <p:txBody>
          <a:bodyPr>
            <a:normAutofit lnSpcReduction="10000"/>
          </a:bodyPr>
          <a:lstStyle/>
          <a:p>
            <a:pPr algn="l"/>
            <a:r>
              <a:rPr lang="tr-TR" b="1" dirty="0" smtClean="0">
                <a:solidFill>
                  <a:schemeClr val="tx1"/>
                </a:solidFill>
              </a:rPr>
              <a:t>Üst kol kemiği </a:t>
            </a:r>
            <a:r>
              <a:rPr lang="tr-TR" b="1" u="sng" dirty="0" smtClean="0">
                <a:solidFill>
                  <a:schemeClr val="tx1"/>
                </a:solidFill>
              </a:rPr>
              <a:t>(</a:t>
            </a:r>
            <a:r>
              <a:rPr lang="tr-TR" b="1" u="sng" dirty="0" err="1" smtClean="0">
                <a:solidFill>
                  <a:schemeClr val="tx1"/>
                </a:solidFill>
              </a:rPr>
              <a:t>humerus</a:t>
            </a:r>
            <a:r>
              <a:rPr lang="tr-TR" b="1" u="sng" dirty="0" smtClean="0">
                <a:solidFill>
                  <a:schemeClr val="tx1"/>
                </a:solidFill>
              </a:rPr>
              <a:t>)</a:t>
            </a:r>
            <a:r>
              <a:rPr lang="tr-TR" b="1" dirty="0" smtClean="0">
                <a:solidFill>
                  <a:schemeClr val="tx1"/>
                </a:solidFill>
              </a:rPr>
              <a:t>, kürek kemiği </a:t>
            </a:r>
            <a:r>
              <a:rPr lang="tr-TR" b="1" u="sng" dirty="0" smtClean="0">
                <a:solidFill>
                  <a:schemeClr val="tx1"/>
                </a:solidFill>
              </a:rPr>
              <a:t>(</a:t>
            </a:r>
            <a:r>
              <a:rPr lang="tr-TR" b="1" u="sng" dirty="0" err="1" smtClean="0">
                <a:solidFill>
                  <a:schemeClr val="tx1"/>
                </a:solidFill>
              </a:rPr>
              <a:t>skapula</a:t>
            </a:r>
            <a:r>
              <a:rPr lang="tr-TR" b="1" u="sng" dirty="0" smtClean="0">
                <a:solidFill>
                  <a:schemeClr val="tx1"/>
                </a:solidFill>
              </a:rPr>
              <a:t>) </a:t>
            </a:r>
            <a:r>
              <a:rPr lang="tr-TR" b="1" dirty="0" smtClean="0">
                <a:solidFill>
                  <a:schemeClr val="tx1"/>
                </a:solidFill>
              </a:rPr>
              <a:t>ve köprücük kemiğinden </a:t>
            </a:r>
            <a:r>
              <a:rPr lang="tr-TR" b="1" u="sng" dirty="0" smtClean="0">
                <a:solidFill>
                  <a:schemeClr val="tx1"/>
                </a:solidFill>
              </a:rPr>
              <a:t>(</a:t>
            </a:r>
            <a:r>
              <a:rPr lang="tr-TR" b="1" u="sng" dirty="0" err="1" smtClean="0">
                <a:solidFill>
                  <a:schemeClr val="tx1"/>
                </a:solidFill>
              </a:rPr>
              <a:t>klavikula</a:t>
            </a:r>
            <a:r>
              <a:rPr lang="tr-TR" b="1" u="sng" dirty="0" smtClean="0">
                <a:solidFill>
                  <a:schemeClr val="tx1"/>
                </a:solidFill>
              </a:rPr>
              <a:t>) </a:t>
            </a:r>
            <a:r>
              <a:rPr lang="tr-TR" b="1" dirty="0" smtClean="0">
                <a:solidFill>
                  <a:schemeClr val="tx1"/>
                </a:solidFill>
              </a:rPr>
              <a:t>oluşan, vücudun en büyük eklemi olan ve 4 yöne hareket edebilen eklemdir.</a:t>
            </a:r>
          </a:p>
          <a:p>
            <a:pPr algn="l"/>
            <a:endParaRPr lang="tr-TR" b="1" dirty="0"/>
          </a:p>
        </p:txBody>
      </p:sp>
      <p:pic>
        <p:nvPicPr>
          <p:cNvPr id="4" name="Resim 3"/>
          <p:cNvPicPr>
            <a:picLocks noChangeAspect="1"/>
          </p:cNvPicPr>
          <p:nvPr/>
        </p:nvPicPr>
        <p:blipFill>
          <a:blip r:embed="rId2"/>
          <a:stretch>
            <a:fillRect/>
          </a:stretch>
        </p:blipFill>
        <p:spPr>
          <a:xfrm>
            <a:off x="2908300" y="2844801"/>
            <a:ext cx="5981700" cy="3327400"/>
          </a:xfrm>
          <a:prstGeom prst="rect">
            <a:avLst/>
          </a:prstGeom>
        </p:spPr>
      </p:pic>
    </p:spTree>
    <p:extLst>
      <p:ext uri="{BB962C8B-B14F-4D97-AF65-F5344CB8AC3E}">
        <p14:creationId xmlns:p14="http://schemas.microsoft.com/office/powerpoint/2010/main" val="2730521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838200" y="385011"/>
            <a:ext cx="10515600" cy="5791952"/>
          </a:xfrm>
        </p:spPr>
        <p:txBody>
          <a:bodyPr/>
          <a:lstStyle/>
          <a:p>
            <a:r>
              <a:rPr lang="tr-TR" b="1" dirty="0" smtClean="0"/>
              <a:t>Duvara sırtınızı dönün. Kolunuz gövdenize bitişik dirseğiniz 90 derece bükülü pozisyonda iken dirseğiniz ile geriye, duvara doğru itin. Bu pozisyonda 5 saniye bekleyip gevşeyin.</a:t>
            </a:r>
          </a:p>
          <a:p>
            <a:endParaRPr lang="tr-TR" b="1" dirty="0" smtClean="0"/>
          </a:p>
          <a:p>
            <a:endParaRPr lang="tr-TR" dirty="0"/>
          </a:p>
        </p:txBody>
      </p:sp>
      <p:pic>
        <p:nvPicPr>
          <p:cNvPr id="7" name="Resim 6"/>
          <p:cNvPicPr>
            <a:picLocks noChangeAspect="1"/>
          </p:cNvPicPr>
          <p:nvPr/>
        </p:nvPicPr>
        <p:blipFill>
          <a:blip r:embed="rId2"/>
          <a:stretch>
            <a:fillRect/>
          </a:stretch>
        </p:blipFill>
        <p:spPr>
          <a:xfrm>
            <a:off x="3723271" y="1768642"/>
            <a:ext cx="4095750" cy="4554956"/>
          </a:xfrm>
          <a:prstGeom prst="rect">
            <a:avLst/>
          </a:prstGeom>
        </p:spPr>
      </p:pic>
    </p:spTree>
    <p:extLst>
      <p:ext uri="{BB962C8B-B14F-4D97-AF65-F5344CB8AC3E}">
        <p14:creationId xmlns:p14="http://schemas.microsoft.com/office/powerpoint/2010/main" val="40703225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93295"/>
            <a:ext cx="10515600" cy="5683668"/>
          </a:xfrm>
        </p:spPr>
        <p:txBody>
          <a:bodyPr/>
          <a:lstStyle/>
          <a:p>
            <a:r>
              <a:rPr lang="tr-TR" b="1" dirty="0" smtClean="0"/>
              <a:t>Ayakta dik durun. Kolunuz ile gövdeniz arasına bir yastık koyun. Kolunuzla yastığı sıkıştırarak 5 saniye bekleyin.</a:t>
            </a:r>
            <a:endParaRPr lang="tr-TR" b="1" dirty="0"/>
          </a:p>
        </p:txBody>
      </p:sp>
      <p:pic>
        <p:nvPicPr>
          <p:cNvPr id="4" name="Resim 3"/>
          <p:cNvPicPr>
            <a:picLocks noChangeAspect="1"/>
          </p:cNvPicPr>
          <p:nvPr/>
        </p:nvPicPr>
        <p:blipFill>
          <a:blip r:embed="rId2"/>
          <a:stretch>
            <a:fillRect/>
          </a:stretch>
        </p:blipFill>
        <p:spPr>
          <a:xfrm>
            <a:off x="3364330" y="1600200"/>
            <a:ext cx="4476750" cy="4722144"/>
          </a:xfrm>
          <a:prstGeom prst="rect">
            <a:avLst/>
          </a:prstGeom>
        </p:spPr>
      </p:pic>
    </p:spTree>
    <p:extLst>
      <p:ext uri="{BB962C8B-B14F-4D97-AF65-F5344CB8AC3E}">
        <p14:creationId xmlns:p14="http://schemas.microsoft.com/office/powerpoint/2010/main" val="3595230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92505"/>
            <a:ext cx="10515600" cy="5984458"/>
          </a:xfrm>
        </p:spPr>
        <p:txBody>
          <a:bodyPr/>
          <a:lstStyle/>
          <a:p>
            <a:r>
              <a:rPr lang="tr-TR" b="1" dirty="0" smtClean="0"/>
              <a:t>Bir duvar köşesinde yüzünüz duvara dönük bir şekilde durum. Dirseğiniz 90 derece bükülü ve kolunuz gövdenizin yanında iken ön kolunuzun iç kısmı ile duvara doğru itin. Bu pozisyonda 5 saniye bekleyip gevşeyin.</a:t>
            </a:r>
          </a:p>
          <a:p>
            <a:endParaRPr lang="tr-TR" b="1" dirty="0"/>
          </a:p>
        </p:txBody>
      </p:sp>
      <p:pic>
        <p:nvPicPr>
          <p:cNvPr id="4" name="Resim 3"/>
          <p:cNvPicPr>
            <a:picLocks noChangeAspect="1"/>
          </p:cNvPicPr>
          <p:nvPr/>
        </p:nvPicPr>
        <p:blipFill>
          <a:blip r:embed="rId2"/>
          <a:stretch>
            <a:fillRect/>
          </a:stretch>
        </p:blipFill>
        <p:spPr>
          <a:xfrm>
            <a:off x="4410576" y="1720516"/>
            <a:ext cx="4381500" cy="4361196"/>
          </a:xfrm>
          <a:prstGeom prst="rect">
            <a:avLst/>
          </a:prstGeom>
        </p:spPr>
      </p:pic>
    </p:spTree>
    <p:extLst>
      <p:ext uri="{BB962C8B-B14F-4D97-AF65-F5344CB8AC3E}">
        <p14:creationId xmlns:p14="http://schemas.microsoft.com/office/powerpoint/2010/main" val="476625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60947"/>
            <a:ext cx="10515600" cy="5816016"/>
          </a:xfrm>
        </p:spPr>
        <p:txBody>
          <a:bodyPr/>
          <a:lstStyle/>
          <a:p>
            <a:r>
              <a:rPr lang="tr-TR" b="1" dirty="0" smtClean="0"/>
              <a:t>Sırtüstü yatın. Hasta kolunuzu düz bir şekilde tam olarak yukarı doğru kaldırın.</a:t>
            </a:r>
          </a:p>
          <a:p>
            <a:endParaRPr lang="tr-TR" b="1" dirty="0"/>
          </a:p>
        </p:txBody>
      </p:sp>
      <p:pic>
        <p:nvPicPr>
          <p:cNvPr id="4" name="Resim 3"/>
          <p:cNvPicPr>
            <a:picLocks noChangeAspect="1"/>
          </p:cNvPicPr>
          <p:nvPr/>
        </p:nvPicPr>
        <p:blipFill>
          <a:blip r:embed="rId2"/>
          <a:stretch>
            <a:fillRect/>
          </a:stretch>
        </p:blipFill>
        <p:spPr>
          <a:xfrm>
            <a:off x="3490912" y="1418725"/>
            <a:ext cx="5210175" cy="4758238"/>
          </a:xfrm>
          <a:prstGeom prst="rect">
            <a:avLst/>
          </a:prstGeom>
        </p:spPr>
      </p:pic>
    </p:spTree>
    <p:extLst>
      <p:ext uri="{BB962C8B-B14F-4D97-AF65-F5344CB8AC3E}">
        <p14:creationId xmlns:p14="http://schemas.microsoft.com/office/powerpoint/2010/main" val="3472157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09074"/>
            <a:ext cx="10515600" cy="5767889"/>
          </a:xfrm>
        </p:spPr>
        <p:txBody>
          <a:bodyPr/>
          <a:lstStyle/>
          <a:p>
            <a:r>
              <a:rPr lang="tr-TR" b="1" dirty="0" smtClean="0"/>
              <a:t>Sağlam kolunuz üzerine yan yatın. Hasta kolunuzu yana yukarı doğru tam olarak açın.</a:t>
            </a:r>
          </a:p>
          <a:p>
            <a:endParaRPr lang="tr-TR" b="1" dirty="0"/>
          </a:p>
        </p:txBody>
      </p:sp>
      <p:pic>
        <p:nvPicPr>
          <p:cNvPr id="4" name="Resim 3"/>
          <p:cNvPicPr>
            <a:picLocks noChangeAspect="1"/>
          </p:cNvPicPr>
          <p:nvPr/>
        </p:nvPicPr>
        <p:blipFill>
          <a:blip r:embed="rId2"/>
          <a:stretch>
            <a:fillRect/>
          </a:stretch>
        </p:blipFill>
        <p:spPr>
          <a:xfrm>
            <a:off x="2530892" y="1696453"/>
            <a:ext cx="6600825" cy="4385259"/>
          </a:xfrm>
          <a:prstGeom prst="rect">
            <a:avLst/>
          </a:prstGeom>
        </p:spPr>
      </p:pic>
    </p:spTree>
    <p:extLst>
      <p:ext uri="{BB962C8B-B14F-4D97-AF65-F5344CB8AC3E}">
        <p14:creationId xmlns:p14="http://schemas.microsoft.com/office/powerpoint/2010/main" val="264647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45168"/>
            <a:ext cx="10515600" cy="5731795"/>
          </a:xfrm>
        </p:spPr>
        <p:txBody>
          <a:bodyPr/>
          <a:lstStyle/>
          <a:p>
            <a:r>
              <a:rPr lang="tr-TR" b="1" dirty="0" smtClean="0"/>
              <a:t>Yüzüstü yatın. Hasta kolunuzu düz bir şekilde geriye doğru kaldırın.</a:t>
            </a:r>
          </a:p>
          <a:p>
            <a:endParaRPr lang="tr-TR" b="1" dirty="0"/>
          </a:p>
        </p:txBody>
      </p:sp>
      <p:pic>
        <p:nvPicPr>
          <p:cNvPr id="4" name="Resim 3"/>
          <p:cNvPicPr>
            <a:picLocks noChangeAspect="1"/>
          </p:cNvPicPr>
          <p:nvPr/>
        </p:nvPicPr>
        <p:blipFill>
          <a:blip r:embed="rId2"/>
          <a:stretch>
            <a:fillRect/>
          </a:stretch>
        </p:blipFill>
        <p:spPr>
          <a:xfrm>
            <a:off x="2545682" y="1443789"/>
            <a:ext cx="6667500" cy="4030579"/>
          </a:xfrm>
          <a:prstGeom prst="rect">
            <a:avLst/>
          </a:prstGeom>
        </p:spPr>
      </p:pic>
    </p:spTree>
    <p:extLst>
      <p:ext uri="{BB962C8B-B14F-4D97-AF65-F5344CB8AC3E}">
        <p14:creationId xmlns:p14="http://schemas.microsoft.com/office/powerpoint/2010/main" val="16883388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45168"/>
            <a:ext cx="10515600" cy="5731795"/>
          </a:xfrm>
        </p:spPr>
        <p:txBody>
          <a:bodyPr/>
          <a:lstStyle/>
          <a:p>
            <a:r>
              <a:rPr lang="tr-TR" b="1" dirty="0" smtClean="0"/>
              <a:t>Sağlam tarafa yan yatın. Omuzunuzdan itibaren kolunuz gövdenize bitişik, dirseğiniz 90 derece bükülü pozisyonda iken önkolunuzu yukarı doğru kaldırın. Bu pozisyonda 5 saniye bekleyip indirin</a:t>
            </a:r>
            <a:r>
              <a:rPr lang="tr-TR" dirty="0" smtClean="0"/>
              <a:t>.</a:t>
            </a:r>
          </a:p>
          <a:p>
            <a:endParaRPr lang="tr-TR" dirty="0"/>
          </a:p>
        </p:txBody>
      </p:sp>
      <p:pic>
        <p:nvPicPr>
          <p:cNvPr id="4" name="Resim 3"/>
          <p:cNvPicPr>
            <a:picLocks noChangeAspect="1"/>
          </p:cNvPicPr>
          <p:nvPr/>
        </p:nvPicPr>
        <p:blipFill>
          <a:blip r:embed="rId2"/>
          <a:stretch>
            <a:fillRect/>
          </a:stretch>
        </p:blipFill>
        <p:spPr>
          <a:xfrm>
            <a:off x="2557713" y="1997242"/>
            <a:ext cx="6667500" cy="3568366"/>
          </a:xfrm>
          <a:prstGeom prst="rect">
            <a:avLst/>
          </a:prstGeom>
        </p:spPr>
      </p:pic>
    </p:spTree>
    <p:extLst>
      <p:ext uri="{BB962C8B-B14F-4D97-AF65-F5344CB8AC3E}">
        <p14:creationId xmlns:p14="http://schemas.microsoft.com/office/powerpoint/2010/main" val="4176531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336884"/>
            <a:ext cx="10515600" cy="5840079"/>
          </a:xfrm>
        </p:spPr>
        <p:txBody>
          <a:bodyPr/>
          <a:lstStyle/>
          <a:p>
            <a:r>
              <a:rPr lang="tr-TR" b="1" dirty="0" smtClean="0"/>
              <a:t>Ayakta dik durun. Hasta kolunuzu düz bir şekilde öne-yukarı doğru kaldırın.</a:t>
            </a:r>
          </a:p>
          <a:p>
            <a:endParaRPr lang="tr-TR" b="1" dirty="0"/>
          </a:p>
        </p:txBody>
      </p:sp>
      <p:pic>
        <p:nvPicPr>
          <p:cNvPr id="4" name="Resim 3"/>
          <p:cNvPicPr>
            <a:picLocks noChangeAspect="1"/>
          </p:cNvPicPr>
          <p:nvPr/>
        </p:nvPicPr>
        <p:blipFill>
          <a:blip r:embed="rId2"/>
          <a:stretch>
            <a:fillRect/>
          </a:stretch>
        </p:blipFill>
        <p:spPr>
          <a:xfrm>
            <a:off x="3890962" y="1239253"/>
            <a:ext cx="4410075" cy="4890084"/>
          </a:xfrm>
          <a:prstGeom prst="rect">
            <a:avLst/>
          </a:prstGeom>
        </p:spPr>
      </p:pic>
    </p:spTree>
    <p:extLst>
      <p:ext uri="{BB962C8B-B14F-4D97-AF65-F5344CB8AC3E}">
        <p14:creationId xmlns:p14="http://schemas.microsoft.com/office/powerpoint/2010/main" val="34561440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61737"/>
            <a:ext cx="10515600" cy="5515226"/>
          </a:xfrm>
        </p:spPr>
        <p:txBody>
          <a:bodyPr/>
          <a:lstStyle/>
          <a:p>
            <a:r>
              <a:rPr lang="tr-TR" b="1" dirty="0" smtClean="0"/>
              <a:t>Ayakta dik durun. Hasta kolunuzu düz bir şekilde yana-yukarı doğru kaldırın.</a:t>
            </a:r>
          </a:p>
          <a:p>
            <a:endParaRPr lang="tr-TR" b="1" dirty="0"/>
          </a:p>
        </p:txBody>
      </p:sp>
      <p:pic>
        <p:nvPicPr>
          <p:cNvPr id="4" name="Resim 3"/>
          <p:cNvPicPr>
            <a:picLocks noChangeAspect="1"/>
          </p:cNvPicPr>
          <p:nvPr/>
        </p:nvPicPr>
        <p:blipFill>
          <a:blip r:embed="rId2"/>
          <a:stretch>
            <a:fillRect/>
          </a:stretch>
        </p:blipFill>
        <p:spPr>
          <a:xfrm>
            <a:off x="3810000" y="1684421"/>
            <a:ext cx="4572000" cy="4597316"/>
          </a:xfrm>
          <a:prstGeom prst="rect">
            <a:avLst/>
          </a:prstGeom>
        </p:spPr>
      </p:pic>
    </p:spTree>
    <p:extLst>
      <p:ext uri="{BB962C8B-B14F-4D97-AF65-F5344CB8AC3E}">
        <p14:creationId xmlns:p14="http://schemas.microsoft.com/office/powerpoint/2010/main" val="42056154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29389"/>
            <a:ext cx="10515600" cy="5647574"/>
          </a:xfrm>
        </p:spPr>
        <p:txBody>
          <a:bodyPr/>
          <a:lstStyle/>
          <a:p>
            <a:r>
              <a:rPr lang="tr-TR" b="1" dirty="0" smtClean="0"/>
              <a:t>Ayakta dik durun. Hasta kolunuzu düz bir şekilde arkaya doğru götürün.</a:t>
            </a:r>
          </a:p>
          <a:p>
            <a:endParaRPr lang="tr-TR" b="1" dirty="0"/>
          </a:p>
        </p:txBody>
      </p:sp>
      <p:pic>
        <p:nvPicPr>
          <p:cNvPr id="4" name="Resim 3"/>
          <p:cNvPicPr>
            <a:picLocks noChangeAspect="1"/>
          </p:cNvPicPr>
          <p:nvPr/>
        </p:nvPicPr>
        <p:blipFill>
          <a:blip r:embed="rId2"/>
          <a:stretch>
            <a:fillRect/>
          </a:stretch>
        </p:blipFill>
        <p:spPr>
          <a:xfrm>
            <a:off x="3414963" y="1495426"/>
            <a:ext cx="4495800" cy="4681537"/>
          </a:xfrm>
          <a:prstGeom prst="rect">
            <a:avLst/>
          </a:prstGeom>
        </p:spPr>
      </p:pic>
    </p:spTree>
    <p:extLst>
      <p:ext uri="{BB962C8B-B14F-4D97-AF65-F5344CB8AC3E}">
        <p14:creationId xmlns:p14="http://schemas.microsoft.com/office/powerpoint/2010/main" val="703005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3775" y="1"/>
            <a:ext cx="10364451" cy="1864894"/>
          </a:xfrm>
        </p:spPr>
        <p:txBody>
          <a:bodyPr>
            <a:normAutofit/>
          </a:bodyPr>
          <a:lstStyle/>
          <a:p>
            <a:r>
              <a:rPr lang="tr-TR" sz="4000" b="1" dirty="0" smtClean="0">
                <a:solidFill>
                  <a:schemeClr val="accent1">
                    <a:lumMod val="60000"/>
                    <a:lumOff val="40000"/>
                  </a:schemeClr>
                </a:solidFill>
              </a:rPr>
              <a:t>Omuzu Oluşturan Eklem Yapıları</a:t>
            </a:r>
            <a:endParaRPr lang="tr-TR" sz="4000" b="1" dirty="0">
              <a:solidFill>
                <a:schemeClr val="accent1">
                  <a:lumMod val="60000"/>
                  <a:lumOff val="40000"/>
                </a:schemeClr>
              </a:solidFill>
            </a:endParaRPr>
          </a:p>
        </p:txBody>
      </p:sp>
      <p:sp>
        <p:nvSpPr>
          <p:cNvPr id="3" name="İçerik Yer Tutucusu 2"/>
          <p:cNvSpPr>
            <a:spLocks noGrp="1"/>
          </p:cNvSpPr>
          <p:nvPr>
            <p:ph idx="1"/>
          </p:nvPr>
        </p:nvSpPr>
        <p:spPr>
          <a:xfrm>
            <a:off x="838200" y="1690688"/>
            <a:ext cx="10515600" cy="4486275"/>
          </a:xfrm>
        </p:spPr>
        <p:txBody>
          <a:bodyPr/>
          <a:lstStyle/>
          <a:p>
            <a:r>
              <a:rPr lang="tr-TR" b="1" dirty="0" smtClean="0"/>
              <a:t>Glenohumeral Eklem</a:t>
            </a:r>
          </a:p>
          <a:p>
            <a:r>
              <a:rPr lang="tr-TR" b="1" dirty="0" err="1" smtClean="0"/>
              <a:t>Acromioclavicular</a:t>
            </a:r>
            <a:r>
              <a:rPr lang="tr-TR" b="1" dirty="0" smtClean="0"/>
              <a:t> Eklem</a:t>
            </a:r>
          </a:p>
          <a:p>
            <a:r>
              <a:rPr lang="tr-TR" b="1" dirty="0" err="1" smtClean="0"/>
              <a:t>Sternoclavicular</a:t>
            </a:r>
            <a:r>
              <a:rPr lang="tr-TR" b="1" dirty="0" smtClean="0"/>
              <a:t> Eklem</a:t>
            </a:r>
          </a:p>
          <a:p>
            <a:r>
              <a:rPr lang="tr-TR" b="1" dirty="0" err="1" smtClean="0"/>
              <a:t>Scapulatorasik</a:t>
            </a:r>
            <a:r>
              <a:rPr lang="tr-TR" b="1" dirty="0" smtClean="0"/>
              <a:t> Eklem</a:t>
            </a:r>
            <a:endParaRPr lang="tr-TR" b="1" dirty="0"/>
          </a:p>
        </p:txBody>
      </p:sp>
      <p:pic>
        <p:nvPicPr>
          <p:cNvPr id="4" name="Resim 3"/>
          <p:cNvPicPr>
            <a:picLocks noChangeAspect="1"/>
          </p:cNvPicPr>
          <p:nvPr/>
        </p:nvPicPr>
        <p:blipFill>
          <a:blip r:embed="rId2"/>
          <a:stretch>
            <a:fillRect/>
          </a:stretch>
        </p:blipFill>
        <p:spPr>
          <a:xfrm>
            <a:off x="5435600" y="1690688"/>
            <a:ext cx="5765799" cy="4537076"/>
          </a:xfrm>
          <a:prstGeom prst="rect">
            <a:avLst/>
          </a:prstGeom>
        </p:spPr>
      </p:pic>
    </p:spTree>
    <p:extLst>
      <p:ext uri="{BB962C8B-B14F-4D97-AF65-F5344CB8AC3E}">
        <p14:creationId xmlns:p14="http://schemas.microsoft.com/office/powerpoint/2010/main" val="14001015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3775" y="212117"/>
            <a:ext cx="10364451" cy="1596177"/>
          </a:xfrm>
        </p:spPr>
        <p:txBody>
          <a:bodyPr>
            <a:normAutofit/>
          </a:bodyPr>
          <a:lstStyle/>
          <a:p>
            <a:r>
              <a:rPr lang="tr-TR" sz="4000" b="1" dirty="0" smtClean="0">
                <a:solidFill>
                  <a:schemeClr val="accent1">
                    <a:lumMod val="60000"/>
                    <a:lumOff val="40000"/>
                  </a:schemeClr>
                </a:solidFill>
              </a:rPr>
              <a:t>Dirsek Eklemi Hangi Yapılardan Oluşur?</a:t>
            </a:r>
            <a:endParaRPr lang="tr-TR" sz="4000" dirty="0">
              <a:solidFill>
                <a:schemeClr val="accent1">
                  <a:lumMod val="60000"/>
                  <a:lumOff val="40000"/>
                </a:schemeClr>
              </a:solidFill>
            </a:endParaRPr>
          </a:p>
        </p:txBody>
      </p:sp>
      <p:sp>
        <p:nvSpPr>
          <p:cNvPr id="3" name="2 İçerik Yer Tutucusu"/>
          <p:cNvSpPr>
            <a:spLocks noGrp="1"/>
          </p:cNvSpPr>
          <p:nvPr>
            <p:ph idx="1"/>
          </p:nvPr>
        </p:nvSpPr>
        <p:spPr>
          <a:xfrm>
            <a:off x="2271662" y="1490651"/>
            <a:ext cx="8001056" cy="1643074"/>
          </a:xfrm>
        </p:spPr>
        <p:txBody>
          <a:bodyPr>
            <a:normAutofit/>
          </a:bodyPr>
          <a:lstStyle/>
          <a:p>
            <a:r>
              <a:rPr lang="tr-TR" b="1" dirty="0" smtClean="0"/>
              <a:t>Dirsek </a:t>
            </a:r>
            <a:r>
              <a:rPr lang="tr-TR" b="1" dirty="0"/>
              <a:t>eklemi kolda bulunan humerus kemiğinin ön kolda bulunan ulna ve radius kemikleri ile birleşmesi ile oluşmaktadır. </a:t>
            </a:r>
          </a:p>
          <a:p>
            <a:endParaRPr lang="tr-TR" dirty="0"/>
          </a:p>
        </p:txBody>
      </p:sp>
      <p:pic>
        <p:nvPicPr>
          <p:cNvPr id="4" name="3 Resim" descr="dirsek-eklemi-anatomik (1).jpg"/>
          <p:cNvPicPr>
            <a:picLocks noChangeAspect="1"/>
          </p:cNvPicPr>
          <p:nvPr/>
        </p:nvPicPr>
        <p:blipFill>
          <a:blip r:embed="rId2"/>
          <a:stretch>
            <a:fillRect/>
          </a:stretch>
        </p:blipFill>
        <p:spPr>
          <a:xfrm>
            <a:off x="2881290" y="3286124"/>
            <a:ext cx="6781800" cy="3223260"/>
          </a:xfrm>
          <a:prstGeom prst="rect">
            <a:avLst/>
          </a:prstGeom>
        </p:spPr>
      </p:pic>
    </p:spTree>
    <p:extLst>
      <p:ext uri="{BB962C8B-B14F-4D97-AF65-F5344CB8AC3E}">
        <p14:creationId xmlns:p14="http://schemas.microsoft.com/office/powerpoint/2010/main" val="3240407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r>
              <a:rPr lang="tr-TR" b="1" dirty="0" smtClean="0"/>
              <a:t>Ön kolun açma kapama hareketleri ve rotasyonel hareketlerinde görev alır. Ayrıca el bileğinin yakalama kavrama ve boşlukta pozisyonlama gibi fonksiyonel hareketlerini yapmasını sağlar</a:t>
            </a:r>
            <a:r>
              <a:rPr lang="tr-TR" dirty="0" smtClean="0"/>
              <a:t>.</a:t>
            </a:r>
            <a:endParaRPr lang="tr-TR" dirty="0"/>
          </a:p>
        </p:txBody>
      </p:sp>
    </p:spTree>
    <p:extLst>
      <p:ext uri="{BB962C8B-B14F-4D97-AF65-F5344CB8AC3E}">
        <p14:creationId xmlns:p14="http://schemas.microsoft.com/office/powerpoint/2010/main" val="21016897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024034" y="142853"/>
            <a:ext cx="8215370" cy="1470025"/>
          </a:xfrm>
        </p:spPr>
        <p:txBody>
          <a:bodyPr>
            <a:normAutofit/>
          </a:bodyPr>
          <a:lstStyle/>
          <a:p>
            <a:pPr algn="ctr"/>
            <a:r>
              <a:rPr lang="tr-TR" sz="4400" b="1" dirty="0" smtClean="0">
                <a:solidFill>
                  <a:schemeClr val="accent1">
                    <a:lumMod val="60000"/>
                    <a:lumOff val="40000"/>
                  </a:schemeClr>
                </a:solidFill>
              </a:rPr>
              <a:t>DİRSEK EKLEM HAREKET AÇIKLIĞI</a:t>
            </a:r>
            <a:endParaRPr lang="tr-TR" sz="4400" b="1" dirty="0">
              <a:solidFill>
                <a:schemeClr val="accent1">
                  <a:lumMod val="60000"/>
                  <a:lumOff val="40000"/>
                </a:schemeClr>
              </a:solidFill>
            </a:endParaRPr>
          </a:p>
        </p:txBody>
      </p:sp>
      <p:sp>
        <p:nvSpPr>
          <p:cNvPr id="3" name="2 Alt Başlık"/>
          <p:cNvSpPr>
            <a:spLocks noGrp="1"/>
          </p:cNvSpPr>
          <p:nvPr>
            <p:ph type="subTitle" idx="1"/>
          </p:nvPr>
        </p:nvSpPr>
        <p:spPr>
          <a:xfrm>
            <a:off x="2452662" y="1571612"/>
            <a:ext cx="6400800" cy="1752600"/>
          </a:xfrm>
        </p:spPr>
        <p:txBody>
          <a:bodyPr>
            <a:normAutofit/>
          </a:bodyPr>
          <a:lstStyle/>
          <a:p>
            <a:r>
              <a:rPr lang="tr-TR" sz="4000" b="1" i="1" dirty="0">
                <a:solidFill>
                  <a:schemeClr val="tx1"/>
                </a:solidFill>
              </a:rPr>
              <a:t>Fleksiyon                       150°</a:t>
            </a:r>
            <a:endParaRPr lang="tr-TR" sz="4000" i="1" dirty="0">
              <a:solidFill>
                <a:schemeClr val="tx1"/>
              </a:solidFill>
            </a:endParaRPr>
          </a:p>
        </p:txBody>
      </p:sp>
      <p:pic>
        <p:nvPicPr>
          <p:cNvPr id="4" name="3 Resim" descr="unnamed.jpg"/>
          <p:cNvPicPr>
            <a:picLocks noChangeAspect="1"/>
          </p:cNvPicPr>
          <p:nvPr/>
        </p:nvPicPr>
        <p:blipFill>
          <a:blip r:embed="rId2"/>
          <a:stretch>
            <a:fillRect/>
          </a:stretch>
        </p:blipFill>
        <p:spPr>
          <a:xfrm>
            <a:off x="2595539" y="2643182"/>
            <a:ext cx="6954391" cy="3786214"/>
          </a:xfrm>
          <a:prstGeom prst="rect">
            <a:avLst/>
          </a:prstGeom>
        </p:spPr>
      </p:pic>
    </p:spTree>
    <p:extLst>
      <p:ext uri="{BB962C8B-B14F-4D97-AF65-F5344CB8AC3E}">
        <p14:creationId xmlns:p14="http://schemas.microsoft.com/office/powerpoint/2010/main" val="9669735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95472" y="857232"/>
            <a:ext cx="8158162" cy="2214570"/>
          </a:xfrm>
        </p:spPr>
        <p:txBody>
          <a:bodyPr>
            <a:normAutofit/>
          </a:bodyPr>
          <a:lstStyle/>
          <a:p>
            <a:r>
              <a:rPr lang="tr-TR" b="1" dirty="0" smtClean="0">
                <a:solidFill>
                  <a:schemeClr val="accent1">
                    <a:lumMod val="60000"/>
                    <a:lumOff val="40000"/>
                  </a:schemeClr>
                </a:solidFill>
              </a:rPr>
              <a:t>Dirsek Sakatlıklarının Nedenleri Nelerdir? </a:t>
            </a:r>
            <a:br>
              <a:rPr lang="tr-TR" b="1" dirty="0" smtClean="0">
                <a:solidFill>
                  <a:schemeClr val="accent1">
                    <a:lumMod val="60000"/>
                    <a:lumOff val="40000"/>
                  </a:schemeClr>
                </a:solidFill>
              </a:rPr>
            </a:br>
            <a:endParaRPr lang="tr-TR" dirty="0">
              <a:solidFill>
                <a:schemeClr val="accent1">
                  <a:lumMod val="60000"/>
                  <a:lumOff val="40000"/>
                </a:schemeClr>
              </a:solidFill>
            </a:endParaRPr>
          </a:p>
        </p:txBody>
      </p:sp>
      <p:sp>
        <p:nvSpPr>
          <p:cNvPr id="3" name="2 İçerik Yer Tutucusu"/>
          <p:cNvSpPr>
            <a:spLocks noGrp="1"/>
          </p:cNvSpPr>
          <p:nvPr>
            <p:ph idx="1"/>
          </p:nvPr>
        </p:nvSpPr>
        <p:spPr>
          <a:xfrm>
            <a:off x="2024034" y="2965452"/>
            <a:ext cx="8229600" cy="2609848"/>
          </a:xfrm>
        </p:spPr>
        <p:txBody>
          <a:bodyPr>
            <a:normAutofit/>
          </a:bodyPr>
          <a:lstStyle/>
          <a:p>
            <a:r>
              <a:rPr lang="tr-TR" b="1" dirty="0" smtClean="0"/>
              <a:t>Ağır </a:t>
            </a:r>
            <a:r>
              <a:rPr lang="tr-TR" b="1" dirty="0"/>
              <a:t>eşya taşıma,el bileği ve dirseğin rotasyonel pozisyonda zorlayıcı kullanılması (tornavida kullanmak ,örgü örmek vs.), el bileği hareketlerini zorlayan sporlar (tenis golf vs.) el bileği ve dirsek üzerinde oluşan travmalar dirsek patolojilerine sebep olabilmektedir.</a:t>
            </a:r>
          </a:p>
          <a:p>
            <a:endParaRPr lang="tr-TR" dirty="0"/>
          </a:p>
        </p:txBody>
      </p:sp>
    </p:spTree>
    <p:extLst>
      <p:ext uri="{BB962C8B-B14F-4D97-AF65-F5344CB8AC3E}">
        <p14:creationId xmlns:p14="http://schemas.microsoft.com/office/powerpoint/2010/main" val="986855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66910" y="500042"/>
            <a:ext cx="8372476" cy="2143132"/>
          </a:xfrm>
        </p:spPr>
        <p:txBody>
          <a:bodyPr>
            <a:normAutofit/>
          </a:bodyPr>
          <a:lstStyle/>
          <a:p>
            <a:r>
              <a:rPr lang="tr-TR" b="1" dirty="0" smtClean="0">
                <a:solidFill>
                  <a:schemeClr val="accent1">
                    <a:lumMod val="60000"/>
                    <a:lumOff val="40000"/>
                  </a:schemeClr>
                </a:solidFill>
              </a:rPr>
              <a:t>En Sık Görülen Dirsek Patolojileri Hangileridir?</a:t>
            </a:r>
            <a:br>
              <a:rPr lang="tr-TR" b="1" dirty="0" smtClean="0">
                <a:solidFill>
                  <a:schemeClr val="accent1">
                    <a:lumMod val="60000"/>
                    <a:lumOff val="40000"/>
                  </a:schemeClr>
                </a:solidFill>
              </a:rPr>
            </a:br>
            <a:endParaRPr lang="tr-TR" dirty="0">
              <a:solidFill>
                <a:schemeClr val="accent1">
                  <a:lumMod val="60000"/>
                  <a:lumOff val="40000"/>
                </a:schemeClr>
              </a:solidFill>
            </a:endParaRPr>
          </a:p>
        </p:txBody>
      </p:sp>
      <p:sp>
        <p:nvSpPr>
          <p:cNvPr id="3" name="2 İçerik Yer Tutucusu"/>
          <p:cNvSpPr>
            <a:spLocks noGrp="1"/>
          </p:cNvSpPr>
          <p:nvPr>
            <p:ph idx="1"/>
          </p:nvPr>
        </p:nvSpPr>
        <p:spPr>
          <a:xfrm>
            <a:off x="2166910" y="2000241"/>
            <a:ext cx="8072494" cy="1143007"/>
          </a:xfrm>
        </p:spPr>
        <p:txBody>
          <a:bodyPr>
            <a:normAutofit lnSpcReduction="10000"/>
          </a:bodyPr>
          <a:lstStyle/>
          <a:p>
            <a:r>
              <a:rPr lang="tr-TR" b="1" dirty="0" smtClean="0"/>
              <a:t>Lateral </a:t>
            </a:r>
            <a:r>
              <a:rPr lang="tr-TR" b="1" dirty="0"/>
              <a:t>epicondilit (Tenisçi Dirseği</a:t>
            </a:r>
            <a:r>
              <a:rPr lang="tr-TR" b="1" dirty="0" smtClean="0"/>
              <a:t>)</a:t>
            </a:r>
            <a:r>
              <a:rPr lang="tr-TR" b="1" dirty="0"/>
              <a:t/>
            </a:r>
            <a:br>
              <a:rPr lang="tr-TR" b="1" dirty="0"/>
            </a:br>
            <a:r>
              <a:rPr lang="tr-TR" b="1" dirty="0"/>
              <a:t>Medial epicondilit (Golfçü Dirseği</a:t>
            </a:r>
            <a:r>
              <a:rPr lang="tr-TR" b="1" dirty="0" smtClean="0"/>
              <a:t>)</a:t>
            </a:r>
            <a:r>
              <a:rPr lang="tr-TR" b="1" dirty="0"/>
              <a:t/>
            </a:r>
            <a:br>
              <a:rPr lang="tr-TR" b="1" dirty="0"/>
            </a:br>
            <a:endParaRPr lang="tr-TR" dirty="0"/>
          </a:p>
          <a:p>
            <a:endParaRPr lang="tr-TR" dirty="0"/>
          </a:p>
        </p:txBody>
      </p:sp>
      <p:pic>
        <p:nvPicPr>
          <p:cNvPr id="4" name="3 Resim" descr="Golfcu-Dirsegi-73.jpg"/>
          <p:cNvPicPr>
            <a:picLocks noChangeAspect="1"/>
          </p:cNvPicPr>
          <p:nvPr/>
        </p:nvPicPr>
        <p:blipFill>
          <a:blip r:embed="rId2"/>
          <a:stretch>
            <a:fillRect/>
          </a:stretch>
        </p:blipFill>
        <p:spPr>
          <a:xfrm>
            <a:off x="2166910" y="3302000"/>
            <a:ext cx="7786742" cy="2997200"/>
          </a:xfrm>
          <a:prstGeom prst="rect">
            <a:avLst/>
          </a:prstGeom>
        </p:spPr>
      </p:pic>
    </p:spTree>
    <p:extLst>
      <p:ext uri="{BB962C8B-B14F-4D97-AF65-F5344CB8AC3E}">
        <p14:creationId xmlns:p14="http://schemas.microsoft.com/office/powerpoint/2010/main" val="3070298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38282" y="1714489"/>
            <a:ext cx="4000528" cy="4429155"/>
          </a:xfrm>
        </p:spPr>
        <p:txBody>
          <a:bodyPr>
            <a:normAutofit/>
          </a:bodyPr>
          <a:lstStyle/>
          <a:p>
            <a:r>
              <a:rPr lang="tr-TR" b="1" dirty="0" smtClean="0"/>
              <a:t>Bursit</a:t>
            </a:r>
          </a:p>
          <a:p>
            <a:r>
              <a:rPr lang="tr-TR" b="1" dirty="0" smtClean="0"/>
              <a:t>Artritler</a:t>
            </a:r>
          </a:p>
          <a:p>
            <a:r>
              <a:rPr lang="tr-TR" b="1" dirty="0" smtClean="0"/>
              <a:t>Kırıklar</a:t>
            </a:r>
          </a:p>
          <a:p>
            <a:r>
              <a:rPr lang="tr-TR" b="1" dirty="0" smtClean="0"/>
              <a:t>Sinir sıkışmaları vs</a:t>
            </a:r>
            <a:r>
              <a:rPr lang="tr-TR" dirty="0" smtClean="0"/>
              <a:t>.</a:t>
            </a:r>
            <a:endParaRPr lang="tr-TR" dirty="0"/>
          </a:p>
        </p:txBody>
      </p:sp>
      <p:pic>
        <p:nvPicPr>
          <p:cNvPr id="4" name="3 Resim" descr="ulnar-nedir.png"/>
          <p:cNvPicPr>
            <a:picLocks noChangeAspect="1"/>
          </p:cNvPicPr>
          <p:nvPr/>
        </p:nvPicPr>
        <p:blipFill>
          <a:blip r:embed="rId2"/>
          <a:stretch>
            <a:fillRect/>
          </a:stretch>
        </p:blipFill>
        <p:spPr>
          <a:xfrm>
            <a:off x="5953124" y="1428737"/>
            <a:ext cx="4413784" cy="3477409"/>
          </a:xfrm>
          <a:prstGeom prst="rect">
            <a:avLst/>
          </a:prstGeom>
        </p:spPr>
      </p:pic>
    </p:spTree>
    <p:extLst>
      <p:ext uri="{BB962C8B-B14F-4D97-AF65-F5344CB8AC3E}">
        <p14:creationId xmlns:p14="http://schemas.microsoft.com/office/powerpoint/2010/main" val="703398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81158" y="571480"/>
            <a:ext cx="8229600" cy="1143000"/>
          </a:xfrm>
        </p:spPr>
        <p:txBody>
          <a:bodyPr>
            <a:noAutofit/>
          </a:bodyPr>
          <a:lstStyle/>
          <a:p>
            <a:r>
              <a:rPr lang="tr-TR" sz="4000" b="1" dirty="0" smtClean="0">
                <a:solidFill>
                  <a:schemeClr val="accent1">
                    <a:lumMod val="60000"/>
                    <a:lumOff val="40000"/>
                  </a:schemeClr>
                </a:solidFill>
              </a:rPr>
              <a:t>Dirsek Patolojilerinde Teşhis</a:t>
            </a:r>
            <a:br>
              <a:rPr lang="tr-TR" sz="4000" b="1" dirty="0" smtClean="0">
                <a:solidFill>
                  <a:schemeClr val="accent1">
                    <a:lumMod val="60000"/>
                    <a:lumOff val="40000"/>
                  </a:schemeClr>
                </a:solidFill>
              </a:rPr>
            </a:br>
            <a:endParaRPr lang="tr-TR" sz="4000" dirty="0">
              <a:solidFill>
                <a:schemeClr val="accent1">
                  <a:lumMod val="60000"/>
                  <a:lumOff val="40000"/>
                </a:schemeClr>
              </a:solidFill>
            </a:endParaRPr>
          </a:p>
        </p:txBody>
      </p:sp>
      <p:sp>
        <p:nvSpPr>
          <p:cNvPr id="3" name="2 İçerik Yer Tutucusu"/>
          <p:cNvSpPr>
            <a:spLocks noGrp="1"/>
          </p:cNvSpPr>
          <p:nvPr>
            <p:ph idx="1"/>
          </p:nvPr>
        </p:nvSpPr>
        <p:spPr/>
        <p:txBody>
          <a:bodyPr/>
          <a:lstStyle/>
          <a:p>
            <a:r>
              <a:rPr lang="tr-TR" b="1" dirty="0" smtClean="0"/>
              <a:t>Medikal </a:t>
            </a:r>
            <a:r>
              <a:rPr lang="tr-TR" b="1" dirty="0"/>
              <a:t>hikaye (başlama şekli,meslek , hobileriniz vs)</a:t>
            </a:r>
            <a:br>
              <a:rPr lang="tr-TR" b="1" dirty="0"/>
            </a:br>
            <a:r>
              <a:rPr lang="tr-TR" b="1" dirty="0"/>
              <a:t>Fiziksel muayene ve değerlendirme</a:t>
            </a:r>
            <a:br>
              <a:rPr lang="tr-TR" b="1" dirty="0"/>
            </a:br>
            <a:r>
              <a:rPr lang="tr-TR" b="1" dirty="0"/>
              <a:t>Görüntüleme yöntemleri (X-ray, MR , gerekli durumlarda EMG)</a:t>
            </a:r>
          </a:p>
          <a:p>
            <a:endParaRPr lang="tr-TR" dirty="0"/>
          </a:p>
        </p:txBody>
      </p:sp>
    </p:spTree>
    <p:extLst>
      <p:ext uri="{BB962C8B-B14F-4D97-AF65-F5344CB8AC3E}">
        <p14:creationId xmlns:p14="http://schemas.microsoft.com/office/powerpoint/2010/main" val="3630112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000" b="1" dirty="0" smtClean="0">
                <a:solidFill>
                  <a:schemeClr val="accent1">
                    <a:lumMod val="60000"/>
                    <a:lumOff val="40000"/>
                  </a:schemeClr>
                </a:solidFill>
              </a:rPr>
              <a:t>TEDAVİ YÖNTEMLERİ</a:t>
            </a:r>
            <a:r>
              <a:rPr lang="tr-TR" sz="4000" dirty="0" smtClean="0">
                <a:solidFill>
                  <a:schemeClr val="accent1">
                    <a:lumMod val="60000"/>
                    <a:lumOff val="40000"/>
                  </a:schemeClr>
                </a:solidFill>
              </a:rPr>
              <a:t/>
            </a:r>
            <a:br>
              <a:rPr lang="tr-TR" sz="4000" dirty="0" smtClean="0">
                <a:solidFill>
                  <a:schemeClr val="accent1">
                    <a:lumMod val="60000"/>
                    <a:lumOff val="40000"/>
                  </a:schemeClr>
                </a:solidFill>
              </a:rPr>
            </a:br>
            <a:endParaRPr lang="tr-TR" sz="4000" dirty="0">
              <a:solidFill>
                <a:schemeClr val="accent1">
                  <a:lumMod val="60000"/>
                  <a:lumOff val="40000"/>
                </a:schemeClr>
              </a:solidFill>
            </a:endParaRPr>
          </a:p>
        </p:txBody>
      </p:sp>
      <p:sp>
        <p:nvSpPr>
          <p:cNvPr id="3" name="2 İçerik Yer Tutucusu"/>
          <p:cNvSpPr>
            <a:spLocks noGrp="1"/>
          </p:cNvSpPr>
          <p:nvPr>
            <p:ph idx="1"/>
          </p:nvPr>
        </p:nvSpPr>
        <p:spPr/>
        <p:txBody>
          <a:bodyPr/>
          <a:lstStyle/>
          <a:p>
            <a:r>
              <a:rPr lang="tr-TR" b="1" dirty="0" smtClean="0"/>
              <a:t>Erken </a:t>
            </a:r>
            <a:r>
              <a:rPr lang="tr-TR" b="1" dirty="0"/>
              <a:t>dönemde dirseği bükmekten kaçınacağı pozisyonlar önerilir bu şekilde dirsek rahatlatılır sinirin korumaya alınması sağlanır,</a:t>
            </a:r>
            <a:br>
              <a:rPr lang="tr-TR" b="1" dirty="0"/>
            </a:br>
            <a:r>
              <a:rPr lang="tr-TR" b="1" dirty="0"/>
              <a:t>Uygun fizyoterapi ajanlarının kullanılması,</a:t>
            </a:r>
            <a:br>
              <a:rPr lang="tr-TR" b="1" dirty="0"/>
            </a:br>
            <a:r>
              <a:rPr lang="tr-TR" b="1" dirty="0"/>
              <a:t>Uygun germe ve kuvvetlendirme egzersizleri</a:t>
            </a:r>
          </a:p>
          <a:p>
            <a:r>
              <a:rPr lang="tr-TR" b="1" dirty="0"/>
              <a:t>Tedaviye cevap alınamadığı durumlara cerrahi yaklaşımlar tercih edilebilir</a:t>
            </a:r>
          </a:p>
          <a:p>
            <a:endParaRPr lang="tr-TR" dirty="0"/>
          </a:p>
        </p:txBody>
      </p:sp>
    </p:spTree>
    <p:extLst>
      <p:ext uri="{BB962C8B-B14F-4D97-AF65-F5344CB8AC3E}">
        <p14:creationId xmlns:p14="http://schemas.microsoft.com/office/powerpoint/2010/main" val="2112390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24034" y="-142900"/>
            <a:ext cx="8229600" cy="1143000"/>
          </a:xfrm>
        </p:spPr>
        <p:txBody>
          <a:bodyPr/>
          <a:lstStyle/>
          <a:p>
            <a:r>
              <a:rPr lang="tr-TR" b="1" dirty="0" smtClean="0">
                <a:solidFill>
                  <a:schemeClr val="accent1">
                    <a:lumMod val="60000"/>
                    <a:lumOff val="40000"/>
                  </a:schemeClr>
                </a:solidFill>
              </a:rPr>
              <a:t>  EGZERSİZLER</a:t>
            </a:r>
            <a:endParaRPr lang="tr-TR" b="1" dirty="0">
              <a:solidFill>
                <a:schemeClr val="accent1">
                  <a:lumMod val="60000"/>
                  <a:lumOff val="40000"/>
                </a:schemeClr>
              </a:solidFill>
            </a:endParaRPr>
          </a:p>
        </p:txBody>
      </p:sp>
      <p:pic>
        <p:nvPicPr>
          <p:cNvPr id="4" name="3 İçerik Yer Tutucusu" descr="lateralepikondilit-2.jpg"/>
          <p:cNvPicPr>
            <a:picLocks noGrp="1" noChangeAspect="1"/>
          </p:cNvPicPr>
          <p:nvPr>
            <p:ph idx="1"/>
          </p:nvPr>
        </p:nvPicPr>
        <p:blipFill>
          <a:blip r:embed="rId2"/>
          <a:stretch>
            <a:fillRect/>
          </a:stretch>
        </p:blipFill>
        <p:spPr>
          <a:xfrm>
            <a:off x="2309786" y="1142984"/>
            <a:ext cx="7143800" cy="5572140"/>
          </a:xfrm>
        </p:spPr>
      </p:pic>
    </p:spTree>
    <p:extLst>
      <p:ext uri="{BB962C8B-B14F-4D97-AF65-F5344CB8AC3E}">
        <p14:creationId xmlns:p14="http://schemas.microsoft.com/office/powerpoint/2010/main" val="23663837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143100" y="2651121"/>
            <a:ext cx="7372852" cy="1015663"/>
          </a:xfrm>
          <a:prstGeom prst="rect">
            <a:avLst/>
          </a:prstGeom>
        </p:spPr>
        <p:txBody>
          <a:bodyPr wrap="none">
            <a:spAutoFit/>
          </a:bodyPr>
          <a:lstStyle/>
          <a:p>
            <a:r>
              <a:rPr lang="tr-TR" sz="6000" b="1" dirty="0">
                <a:solidFill>
                  <a:schemeClr val="accent1">
                    <a:lumMod val="60000"/>
                    <a:lumOff val="40000"/>
                  </a:schemeClr>
                </a:solidFill>
                <a:latin typeface="Adobe Caslon Pro Bold" pitchFamily="18" charset="-94"/>
              </a:rPr>
              <a:t>EL EGZERSİZLERİ</a:t>
            </a:r>
          </a:p>
        </p:txBody>
      </p:sp>
    </p:spTree>
    <p:extLst>
      <p:ext uri="{BB962C8B-B14F-4D97-AF65-F5344CB8AC3E}">
        <p14:creationId xmlns:p14="http://schemas.microsoft.com/office/powerpoint/2010/main" val="481112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3775" y="132347"/>
            <a:ext cx="10364451" cy="1708485"/>
          </a:xfrm>
        </p:spPr>
        <p:txBody>
          <a:bodyPr>
            <a:normAutofit/>
          </a:bodyPr>
          <a:lstStyle/>
          <a:p>
            <a:r>
              <a:rPr lang="tr-TR" sz="4000" b="1" dirty="0" smtClean="0">
                <a:solidFill>
                  <a:schemeClr val="accent1">
                    <a:lumMod val="60000"/>
                    <a:lumOff val="40000"/>
                  </a:schemeClr>
                </a:solidFill>
              </a:rPr>
              <a:t>Rotator Manşet ( </a:t>
            </a:r>
            <a:r>
              <a:rPr lang="tr-TR" sz="4000" b="1" dirty="0" err="1" smtClean="0">
                <a:solidFill>
                  <a:schemeClr val="accent1">
                    <a:lumMod val="60000"/>
                    <a:lumOff val="40000"/>
                  </a:schemeClr>
                </a:solidFill>
              </a:rPr>
              <a:t>Rotator</a:t>
            </a:r>
            <a:r>
              <a:rPr lang="tr-TR" sz="4000" b="1" dirty="0" smtClean="0">
                <a:solidFill>
                  <a:schemeClr val="accent1">
                    <a:lumMod val="60000"/>
                    <a:lumOff val="40000"/>
                  </a:schemeClr>
                </a:solidFill>
              </a:rPr>
              <a:t> </a:t>
            </a:r>
            <a:r>
              <a:rPr lang="tr-TR" sz="4000" b="1" dirty="0" err="1" smtClean="0">
                <a:solidFill>
                  <a:schemeClr val="accent1">
                    <a:lumMod val="60000"/>
                    <a:lumOff val="40000"/>
                  </a:schemeClr>
                </a:solidFill>
              </a:rPr>
              <a:t>Cuff</a:t>
            </a:r>
            <a:r>
              <a:rPr lang="tr-TR" sz="4000" b="1" dirty="0" smtClean="0">
                <a:solidFill>
                  <a:schemeClr val="accent1">
                    <a:lumMod val="60000"/>
                    <a:lumOff val="40000"/>
                  </a:schemeClr>
                </a:solidFill>
              </a:rPr>
              <a:t>)</a:t>
            </a:r>
            <a:endParaRPr lang="tr-TR" sz="4000" b="1" dirty="0">
              <a:solidFill>
                <a:schemeClr val="accent1">
                  <a:lumMod val="60000"/>
                  <a:lumOff val="40000"/>
                </a:schemeClr>
              </a:solidFill>
            </a:endParaRPr>
          </a:p>
        </p:txBody>
      </p:sp>
      <p:sp>
        <p:nvSpPr>
          <p:cNvPr id="3" name="İçerik Yer Tutucusu 2"/>
          <p:cNvSpPr>
            <a:spLocks noGrp="1"/>
          </p:cNvSpPr>
          <p:nvPr>
            <p:ph idx="1"/>
          </p:nvPr>
        </p:nvSpPr>
        <p:spPr>
          <a:xfrm>
            <a:off x="838200" y="1524000"/>
            <a:ext cx="10515600" cy="4652963"/>
          </a:xfrm>
        </p:spPr>
        <p:txBody>
          <a:bodyPr/>
          <a:lstStyle/>
          <a:p>
            <a:r>
              <a:rPr lang="tr-TR" b="1" dirty="0" smtClean="0"/>
              <a:t>Rotator Manşet, omuz eklemi kapsülüne yapışarak eklem kapsülünü önden, yukarıdan ve arkadan kuvvetlendiren </a:t>
            </a:r>
            <a:r>
              <a:rPr lang="tr-TR" b="1" dirty="0" err="1" smtClean="0"/>
              <a:t>humerus</a:t>
            </a:r>
            <a:r>
              <a:rPr lang="tr-TR" b="1" dirty="0" smtClean="0"/>
              <a:t> başının </a:t>
            </a:r>
            <a:r>
              <a:rPr lang="tr-TR" b="1" dirty="0" err="1" smtClean="0"/>
              <a:t>glenoit</a:t>
            </a:r>
            <a:r>
              <a:rPr lang="tr-TR" b="1" dirty="0" smtClean="0"/>
              <a:t> </a:t>
            </a:r>
            <a:r>
              <a:rPr lang="tr-TR" b="1" dirty="0" err="1" smtClean="0"/>
              <a:t>kavitede</a:t>
            </a:r>
            <a:r>
              <a:rPr lang="tr-TR" b="1" dirty="0" smtClean="0"/>
              <a:t> kalmasını sağlayan önemli bir komplekstir.</a:t>
            </a:r>
          </a:p>
          <a:p>
            <a:r>
              <a:rPr lang="tr-TR" b="1" dirty="0" smtClean="0"/>
              <a:t>M. </a:t>
            </a:r>
            <a:r>
              <a:rPr lang="tr-TR" b="1" dirty="0" err="1" smtClean="0"/>
              <a:t>Supraspinatus</a:t>
            </a:r>
            <a:endParaRPr lang="tr-TR" b="1" dirty="0" smtClean="0"/>
          </a:p>
          <a:p>
            <a:r>
              <a:rPr lang="tr-TR" b="1" dirty="0" smtClean="0"/>
              <a:t>M. </a:t>
            </a:r>
            <a:r>
              <a:rPr lang="tr-TR" b="1" dirty="0" err="1" smtClean="0"/>
              <a:t>Subscapularis</a:t>
            </a:r>
            <a:endParaRPr lang="tr-TR" b="1" dirty="0" smtClean="0"/>
          </a:p>
          <a:p>
            <a:r>
              <a:rPr lang="tr-TR" b="1" dirty="0" smtClean="0"/>
              <a:t>M. Teres minör</a:t>
            </a:r>
          </a:p>
          <a:p>
            <a:r>
              <a:rPr lang="tr-TR" b="1" dirty="0" smtClean="0"/>
              <a:t>M. </a:t>
            </a:r>
            <a:r>
              <a:rPr lang="tr-TR" b="1" dirty="0" err="1" smtClean="0"/>
              <a:t>İnfraspinatus</a:t>
            </a:r>
            <a:endParaRPr lang="tr-TR" b="1" dirty="0"/>
          </a:p>
        </p:txBody>
      </p:sp>
    </p:spTree>
    <p:extLst>
      <p:ext uri="{BB962C8B-B14F-4D97-AF65-F5344CB8AC3E}">
        <p14:creationId xmlns:p14="http://schemas.microsoft.com/office/powerpoint/2010/main" val="3614795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738282" y="237722"/>
            <a:ext cx="7929618" cy="5355312"/>
          </a:xfrm>
          <a:prstGeom prst="rect">
            <a:avLst/>
          </a:prstGeom>
        </p:spPr>
        <p:txBody>
          <a:bodyPr wrap="square">
            <a:spAutoFit/>
          </a:bodyPr>
          <a:lstStyle/>
          <a:p>
            <a:r>
              <a:rPr lang="tr-TR" sz="4000" dirty="0">
                <a:solidFill>
                  <a:schemeClr val="accent1">
                    <a:lumMod val="60000"/>
                    <a:lumOff val="40000"/>
                  </a:schemeClr>
                </a:solidFill>
              </a:rPr>
              <a:t>El bileği ağrısının nedenleri</a:t>
            </a:r>
          </a:p>
          <a:p>
            <a:endParaRPr lang="tr-TR" sz="1600" dirty="0">
              <a:solidFill>
                <a:srgbClr val="FF0000"/>
              </a:solidFill>
            </a:endParaRPr>
          </a:p>
          <a:p>
            <a:r>
              <a:rPr lang="tr-TR" sz="2200" b="1" dirty="0" err="1">
                <a:solidFill>
                  <a:schemeClr val="accent1">
                    <a:lumMod val="60000"/>
                    <a:lumOff val="40000"/>
                  </a:schemeClr>
                </a:solidFill>
              </a:rPr>
              <a:t>Tendinit</a:t>
            </a:r>
            <a:r>
              <a:rPr lang="tr-TR" sz="2200" b="1" dirty="0">
                <a:solidFill>
                  <a:schemeClr val="accent1">
                    <a:lumMod val="60000"/>
                    <a:lumOff val="40000"/>
                  </a:schemeClr>
                </a:solidFill>
              </a:rPr>
              <a:t>: </a:t>
            </a:r>
            <a:r>
              <a:rPr lang="tr-TR" sz="2200" b="1" dirty="0" err="1"/>
              <a:t>Tendonlarda</a:t>
            </a:r>
            <a:r>
              <a:rPr lang="tr-TR" sz="2200" b="1" dirty="0"/>
              <a:t> gerçekleşen bir enfeksiyon bilek ağrısı oluşturabilir. Enfeksiyon nedeniyle bilek bölgesinde ağrıya şişlik eşlik eder.</a:t>
            </a:r>
          </a:p>
          <a:p>
            <a:endParaRPr lang="tr-TR" sz="2200" b="1" dirty="0"/>
          </a:p>
          <a:p>
            <a:r>
              <a:rPr lang="tr-TR" sz="2200" b="1" dirty="0">
                <a:solidFill>
                  <a:schemeClr val="accent1">
                    <a:lumMod val="60000"/>
                    <a:lumOff val="40000"/>
                  </a:schemeClr>
                </a:solidFill>
              </a:rPr>
              <a:t>Burkulma: </a:t>
            </a:r>
            <a:r>
              <a:rPr lang="tr-TR" sz="2200" b="1" dirty="0"/>
              <a:t>El bileğinde ağrı meydana getiren en önemli sebeplerden biri burkulmadır. Bilek eklemlerin etrafındaki </a:t>
            </a:r>
            <a:r>
              <a:rPr lang="tr-TR" sz="2200" b="1" dirty="0" err="1"/>
              <a:t>ligamentlerin</a:t>
            </a:r>
            <a:r>
              <a:rPr lang="tr-TR" sz="2200" b="1" dirty="0"/>
              <a:t> incinmesi sonucu gelişen bilek burkulmaları elin bir süreliğine hareketini kısıtlar.</a:t>
            </a:r>
          </a:p>
          <a:p>
            <a:endParaRPr lang="tr-TR" sz="2200" b="1" dirty="0"/>
          </a:p>
          <a:p>
            <a:r>
              <a:rPr lang="tr-TR" sz="2200" b="1" dirty="0" err="1">
                <a:solidFill>
                  <a:schemeClr val="accent1">
                    <a:lumMod val="60000"/>
                    <a:lumOff val="40000"/>
                  </a:schemeClr>
                </a:solidFill>
              </a:rPr>
              <a:t>Karpal</a:t>
            </a:r>
            <a:r>
              <a:rPr lang="tr-TR" sz="2200" b="1" dirty="0">
                <a:solidFill>
                  <a:schemeClr val="accent1">
                    <a:lumMod val="60000"/>
                    <a:lumOff val="40000"/>
                  </a:schemeClr>
                </a:solidFill>
              </a:rPr>
              <a:t> tünel sendromu: </a:t>
            </a:r>
            <a:r>
              <a:rPr lang="tr-TR" sz="2200" b="1" dirty="0"/>
              <a:t>Bilekte bulunan sinir dokularının hasar görmesi sonucu işlevini yerine getirememesiyle ortaya çıkan sendrom, kol orta sinirinin bilek ekleminden geçtiği bölgede oluşur</a:t>
            </a:r>
            <a:r>
              <a:rPr lang="tr-TR" sz="2200" dirty="0"/>
              <a:t>.</a:t>
            </a:r>
          </a:p>
        </p:txBody>
      </p:sp>
    </p:spTree>
    <p:extLst>
      <p:ext uri="{BB962C8B-B14F-4D97-AF65-F5344CB8AC3E}">
        <p14:creationId xmlns:p14="http://schemas.microsoft.com/office/powerpoint/2010/main" val="247944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952596" y="285728"/>
            <a:ext cx="7929618" cy="2123658"/>
          </a:xfrm>
          <a:prstGeom prst="rect">
            <a:avLst/>
          </a:prstGeom>
        </p:spPr>
        <p:txBody>
          <a:bodyPr wrap="square">
            <a:spAutoFit/>
          </a:bodyPr>
          <a:lstStyle/>
          <a:p>
            <a:r>
              <a:rPr lang="tr-TR" sz="2200" b="1" dirty="0">
                <a:solidFill>
                  <a:schemeClr val="accent1">
                    <a:lumMod val="60000"/>
                    <a:lumOff val="40000"/>
                  </a:schemeClr>
                </a:solidFill>
              </a:rPr>
              <a:t>Kırılmalar ve İncinmeler: </a:t>
            </a:r>
            <a:r>
              <a:rPr lang="tr-TR" sz="2200" b="1" dirty="0"/>
              <a:t>En yaygın görülen bilek ağrısı nedenlerinden bir de ortopedik sakatlıklarıdır. Düşme, çekme, şiddet soncu görülen bilek kırılmaları, el hareketini oldukça kısıtlar. Özellikle spor yapanlarda aşırı ağırlık kaldırmaya bağlı olarak gelişen el bileği incinmesi yumuşak doku hasarı olduğu için uzun süre rahatsız eder.</a:t>
            </a:r>
          </a:p>
        </p:txBody>
      </p:sp>
      <p:sp>
        <p:nvSpPr>
          <p:cNvPr id="3" name="2 Dikdörtgen"/>
          <p:cNvSpPr/>
          <p:nvPr/>
        </p:nvSpPr>
        <p:spPr>
          <a:xfrm>
            <a:off x="1952596" y="2768268"/>
            <a:ext cx="7786742" cy="1446550"/>
          </a:xfrm>
          <a:prstGeom prst="rect">
            <a:avLst/>
          </a:prstGeom>
        </p:spPr>
        <p:txBody>
          <a:bodyPr wrap="square">
            <a:spAutoFit/>
          </a:bodyPr>
          <a:lstStyle/>
          <a:p>
            <a:r>
              <a:rPr lang="tr-TR" sz="2200" b="1" dirty="0" err="1">
                <a:solidFill>
                  <a:schemeClr val="accent1">
                    <a:lumMod val="60000"/>
                    <a:lumOff val="40000"/>
                  </a:schemeClr>
                </a:solidFill>
              </a:rPr>
              <a:t>Ganglion</a:t>
            </a:r>
            <a:r>
              <a:rPr lang="tr-TR" sz="2200" b="1" dirty="0">
                <a:solidFill>
                  <a:schemeClr val="accent1">
                    <a:lumMod val="60000"/>
                    <a:lumOff val="40000"/>
                  </a:schemeClr>
                </a:solidFill>
              </a:rPr>
              <a:t> kist: </a:t>
            </a:r>
            <a:r>
              <a:rPr lang="tr-TR" sz="2200" b="1" dirty="0"/>
              <a:t>iyi huylu bir kist çeşidi olan </a:t>
            </a:r>
            <a:r>
              <a:rPr lang="tr-TR" sz="2200" b="1" dirty="0" err="1"/>
              <a:t>ganglion</a:t>
            </a:r>
            <a:r>
              <a:rPr lang="tr-TR" sz="2200" b="1" dirty="0"/>
              <a:t> kist, içi sıvı dolu kapsüllerden oluşur. Bilek bölgesinde şişlik ile kendini gösteren sendrom hacim olarak büyüse de vücudun diğer bölgelerine yayılmaz.</a:t>
            </a:r>
          </a:p>
        </p:txBody>
      </p:sp>
      <p:sp>
        <p:nvSpPr>
          <p:cNvPr id="4" name="3 Dikdörtgen"/>
          <p:cNvSpPr/>
          <p:nvPr/>
        </p:nvSpPr>
        <p:spPr>
          <a:xfrm>
            <a:off x="1952596" y="4287102"/>
            <a:ext cx="7929586" cy="1446550"/>
          </a:xfrm>
          <a:prstGeom prst="rect">
            <a:avLst/>
          </a:prstGeom>
        </p:spPr>
        <p:txBody>
          <a:bodyPr wrap="square">
            <a:spAutoFit/>
          </a:bodyPr>
          <a:lstStyle/>
          <a:p>
            <a:r>
              <a:rPr lang="tr-TR" sz="2200" b="1" dirty="0">
                <a:solidFill>
                  <a:schemeClr val="accent1">
                    <a:lumMod val="60000"/>
                    <a:lumOff val="40000"/>
                  </a:schemeClr>
                </a:solidFill>
              </a:rPr>
              <a:t>Eklem iltihabı (</a:t>
            </a:r>
            <a:r>
              <a:rPr lang="tr-TR" sz="2200" b="1" dirty="0" err="1">
                <a:solidFill>
                  <a:schemeClr val="accent1">
                    <a:lumMod val="60000"/>
                    <a:lumOff val="40000"/>
                  </a:schemeClr>
                </a:solidFill>
              </a:rPr>
              <a:t>artrit</a:t>
            </a:r>
            <a:r>
              <a:rPr lang="tr-TR" sz="2200" b="1" dirty="0">
                <a:solidFill>
                  <a:schemeClr val="accent1">
                    <a:lumMod val="60000"/>
                    <a:lumOff val="40000"/>
                  </a:schemeClr>
                </a:solidFill>
              </a:rPr>
              <a:t>): </a:t>
            </a:r>
            <a:r>
              <a:rPr lang="tr-TR" sz="2200" b="1" dirty="0"/>
              <a:t>Eklem iltihabının birçok nedeni vardır. El bileği ekleminde yaşanan artroza bağlı olarak gelişir. Eklemin çok zorlanmasından strese kadar pek çok farklı neden eklemlerin iltihaplanmasına neden olabilir.</a:t>
            </a:r>
          </a:p>
        </p:txBody>
      </p:sp>
    </p:spTree>
    <p:extLst>
      <p:ext uri="{BB962C8B-B14F-4D97-AF65-F5344CB8AC3E}">
        <p14:creationId xmlns:p14="http://schemas.microsoft.com/office/powerpoint/2010/main" val="26373201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9 Dikdörtgen"/>
          <p:cNvSpPr/>
          <p:nvPr/>
        </p:nvSpPr>
        <p:spPr>
          <a:xfrm>
            <a:off x="1952596" y="571480"/>
            <a:ext cx="4572000" cy="1477328"/>
          </a:xfrm>
          <a:prstGeom prst="rect">
            <a:avLst/>
          </a:prstGeom>
        </p:spPr>
        <p:txBody>
          <a:bodyPr>
            <a:spAutoFit/>
          </a:bodyPr>
          <a:lstStyle/>
          <a:p>
            <a:pPr fontAlgn="base"/>
            <a:r>
              <a:rPr lang="tr-TR" b="1" dirty="0">
                <a:solidFill>
                  <a:schemeClr val="accent1">
                    <a:lumMod val="60000"/>
                    <a:lumOff val="40000"/>
                  </a:schemeClr>
                </a:solidFill>
              </a:rPr>
              <a:t>EL BİLEĞİ EKLEMİ</a:t>
            </a:r>
          </a:p>
          <a:p>
            <a:pPr fontAlgn="base"/>
            <a:r>
              <a:rPr lang="tr-TR" b="1" dirty="0" err="1"/>
              <a:t>Fleksiyon</a:t>
            </a:r>
            <a:r>
              <a:rPr lang="tr-TR" b="1" dirty="0"/>
              <a:t>                         80°</a:t>
            </a:r>
            <a:endParaRPr lang="tr-TR" dirty="0"/>
          </a:p>
          <a:p>
            <a:pPr fontAlgn="base"/>
            <a:r>
              <a:rPr lang="tr-TR" b="1" dirty="0" err="1"/>
              <a:t>Ekstansiyon</a:t>
            </a:r>
            <a:r>
              <a:rPr lang="tr-TR" b="1" dirty="0"/>
              <a:t>                     70°</a:t>
            </a:r>
            <a:endParaRPr lang="tr-TR" dirty="0"/>
          </a:p>
          <a:p>
            <a:pPr fontAlgn="base"/>
            <a:r>
              <a:rPr lang="tr-TR" b="1" dirty="0" err="1"/>
              <a:t>Radial</a:t>
            </a:r>
            <a:r>
              <a:rPr lang="tr-TR" b="1" dirty="0"/>
              <a:t> </a:t>
            </a:r>
            <a:r>
              <a:rPr lang="tr-TR" b="1" dirty="0" err="1"/>
              <a:t>Deviasyon</a:t>
            </a:r>
            <a:r>
              <a:rPr lang="tr-TR" b="1" dirty="0"/>
              <a:t>             20°</a:t>
            </a:r>
            <a:endParaRPr lang="tr-TR" dirty="0"/>
          </a:p>
          <a:p>
            <a:pPr fontAlgn="base"/>
            <a:r>
              <a:rPr lang="tr-TR" b="1" dirty="0" err="1"/>
              <a:t>Ulnar</a:t>
            </a:r>
            <a:r>
              <a:rPr lang="tr-TR" b="1" dirty="0"/>
              <a:t> </a:t>
            </a:r>
            <a:r>
              <a:rPr lang="tr-TR" b="1" dirty="0" err="1"/>
              <a:t>Deviasyon</a:t>
            </a:r>
            <a:r>
              <a:rPr lang="tr-TR" b="1" dirty="0"/>
              <a:t>              30°</a:t>
            </a:r>
            <a:endParaRPr lang="tr-TR" dirty="0"/>
          </a:p>
        </p:txBody>
      </p:sp>
      <p:sp>
        <p:nvSpPr>
          <p:cNvPr id="16413" name="AutoShape 29" descr="el bilegi fleksiyon ölçü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415" name="AutoShape 31" descr="el bilegi fleksiyon ölçü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417" name="AutoShape 33" descr="el bilegi fleksiyon ölçü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419" name="AutoShape 35" descr="el bilegi fleksiyon ölçü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421" name="AutoShape 37" descr="el bilegi fleksiyon ölçü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6422" name="Picture 38" descr="C:\Users\win7\Desktop\el-bilegi-fleksiyon-olcum.jpg"/>
          <p:cNvPicPr>
            <a:picLocks noChangeAspect="1" noChangeArrowheads="1"/>
          </p:cNvPicPr>
          <p:nvPr/>
        </p:nvPicPr>
        <p:blipFill>
          <a:blip r:embed="rId2"/>
          <a:srcRect l="949" t="10003" r="49678"/>
          <a:stretch>
            <a:fillRect/>
          </a:stretch>
        </p:blipFill>
        <p:spPr bwMode="auto">
          <a:xfrm>
            <a:off x="2238348" y="2571745"/>
            <a:ext cx="3714776" cy="3299185"/>
          </a:xfrm>
          <a:prstGeom prst="rect">
            <a:avLst/>
          </a:prstGeom>
          <a:noFill/>
        </p:spPr>
      </p:pic>
      <p:pic>
        <p:nvPicPr>
          <p:cNvPr id="16423" name="Picture 39" descr="C:\Users\win7\Desktop\el-bilegi-deviasyon-olcum.jpg"/>
          <p:cNvPicPr>
            <a:picLocks noChangeAspect="1" noChangeArrowheads="1"/>
          </p:cNvPicPr>
          <p:nvPr/>
        </p:nvPicPr>
        <p:blipFill>
          <a:blip r:embed="rId3"/>
          <a:srcRect l="731" t="8240" r="49908" b="1872"/>
          <a:stretch>
            <a:fillRect/>
          </a:stretch>
        </p:blipFill>
        <p:spPr bwMode="auto">
          <a:xfrm>
            <a:off x="6596066" y="2539994"/>
            <a:ext cx="3732636" cy="3317898"/>
          </a:xfrm>
          <a:prstGeom prst="rect">
            <a:avLst/>
          </a:prstGeom>
          <a:noFill/>
        </p:spPr>
      </p:pic>
    </p:spTree>
    <p:extLst>
      <p:ext uri="{BB962C8B-B14F-4D97-AF65-F5344CB8AC3E}">
        <p14:creationId xmlns:p14="http://schemas.microsoft.com/office/powerpoint/2010/main" val="2841719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095472" y="500042"/>
            <a:ext cx="4572000" cy="1477328"/>
          </a:xfrm>
          <a:prstGeom prst="rect">
            <a:avLst/>
          </a:prstGeom>
        </p:spPr>
        <p:txBody>
          <a:bodyPr>
            <a:spAutoFit/>
          </a:bodyPr>
          <a:lstStyle/>
          <a:p>
            <a:pPr fontAlgn="base"/>
            <a:r>
              <a:rPr lang="tr-TR" b="1" dirty="0">
                <a:solidFill>
                  <a:schemeClr val="accent1">
                    <a:lumMod val="60000"/>
                    <a:lumOff val="40000"/>
                  </a:schemeClr>
                </a:solidFill>
              </a:rPr>
              <a:t>BAŞPARMAK EKLEMİ</a:t>
            </a:r>
          </a:p>
          <a:p>
            <a:pPr fontAlgn="base"/>
            <a:r>
              <a:rPr lang="tr-TR" b="1" dirty="0" err="1"/>
              <a:t>Karpometakarpal</a:t>
            </a:r>
            <a:endParaRPr lang="tr-TR" b="1" dirty="0"/>
          </a:p>
          <a:p>
            <a:pPr fontAlgn="base"/>
            <a:r>
              <a:rPr lang="tr-TR" b="1" dirty="0" err="1"/>
              <a:t>Fleksiyon</a:t>
            </a:r>
            <a:r>
              <a:rPr lang="tr-TR" b="1" dirty="0"/>
              <a:t>                           15°</a:t>
            </a:r>
            <a:endParaRPr lang="tr-TR" dirty="0"/>
          </a:p>
          <a:p>
            <a:pPr fontAlgn="base"/>
            <a:r>
              <a:rPr lang="tr-TR" b="1" dirty="0" err="1"/>
              <a:t>Ekstansiyon</a:t>
            </a:r>
            <a:r>
              <a:rPr lang="tr-TR" b="1" dirty="0"/>
              <a:t>                       20°</a:t>
            </a:r>
            <a:endParaRPr lang="tr-TR" dirty="0"/>
          </a:p>
          <a:p>
            <a:pPr fontAlgn="base"/>
            <a:r>
              <a:rPr lang="tr-TR" b="1" dirty="0" err="1"/>
              <a:t>Abduksiyon</a:t>
            </a:r>
            <a:r>
              <a:rPr lang="tr-TR" b="1" dirty="0"/>
              <a:t>                       70°</a:t>
            </a:r>
            <a:endParaRPr lang="tr-TR" dirty="0"/>
          </a:p>
        </p:txBody>
      </p:sp>
      <p:pic>
        <p:nvPicPr>
          <p:cNvPr id="15361" name="Picture 1" descr="C:\Users\win7\Desktop\basparmak-olcumu.jpg"/>
          <p:cNvPicPr>
            <a:picLocks noChangeAspect="1" noChangeArrowheads="1"/>
          </p:cNvPicPr>
          <p:nvPr/>
        </p:nvPicPr>
        <p:blipFill>
          <a:blip r:embed="rId2"/>
          <a:srcRect t="9222" r="50639"/>
          <a:stretch>
            <a:fillRect/>
          </a:stretch>
        </p:blipFill>
        <p:spPr bwMode="auto">
          <a:xfrm>
            <a:off x="1881158" y="2643182"/>
            <a:ext cx="3643338" cy="2988864"/>
          </a:xfrm>
          <a:prstGeom prst="rect">
            <a:avLst/>
          </a:prstGeom>
          <a:noFill/>
        </p:spPr>
      </p:pic>
      <p:pic>
        <p:nvPicPr>
          <p:cNvPr id="15362" name="Picture 2" descr="C:\Users\win7\Desktop\basparmak-olcum-772x350.jpg"/>
          <p:cNvPicPr>
            <a:picLocks noChangeAspect="1" noChangeArrowheads="1"/>
          </p:cNvPicPr>
          <p:nvPr/>
        </p:nvPicPr>
        <p:blipFill>
          <a:blip r:embed="rId3"/>
          <a:srcRect t="9999" r="48963"/>
          <a:stretch>
            <a:fillRect/>
          </a:stretch>
        </p:blipFill>
        <p:spPr bwMode="auto">
          <a:xfrm>
            <a:off x="6310314" y="2571745"/>
            <a:ext cx="3752890" cy="3000395"/>
          </a:xfrm>
          <a:prstGeom prst="rect">
            <a:avLst/>
          </a:prstGeom>
          <a:noFill/>
        </p:spPr>
      </p:pic>
    </p:spTree>
    <p:extLst>
      <p:ext uri="{BB962C8B-B14F-4D97-AF65-F5344CB8AC3E}">
        <p14:creationId xmlns:p14="http://schemas.microsoft.com/office/powerpoint/2010/main" val="2884358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166910" y="245346"/>
            <a:ext cx="7358114" cy="5755422"/>
          </a:xfrm>
          <a:prstGeom prst="rect">
            <a:avLst/>
          </a:prstGeom>
        </p:spPr>
        <p:txBody>
          <a:bodyPr wrap="square">
            <a:spAutoFit/>
          </a:bodyPr>
          <a:lstStyle/>
          <a:p>
            <a:pPr fontAlgn="base"/>
            <a:r>
              <a:rPr lang="tr-TR" sz="2300" b="1" dirty="0" err="1">
                <a:solidFill>
                  <a:schemeClr val="accent1">
                    <a:lumMod val="60000"/>
                    <a:lumOff val="40000"/>
                  </a:schemeClr>
                </a:solidFill>
              </a:rPr>
              <a:t>Metakarpofalangeal</a:t>
            </a:r>
            <a:endParaRPr lang="tr-TR" sz="2300" b="1" dirty="0">
              <a:solidFill>
                <a:schemeClr val="accent1">
                  <a:lumMod val="60000"/>
                  <a:lumOff val="40000"/>
                </a:schemeClr>
              </a:solidFill>
            </a:endParaRPr>
          </a:p>
          <a:p>
            <a:pPr fontAlgn="base"/>
            <a:r>
              <a:rPr lang="tr-TR" sz="2300" b="1" dirty="0" err="1"/>
              <a:t>Fleksiyon</a:t>
            </a:r>
            <a:r>
              <a:rPr lang="tr-TR" sz="2300" b="1" dirty="0"/>
              <a:t>                            50°</a:t>
            </a:r>
            <a:endParaRPr lang="tr-TR" sz="2300" dirty="0"/>
          </a:p>
          <a:p>
            <a:pPr fontAlgn="base"/>
            <a:r>
              <a:rPr lang="tr-TR" sz="2300" b="1" dirty="0" err="1"/>
              <a:t>İnterfalangeal</a:t>
            </a:r>
            <a:endParaRPr lang="tr-TR" sz="2300" b="1" dirty="0"/>
          </a:p>
          <a:p>
            <a:pPr fontAlgn="base"/>
            <a:r>
              <a:rPr lang="tr-TR" sz="2300" b="1" dirty="0" err="1"/>
              <a:t>Fleksiyon</a:t>
            </a:r>
            <a:r>
              <a:rPr lang="tr-TR" sz="2300" b="1" dirty="0"/>
              <a:t>                            80°</a:t>
            </a:r>
            <a:endParaRPr lang="tr-TR" sz="2300" dirty="0"/>
          </a:p>
          <a:p>
            <a:pPr fontAlgn="base"/>
            <a:r>
              <a:rPr lang="tr-TR" sz="2300" b="1" dirty="0" err="1"/>
              <a:t>Ekstansiyon</a:t>
            </a:r>
            <a:r>
              <a:rPr lang="tr-TR" sz="2300" b="1" dirty="0"/>
              <a:t>                       20°</a:t>
            </a:r>
            <a:endParaRPr lang="tr-TR" sz="2300" dirty="0"/>
          </a:p>
          <a:p>
            <a:pPr fontAlgn="base"/>
            <a:r>
              <a:rPr lang="tr-TR" sz="2300" b="1" dirty="0">
                <a:solidFill>
                  <a:schemeClr val="accent1">
                    <a:lumMod val="60000"/>
                    <a:lumOff val="40000"/>
                  </a:schemeClr>
                </a:solidFill>
              </a:rPr>
              <a:t>2-5 PARMAK EKLEMİ</a:t>
            </a:r>
          </a:p>
          <a:p>
            <a:pPr fontAlgn="base"/>
            <a:r>
              <a:rPr lang="tr-TR" sz="2300" b="1" dirty="0" err="1">
                <a:solidFill>
                  <a:schemeClr val="accent1">
                    <a:lumMod val="60000"/>
                    <a:lumOff val="40000"/>
                  </a:schemeClr>
                </a:solidFill>
              </a:rPr>
              <a:t>Metakarpofalangeal</a:t>
            </a:r>
            <a:endParaRPr lang="tr-TR" sz="2300" b="1" dirty="0">
              <a:solidFill>
                <a:schemeClr val="accent1">
                  <a:lumMod val="60000"/>
                  <a:lumOff val="40000"/>
                </a:schemeClr>
              </a:solidFill>
            </a:endParaRPr>
          </a:p>
          <a:p>
            <a:pPr fontAlgn="base"/>
            <a:r>
              <a:rPr lang="tr-TR" sz="2300" b="1" dirty="0" err="1"/>
              <a:t>Fleksiyon</a:t>
            </a:r>
            <a:r>
              <a:rPr lang="tr-TR" sz="2300" b="1" dirty="0"/>
              <a:t>                            90°</a:t>
            </a:r>
            <a:endParaRPr lang="tr-TR" sz="2300" dirty="0"/>
          </a:p>
          <a:p>
            <a:pPr fontAlgn="base"/>
            <a:r>
              <a:rPr lang="tr-TR" sz="2300" b="1" dirty="0" err="1"/>
              <a:t>Ekstansiyon</a:t>
            </a:r>
            <a:r>
              <a:rPr lang="tr-TR" sz="2300" b="1" dirty="0"/>
              <a:t>                       45°</a:t>
            </a:r>
            <a:endParaRPr lang="tr-TR" sz="2300" dirty="0"/>
          </a:p>
          <a:p>
            <a:pPr fontAlgn="base"/>
            <a:r>
              <a:rPr lang="tr-TR" sz="2300" b="1" dirty="0" err="1"/>
              <a:t>Abduksiyon</a:t>
            </a:r>
            <a:r>
              <a:rPr lang="tr-TR" sz="2300" b="1" dirty="0"/>
              <a:t>                       —</a:t>
            </a:r>
            <a:endParaRPr lang="tr-TR" sz="2300" dirty="0"/>
          </a:p>
          <a:p>
            <a:pPr fontAlgn="base"/>
            <a:r>
              <a:rPr lang="tr-TR" sz="2300" b="1" dirty="0" err="1">
                <a:solidFill>
                  <a:schemeClr val="accent1">
                    <a:lumMod val="60000"/>
                    <a:lumOff val="40000"/>
                  </a:schemeClr>
                </a:solidFill>
              </a:rPr>
              <a:t>Proksimal</a:t>
            </a:r>
            <a:r>
              <a:rPr lang="tr-TR" sz="2300" b="1" dirty="0">
                <a:solidFill>
                  <a:schemeClr val="accent1">
                    <a:lumMod val="60000"/>
                    <a:lumOff val="40000"/>
                  </a:schemeClr>
                </a:solidFill>
              </a:rPr>
              <a:t> </a:t>
            </a:r>
            <a:r>
              <a:rPr lang="tr-TR" sz="2300" b="1" dirty="0" err="1">
                <a:solidFill>
                  <a:schemeClr val="accent1">
                    <a:lumMod val="60000"/>
                    <a:lumOff val="40000"/>
                  </a:schemeClr>
                </a:solidFill>
              </a:rPr>
              <a:t>İnterfalangeal</a:t>
            </a:r>
            <a:endParaRPr lang="tr-TR" sz="2300" b="1" dirty="0">
              <a:solidFill>
                <a:schemeClr val="accent1">
                  <a:lumMod val="60000"/>
                  <a:lumOff val="40000"/>
                </a:schemeClr>
              </a:solidFill>
            </a:endParaRPr>
          </a:p>
          <a:p>
            <a:pPr fontAlgn="base"/>
            <a:r>
              <a:rPr lang="tr-TR" sz="2300" b="1" dirty="0" err="1"/>
              <a:t>Fleksiyon</a:t>
            </a:r>
            <a:r>
              <a:rPr lang="tr-TR" sz="2300" b="1" dirty="0"/>
              <a:t>                            100°</a:t>
            </a:r>
            <a:endParaRPr lang="tr-TR" sz="2300" dirty="0"/>
          </a:p>
          <a:p>
            <a:pPr fontAlgn="base"/>
            <a:r>
              <a:rPr lang="tr-TR" sz="2300" b="1" dirty="0" err="1"/>
              <a:t>Ekstansiyon</a:t>
            </a:r>
            <a:r>
              <a:rPr lang="tr-TR" sz="2300" b="1" dirty="0"/>
              <a:t>                       0°</a:t>
            </a:r>
            <a:endParaRPr lang="tr-TR" sz="2300" dirty="0"/>
          </a:p>
          <a:p>
            <a:pPr fontAlgn="base"/>
            <a:r>
              <a:rPr lang="tr-TR" sz="2300" b="1" dirty="0" err="1">
                <a:solidFill>
                  <a:schemeClr val="accent1">
                    <a:lumMod val="60000"/>
                    <a:lumOff val="40000"/>
                  </a:schemeClr>
                </a:solidFill>
              </a:rPr>
              <a:t>Distal</a:t>
            </a:r>
            <a:r>
              <a:rPr lang="tr-TR" sz="2300" b="1" dirty="0">
                <a:solidFill>
                  <a:schemeClr val="accent1">
                    <a:lumMod val="60000"/>
                    <a:lumOff val="40000"/>
                  </a:schemeClr>
                </a:solidFill>
              </a:rPr>
              <a:t> </a:t>
            </a:r>
            <a:r>
              <a:rPr lang="tr-TR" sz="2300" b="1" dirty="0" err="1">
                <a:solidFill>
                  <a:schemeClr val="accent1">
                    <a:lumMod val="60000"/>
                    <a:lumOff val="40000"/>
                  </a:schemeClr>
                </a:solidFill>
              </a:rPr>
              <a:t>İnterfalangeal</a:t>
            </a:r>
            <a:endParaRPr lang="tr-TR" sz="2300" b="1" dirty="0">
              <a:solidFill>
                <a:schemeClr val="accent1">
                  <a:lumMod val="60000"/>
                  <a:lumOff val="40000"/>
                </a:schemeClr>
              </a:solidFill>
            </a:endParaRPr>
          </a:p>
          <a:p>
            <a:pPr fontAlgn="base"/>
            <a:r>
              <a:rPr lang="tr-TR" sz="2300" b="1" dirty="0" err="1"/>
              <a:t>Fleksiyon</a:t>
            </a:r>
            <a:r>
              <a:rPr lang="tr-TR" sz="2300" b="1" dirty="0"/>
              <a:t>                            90°</a:t>
            </a:r>
            <a:endParaRPr lang="tr-TR" sz="2300" dirty="0"/>
          </a:p>
          <a:p>
            <a:pPr fontAlgn="base"/>
            <a:r>
              <a:rPr lang="tr-TR" sz="2300" b="1" dirty="0" err="1"/>
              <a:t>Ekstansiyon</a:t>
            </a:r>
            <a:r>
              <a:rPr lang="tr-TR" sz="2300" b="1" dirty="0"/>
              <a:t>                       0°</a:t>
            </a:r>
            <a:endParaRPr lang="tr-TR" sz="2300" dirty="0"/>
          </a:p>
        </p:txBody>
      </p:sp>
    </p:spTree>
    <p:extLst>
      <p:ext uri="{BB962C8B-B14F-4D97-AF65-F5344CB8AC3E}">
        <p14:creationId xmlns:p14="http://schemas.microsoft.com/office/powerpoint/2010/main" val="1173041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476500" y="2678452"/>
            <a:ext cx="6059667" cy="1015663"/>
          </a:xfrm>
          <a:prstGeom prst="rect">
            <a:avLst/>
          </a:prstGeom>
        </p:spPr>
        <p:txBody>
          <a:bodyPr wrap="square">
            <a:spAutoFit/>
          </a:bodyPr>
          <a:lstStyle/>
          <a:p>
            <a:r>
              <a:rPr lang="tr-TR" sz="6000" b="1" dirty="0">
                <a:solidFill>
                  <a:schemeClr val="accent1">
                    <a:lumMod val="60000"/>
                    <a:lumOff val="40000"/>
                  </a:schemeClr>
                </a:solidFill>
              </a:rPr>
              <a:t>EL EGZERSİZLERİ</a:t>
            </a:r>
          </a:p>
        </p:txBody>
      </p:sp>
    </p:spTree>
    <p:extLst>
      <p:ext uri="{BB962C8B-B14F-4D97-AF65-F5344CB8AC3E}">
        <p14:creationId xmlns:p14="http://schemas.microsoft.com/office/powerpoint/2010/main" val="24249989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Dikdörtgen"/>
          <p:cNvSpPr/>
          <p:nvPr/>
        </p:nvSpPr>
        <p:spPr>
          <a:xfrm>
            <a:off x="2024035" y="285728"/>
            <a:ext cx="2724015" cy="369332"/>
          </a:xfrm>
          <a:prstGeom prst="rect">
            <a:avLst/>
          </a:prstGeom>
        </p:spPr>
        <p:txBody>
          <a:bodyPr wrap="none">
            <a:spAutoFit/>
          </a:bodyPr>
          <a:lstStyle/>
          <a:p>
            <a:pPr fontAlgn="base"/>
            <a:r>
              <a:rPr lang="tr-TR" b="1" dirty="0">
                <a:solidFill>
                  <a:schemeClr val="accent1">
                    <a:lumMod val="60000"/>
                    <a:lumOff val="40000"/>
                  </a:schemeClr>
                </a:solidFill>
              </a:rPr>
              <a:t>1. Yumruk yapma hareketi</a:t>
            </a:r>
          </a:p>
        </p:txBody>
      </p:sp>
      <p:sp>
        <p:nvSpPr>
          <p:cNvPr id="9" name="8 Dikdörtgen"/>
          <p:cNvSpPr/>
          <p:nvPr/>
        </p:nvSpPr>
        <p:spPr>
          <a:xfrm>
            <a:off x="1809720" y="785794"/>
            <a:ext cx="7358114" cy="2031325"/>
          </a:xfrm>
          <a:prstGeom prst="rect">
            <a:avLst/>
          </a:prstGeom>
        </p:spPr>
        <p:txBody>
          <a:bodyPr wrap="square">
            <a:spAutoFit/>
          </a:bodyPr>
          <a:lstStyle/>
          <a:p>
            <a:pPr fontAlgn="base"/>
            <a:r>
              <a:rPr lang="tr-TR" b="1" dirty="0"/>
              <a:t>İlk olarak elinizi rahatlatmanın en kolay yolu olan bu hareketle başlayalım. </a:t>
            </a:r>
          </a:p>
          <a:p>
            <a:pPr fontAlgn="base"/>
            <a:r>
              <a:rPr lang="tr-TR" b="1" dirty="0"/>
              <a:t>Elinizi düz tutun. </a:t>
            </a:r>
          </a:p>
          <a:p>
            <a:pPr fontAlgn="base"/>
            <a:r>
              <a:rPr lang="tr-TR" b="1" dirty="0"/>
              <a:t>Parmaklarınızı yumruk haline getirin. </a:t>
            </a:r>
          </a:p>
          <a:p>
            <a:pPr fontAlgn="base"/>
            <a:r>
              <a:rPr lang="tr-TR" b="1" dirty="0"/>
              <a:t>Elinizi yavaşça açarak esnetin.</a:t>
            </a:r>
          </a:p>
          <a:p>
            <a:pPr fontAlgn="base"/>
            <a:r>
              <a:rPr lang="tr-TR" b="1" dirty="0"/>
              <a:t>30 saniye boyunca aynı hareketi tekrarlayın.</a:t>
            </a:r>
          </a:p>
          <a:p>
            <a:pPr fontAlgn="base"/>
            <a:r>
              <a:rPr lang="tr-TR" b="1" dirty="0"/>
              <a:t>Bu hareketi yaparken ellerinizi çok sıkmayın.</a:t>
            </a:r>
          </a:p>
        </p:txBody>
      </p:sp>
      <p:pic>
        <p:nvPicPr>
          <p:cNvPr id="13320" name="Picture 8" descr="Yumruk sıkarak hafıza güçlendirmek mümkün mü?"/>
          <p:cNvPicPr>
            <a:picLocks noChangeAspect="1" noChangeArrowheads="1"/>
          </p:cNvPicPr>
          <p:nvPr/>
        </p:nvPicPr>
        <p:blipFill>
          <a:blip r:embed="rId2"/>
          <a:srcRect/>
          <a:stretch>
            <a:fillRect/>
          </a:stretch>
        </p:blipFill>
        <p:spPr bwMode="auto">
          <a:xfrm>
            <a:off x="2536027" y="3309935"/>
            <a:ext cx="5905500" cy="2952751"/>
          </a:xfrm>
          <a:prstGeom prst="rect">
            <a:avLst/>
          </a:prstGeom>
          <a:noFill/>
        </p:spPr>
      </p:pic>
    </p:spTree>
    <p:extLst>
      <p:ext uri="{BB962C8B-B14F-4D97-AF65-F5344CB8AC3E}">
        <p14:creationId xmlns:p14="http://schemas.microsoft.com/office/powerpoint/2010/main" val="29580753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309786" y="214290"/>
            <a:ext cx="4572000" cy="369332"/>
          </a:xfrm>
          <a:prstGeom prst="rect">
            <a:avLst/>
          </a:prstGeom>
        </p:spPr>
        <p:txBody>
          <a:bodyPr>
            <a:spAutoFit/>
          </a:bodyPr>
          <a:lstStyle/>
          <a:p>
            <a:pPr fontAlgn="base"/>
            <a:r>
              <a:rPr lang="tr-TR" b="1" dirty="0">
                <a:solidFill>
                  <a:schemeClr val="accent1">
                    <a:lumMod val="60000"/>
                    <a:lumOff val="40000"/>
                  </a:schemeClr>
                </a:solidFill>
              </a:rPr>
              <a:t>2. Parmak esnetme hareketi</a:t>
            </a:r>
          </a:p>
        </p:txBody>
      </p:sp>
      <p:sp>
        <p:nvSpPr>
          <p:cNvPr id="29698" name="AutoShape 2" descr="Parmak esnetme hareketi"/>
          <p:cNvSpPr>
            <a:spLocks noChangeAspect="1" noChangeArrowheads="1"/>
          </p:cNvSpPr>
          <p:nvPr/>
        </p:nvSpPr>
        <p:spPr bwMode="auto">
          <a:xfrm>
            <a:off x="1549400" y="-69215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 name="4 Dikdörtgen"/>
          <p:cNvSpPr/>
          <p:nvPr/>
        </p:nvSpPr>
        <p:spPr>
          <a:xfrm>
            <a:off x="1809720" y="785794"/>
            <a:ext cx="8572560" cy="1938992"/>
          </a:xfrm>
          <a:prstGeom prst="rect">
            <a:avLst/>
          </a:prstGeom>
        </p:spPr>
        <p:txBody>
          <a:bodyPr wrap="square">
            <a:spAutoFit/>
          </a:bodyPr>
          <a:lstStyle/>
          <a:p>
            <a:pPr fontAlgn="base"/>
            <a:r>
              <a:rPr lang="tr-TR" sz="2000" b="1" dirty="0"/>
              <a:t>Şimdi tek ihtiyacınız bir masa.</a:t>
            </a:r>
          </a:p>
          <a:p>
            <a:pPr fontAlgn="base"/>
            <a:r>
              <a:rPr lang="tr-TR" sz="2000" b="1" dirty="0"/>
              <a:t>Elinizi avucunuz içe bakacak şekilde bir masaya koyun.</a:t>
            </a:r>
          </a:p>
          <a:p>
            <a:pPr fontAlgn="base"/>
            <a:r>
              <a:rPr lang="tr-TR" sz="2000" b="1" dirty="0"/>
              <a:t>İşaret parmağınızı kaldırıp baş parmağınıza doğru hareket ettirin.</a:t>
            </a:r>
          </a:p>
          <a:p>
            <a:pPr fontAlgn="base"/>
            <a:r>
              <a:rPr lang="tr-TR" sz="2000" b="1" dirty="0"/>
              <a:t>Sırayla bütün parmaklarınızı aynı şekilde hareket ettirin.</a:t>
            </a:r>
          </a:p>
          <a:p>
            <a:pPr fontAlgn="base"/>
            <a:r>
              <a:rPr lang="tr-TR" sz="2000" b="1" dirty="0"/>
              <a:t>Serçe parmağa geldikten sonra aynı hareketi tersine doğru tekrarlayın. </a:t>
            </a:r>
          </a:p>
          <a:p>
            <a:pPr fontAlgn="base"/>
            <a:r>
              <a:rPr lang="tr-TR" sz="2000" b="1" dirty="0"/>
              <a:t>30 ya da 60 saniye boyunca elinizi bu pozisyonda tutun.</a:t>
            </a:r>
          </a:p>
        </p:txBody>
      </p:sp>
      <p:sp>
        <p:nvSpPr>
          <p:cNvPr id="29700" name="AutoShape 4" descr="Parmak esnetme hareket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9702" name="AutoShape 6" descr="Her Gün Sadece 10 Dakikanızı Ayırarak Yapacağınız Bu Egzersizlerle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9704" name="AutoShape 8" descr="Her Gün Sadece 10 Dakikanızı Ayırarak Yapacağınız Bu Egzersizlerle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9706" name="AutoShape 10" descr="Her Gün Sadece 10 Dakikanızı Ayırarak Yapacağınız Bu Egzersizlerle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9708" name="AutoShape 12" descr="Her Gün Sadece 10 Dakikanızı Ayırarak Yapacağınız Bu Egzersizlerle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9709" name="Picture 13" descr="C:\Users\win7\Desktop\indir.jpg"/>
          <p:cNvPicPr>
            <a:picLocks noChangeAspect="1" noChangeArrowheads="1"/>
          </p:cNvPicPr>
          <p:nvPr/>
        </p:nvPicPr>
        <p:blipFill>
          <a:blip r:embed="rId2"/>
          <a:srcRect/>
          <a:stretch>
            <a:fillRect/>
          </a:stretch>
        </p:blipFill>
        <p:spPr bwMode="auto">
          <a:xfrm>
            <a:off x="3757606" y="3082924"/>
            <a:ext cx="5286412" cy="3357586"/>
          </a:xfrm>
          <a:prstGeom prst="rect">
            <a:avLst/>
          </a:prstGeom>
          <a:noFill/>
        </p:spPr>
      </p:pic>
    </p:spTree>
    <p:extLst>
      <p:ext uri="{BB962C8B-B14F-4D97-AF65-F5344CB8AC3E}">
        <p14:creationId xmlns:p14="http://schemas.microsoft.com/office/powerpoint/2010/main" val="2764362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993900" y="428604"/>
            <a:ext cx="3673472" cy="369332"/>
          </a:xfrm>
          <a:prstGeom prst="rect">
            <a:avLst/>
          </a:prstGeom>
        </p:spPr>
        <p:txBody>
          <a:bodyPr wrap="square">
            <a:spAutoFit/>
          </a:bodyPr>
          <a:lstStyle/>
          <a:p>
            <a:pPr fontAlgn="base"/>
            <a:r>
              <a:rPr lang="tr-TR" b="1" dirty="0">
                <a:solidFill>
                  <a:schemeClr val="accent1">
                    <a:lumMod val="60000"/>
                    <a:lumOff val="40000"/>
                  </a:schemeClr>
                </a:solidFill>
              </a:rPr>
              <a:t>3. Parmak bükme hareketi</a:t>
            </a:r>
          </a:p>
        </p:txBody>
      </p:sp>
      <p:sp>
        <p:nvSpPr>
          <p:cNvPr id="3" name="2 Dikdörtgen"/>
          <p:cNvSpPr/>
          <p:nvPr/>
        </p:nvSpPr>
        <p:spPr>
          <a:xfrm>
            <a:off x="1809720" y="1071547"/>
            <a:ext cx="8143932" cy="1200329"/>
          </a:xfrm>
          <a:prstGeom prst="rect">
            <a:avLst/>
          </a:prstGeom>
        </p:spPr>
        <p:txBody>
          <a:bodyPr wrap="square">
            <a:spAutoFit/>
          </a:bodyPr>
          <a:lstStyle/>
          <a:p>
            <a:pPr fontAlgn="base"/>
            <a:r>
              <a:rPr lang="tr-TR" b="1" dirty="0"/>
              <a:t>Elinizi avuç içiniz kendinize bakacak şekilde döndürün.</a:t>
            </a:r>
          </a:p>
          <a:p>
            <a:pPr fontAlgn="base"/>
            <a:r>
              <a:rPr lang="tr-TR" b="1" dirty="0"/>
              <a:t>Baş parmağınızı elinizin içine doğru büküp bekletin</a:t>
            </a:r>
          </a:p>
          <a:p>
            <a:pPr fontAlgn="base"/>
            <a:r>
              <a:rPr lang="tr-TR" b="1" dirty="0"/>
              <a:t>Baş parmağınızı düzeltip diğer parmaklara aynı işlemi uygulayın.</a:t>
            </a:r>
          </a:p>
          <a:p>
            <a:pPr fontAlgn="base"/>
            <a:r>
              <a:rPr lang="tr-TR" b="1" dirty="0"/>
              <a:t>10 kere hareketi tekrarlayın ve diğer ele geçin.</a:t>
            </a:r>
          </a:p>
        </p:txBody>
      </p:sp>
      <p:pic>
        <p:nvPicPr>
          <p:cNvPr id="28673" name="Picture 1" descr="C:\Users\win7\Desktop\indir (1).jpg"/>
          <p:cNvPicPr>
            <a:picLocks noChangeAspect="1" noChangeArrowheads="1"/>
          </p:cNvPicPr>
          <p:nvPr/>
        </p:nvPicPr>
        <p:blipFill>
          <a:blip r:embed="rId2"/>
          <a:srcRect/>
          <a:stretch>
            <a:fillRect/>
          </a:stretch>
        </p:blipFill>
        <p:spPr bwMode="auto">
          <a:xfrm>
            <a:off x="3059885" y="2545487"/>
            <a:ext cx="5643602" cy="3824419"/>
          </a:xfrm>
          <a:prstGeom prst="rect">
            <a:avLst/>
          </a:prstGeom>
          <a:noFill/>
        </p:spPr>
      </p:pic>
    </p:spTree>
    <p:extLst>
      <p:ext uri="{BB962C8B-B14F-4D97-AF65-F5344CB8AC3E}">
        <p14:creationId xmlns:p14="http://schemas.microsoft.com/office/powerpoint/2010/main" val="3850903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095472" y="357166"/>
            <a:ext cx="4572000" cy="369332"/>
          </a:xfrm>
          <a:prstGeom prst="rect">
            <a:avLst/>
          </a:prstGeom>
        </p:spPr>
        <p:txBody>
          <a:bodyPr>
            <a:spAutoFit/>
          </a:bodyPr>
          <a:lstStyle/>
          <a:p>
            <a:pPr fontAlgn="base"/>
            <a:r>
              <a:rPr lang="tr-TR" b="1" dirty="0">
                <a:solidFill>
                  <a:schemeClr val="accent1">
                    <a:lumMod val="60000"/>
                    <a:lumOff val="40000"/>
                  </a:schemeClr>
                </a:solidFill>
              </a:rPr>
              <a:t>4. Pençe esneme hareketi</a:t>
            </a:r>
          </a:p>
        </p:txBody>
      </p:sp>
      <p:sp>
        <p:nvSpPr>
          <p:cNvPr id="3" name="2 Dikdörtgen"/>
          <p:cNvSpPr/>
          <p:nvPr/>
        </p:nvSpPr>
        <p:spPr>
          <a:xfrm>
            <a:off x="1881158" y="857233"/>
            <a:ext cx="8143932" cy="1200329"/>
          </a:xfrm>
          <a:prstGeom prst="rect">
            <a:avLst/>
          </a:prstGeom>
        </p:spPr>
        <p:txBody>
          <a:bodyPr wrap="square">
            <a:spAutoFit/>
          </a:bodyPr>
          <a:lstStyle/>
          <a:p>
            <a:pPr fontAlgn="base"/>
            <a:r>
              <a:rPr lang="tr-TR" b="1" dirty="0"/>
              <a:t>Elinizi pençe gibi yaparak bütün el eklemlerinizi rahatlatın.</a:t>
            </a:r>
          </a:p>
          <a:p>
            <a:pPr fontAlgn="base"/>
            <a:r>
              <a:rPr lang="tr-TR" b="1" dirty="0"/>
              <a:t>Elinizi kendinize bakacak şekilde döndürün. </a:t>
            </a:r>
          </a:p>
          <a:p>
            <a:pPr fontAlgn="base"/>
            <a:r>
              <a:rPr lang="tr-TR" b="1" dirty="0"/>
              <a:t>Parmaklarınızı tıpkı pençe yapar gibi avuç içinize değdirin. </a:t>
            </a:r>
          </a:p>
          <a:p>
            <a:pPr fontAlgn="base"/>
            <a:r>
              <a:rPr lang="tr-TR" b="1" dirty="0"/>
              <a:t>Elinizi yaklaşık bir dakika bu şekilde tutup elinizi serbest bırakın.</a:t>
            </a:r>
          </a:p>
        </p:txBody>
      </p:sp>
      <p:pic>
        <p:nvPicPr>
          <p:cNvPr id="27649" name="Picture 1" descr="C:\Users\win7\Desktop\indir (2).jpg"/>
          <p:cNvPicPr>
            <a:picLocks noChangeAspect="1" noChangeArrowheads="1"/>
          </p:cNvPicPr>
          <p:nvPr/>
        </p:nvPicPr>
        <p:blipFill>
          <a:blip r:embed="rId2"/>
          <a:srcRect/>
          <a:stretch>
            <a:fillRect/>
          </a:stretch>
        </p:blipFill>
        <p:spPr bwMode="auto">
          <a:xfrm>
            <a:off x="2940029" y="2359016"/>
            <a:ext cx="5788043" cy="3922300"/>
          </a:xfrm>
          <a:prstGeom prst="rect">
            <a:avLst/>
          </a:prstGeom>
          <a:noFill/>
        </p:spPr>
      </p:pic>
    </p:spTree>
    <p:extLst>
      <p:ext uri="{BB962C8B-B14F-4D97-AF65-F5344CB8AC3E}">
        <p14:creationId xmlns:p14="http://schemas.microsoft.com/office/powerpoint/2010/main" val="36705658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679700" y="323228"/>
            <a:ext cx="6096000" cy="6018836"/>
          </a:xfrm>
          <a:prstGeom prst="rect">
            <a:avLst/>
          </a:prstGeom>
        </p:spPr>
      </p:pic>
    </p:spTree>
    <p:extLst>
      <p:ext uri="{BB962C8B-B14F-4D97-AF65-F5344CB8AC3E}">
        <p14:creationId xmlns:p14="http://schemas.microsoft.com/office/powerpoint/2010/main" val="2999875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166911" y="500042"/>
            <a:ext cx="3480055" cy="369332"/>
          </a:xfrm>
          <a:prstGeom prst="rect">
            <a:avLst/>
          </a:prstGeom>
        </p:spPr>
        <p:txBody>
          <a:bodyPr wrap="none">
            <a:spAutoFit/>
          </a:bodyPr>
          <a:lstStyle/>
          <a:p>
            <a:pPr fontAlgn="base"/>
            <a:r>
              <a:rPr lang="tr-TR" b="1" dirty="0">
                <a:solidFill>
                  <a:schemeClr val="accent1">
                    <a:lumMod val="60000"/>
                    <a:lumOff val="40000"/>
                  </a:schemeClr>
                </a:solidFill>
              </a:rPr>
              <a:t>5. Baş parmağa dokunma hareketi</a:t>
            </a:r>
          </a:p>
        </p:txBody>
      </p:sp>
      <p:sp>
        <p:nvSpPr>
          <p:cNvPr id="3" name="2 Dikdörtgen"/>
          <p:cNvSpPr/>
          <p:nvPr/>
        </p:nvSpPr>
        <p:spPr>
          <a:xfrm>
            <a:off x="1809720" y="1142984"/>
            <a:ext cx="8501122" cy="1477328"/>
          </a:xfrm>
          <a:prstGeom prst="rect">
            <a:avLst/>
          </a:prstGeom>
        </p:spPr>
        <p:txBody>
          <a:bodyPr wrap="square">
            <a:spAutoFit/>
          </a:bodyPr>
          <a:lstStyle/>
          <a:p>
            <a:pPr fontAlgn="base"/>
            <a:r>
              <a:rPr lang="tr-TR" b="1" dirty="0"/>
              <a:t>Parmaklarınızı yukarıya doğru kaldırın. </a:t>
            </a:r>
          </a:p>
          <a:p>
            <a:pPr fontAlgn="base"/>
            <a:r>
              <a:rPr lang="tr-TR" b="1" dirty="0"/>
              <a:t>İşaret parmağınız ve baş parmağınızı birleştirin. </a:t>
            </a:r>
          </a:p>
          <a:p>
            <a:pPr fontAlgn="base"/>
            <a:r>
              <a:rPr lang="tr-TR" b="1" dirty="0"/>
              <a:t>Bu hareketi yaparken diğer parmaklarınızı düz tutmaya çalışın.</a:t>
            </a:r>
          </a:p>
          <a:p>
            <a:pPr fontAlgn="base"/>
            <a:r>
              <a:rPr lang="tr-TR" b="1" dirty="0"/>
              <a:t>İşaret parmağından sonra orta parmağa geçin.</a:t>
            </a:r>
          </a:p>
          <a:p>
            <a:pPr fontAlgn="base"/>
            <a:r>
              <a:rPr lang="tr-TR" b="1" dirty="0"/>
              <a:t>Sırayla bütün parmaklarınızı baş parmağınıza değdirerek bir süre bekleyin.</a:t>
            </a:r>
          </a:p>
        </p:txBody>
      </p:sp>
      <p:pic>
        <p:nvPicPr>
          <p:cNvPr id="26625" name="Picture 1" descr="C:\Users\win7\Desktop\s-9cfd27b25e73950e19941156a01de1ab1c8e8ec2.jpg"/>
          <p:cNvPicPr>
            <a:picLocks noChangeAspect="1" noChangeArrowheads="1"/>
          </p:cNvPicPr>
          <p:nvPr/>
        </p:nvPicPr>
        <p:blipFill>
          <a:blip r:embed="rId2"/>
          <a:srcRect/>
          <a:stretch>
            <a:fillRect/>
          </a:stretch>
        </p:blipFill>
        <p:spPr bwMode="auto">
          <a:xfrm>
            <a:off x="2896603" y="3009900"/>
            <a:ext cx="5500726" cy="3523392"/>
          </a:xfrm>
          <a:prstGeom prst="rect">
            <a:avLst/>
          </a:prstGeom>
          <a:noFill/>
        </p:spPr>
      </p:pic>
    </p:spTree>
    <p:extLst>
      <p:ext uri="{BB962C8B-B14F-4D97-AF65-F5344CB8AC3E}">
        <p14:creationId xmlns:p14="http://schemas.microsoft.com/office/powerpoint/2010/main" val="3784405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166910" y="428604"/>
            <a:ext cx="2319418" cy="369332"/>
          </a:xfrm>
          <a:prstGeom prst="rect">
            <a:avLst/>
          </a:prstGeom>
        </p:spPr>
        <p:txBody>
          <a:bodyPr wrap="none">
            <a:spAutoFit/>
          </a:bodyPr>
          <a:lstStyle/>
          <a:p>
            <a:pPr fontAlgn="base"/>
            <a:r>
              <a:rPr lang="tr-TR" b="1" dirty="0">
                <a:solidFill>
                  <a:schemeClr val="accent1">
                    <a:lumMod val="60000"/>
                    <a:lumOff val="40000"/>
                  </a:schemeClr>
                </a:solidFill>
              </a:rPr>
              <a:t>6. Tenis topu egzersizi</a:t>
            </a:r>
          </a:p>
        </p:txBody>
      </p:sp>
      <p:sp>
        <p:nvSpPr>
          <p:cNvPr id="3" name="2 Dikdörtgen"/>
          <p:cNvSpPr/>
          <p:nvPr/>
        </p:nvSpPr>
        <p:spPr>
          <a:xfrm>
            <a:off x="1881158" y="1071546"/>
            <a:ext cx="7429552" cy="1754326"/>
          </a:xfrm>
          <a:prstGeom prst="rect">
            <a:avLst/>
          </a:prstGeom>
        </p:spPr>
        <p:txBody>
          <a:bodyPr wrap="square">
            <a:spAutoFit/>
          </a:bodyPr>
          <a:lstStyle/>
          <a:p>
            <a:pPr fontAlgn="base"/>
            <a:r>
              <a:rPr lang="tr-TR" b="1" dirty="0"/>
              <a:t>Bilek eklemlerini ve kavrama yeteneğinizi daha da güçlendirmek için muhteşem bir egzersiz.</a:t>
            </a:r>
          </a:p>
          <a:p>
            <a:pPr fontAlgn="base"/>
            <a:r>
              <a:rPr lang="tr-TR" b="1" dirty="0"/>
              <a:t>Yumuşak bir tenis topunu elinize alın. </a:t>
            </a:r>
          </a:p>
          <a:p>
            <a:pPr fontAlgn="base"/>
            <a:r>
              <a:rPr lang="tr-TR" b="1" dirty="0"/>
              <a:t>Topu sıkabildiğiniz kadar sert sıkıp bir süre bekleyin ve elinizi serbest bırakın.</a:t>
            </a:r>
          </a:p>
          <a:p>
            <a:pPr fontAlgn="base"/>
            <a:r>
              <a:rPr lang="tr-TR" b="1" dirty="0"/>
              <a:t>Aynı hareketi diğer elinizle de deneyip 10-15 kere tekrarlayın.</a:t>
            </a:r>
          </a:p>
        </p:txBody>
      </p:sp>
      <p:pic>
        <p:nvPicPr>
          <p:cNvPr id="25601" name="Picture 1" descr="C:\Users\win7\Desktop\indir (3).jpg"/>
          <p:cNvPicPr>
            <a:picLocks noChangeAspect="1" noChangeArrowheads="1"/>
          </p:cNvPicPr>
          <p:nvPr/>
        </p:nvPicPr>
        <p:blipFill>
          <a:blip r:embed="rId2"/>
          <a:srcRect/>
          <a:stretch>
            <a:fillRect/>
          </a:stretch>
        </p:blipFill>
        <p:spPr bwMode="auto">
          <a:xfrm>
            <a:off x="3624258" y="3099482"/>
            <a:ext cx="5000660" cy="3388726"/>
          </a:xfrm>
          <a:prstGeom prst="rect">
            <a:avLst/>
          </a:prstGeom>
          <a:noFill/>
        </p:spPr>
      </p:pic>
    </p:spTree>
    <p:extLst>
      <p:ext uri="{BB962C8B-B14F-4D97-AF65-F5344CB8AC3E}">
        <p14:creationId xmlns:p14="http://schemas.microsoft.com/office/powerpoint/2010/main" val="18568001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881159" y="357167"/>
            <a:ext cx="2515369" cy="461665"/>
          </a:xfrm>
          <a:prstGeom prst="rect">
            <a:avLst/>
          </a:prstGeom>
        </p:spPr>
        <p:txBody>
          <a:bodyPr wrap="none">
            <a:spAutoFit/>
          </a:bodyPr>
          <a:lstStyle/>
          <a:p>
            <a:pPr fontAlgn="base"/>
            <a:r>
              <a:rPr lang="tr-TR" sz="2400" b="1" dirty="0">
                <a:solidFill>
                  <a:schemeClr val="accent1">
                    <a:lumMod val="60000"/>
                    <a:lumOff val="40000"/>
                  </a:schemeClr>
                </a:solidFill>
              </a:rPr>
              <a:t>7. Sıkma egzersizi</a:t>
            </a:r>
          </a:p>
        </p:txBody>
      </p:sp>
      <p:sp>
        <p:nvSpPr>
          <p:cNvPr id="3" name="2 Dikdörtgen"/>
          <p:cNvSpPr/>
          <p:nvPr/>
        </p:nvSpPr>
        <p:spPr>
          <a:xfrm>
            <a:off x="1809720" y="928670"/>
            <a:ext cx="8215338" cy="923330"/>
          </a:xfrm>
          <a:prstGeom prst="rect">
            <a:avLst/>
          </a:prstGeom>
        </p:spPr>
        <p:txBody>
          <a:bodyPr wrap="square">
            <a:spAutoFit/>
          </a:bodyPr>
          <a:lstStyle/>
          <a:p>
            <a:pPr fontAlgn="base"/>
            <a:r>
              <a:rPr lang="tr-TR" b="1" dirty="0"/>
              <a:t>El ve parmak </a:t>
            </a:r>
            <a:r>
              <a:rPr lang="tr-TR" b="1" dirty="0" err="1"/>
              <a:t>eklerimlerinizi</a:t>
            </a:r>
            <a:r>
              <a:rPr lang="tr-TR" b="1" dirty="0"/>
              <a:t> Yumuşak bir topu elinize alın</a:t>
            </a:r>
          </a:p>
          <a:p>
            <a:pPr fontAlgn="base"/>
            <a:r>
              <a:rPr lang="tr-TR" b="1" dirty="0"/>
              <a:t>İşaret parmağınızın ucuyla topu sıkıp 30 saniye bekleyin. </a:t>
            </a:r>
          </a:p>
          <a:p>
            <a:pPr fontAlgn="base"/>
            <a:r>
              <a:rPr lang="tr-TR" b="1" dirty="0"/>
              <a:t>Hareketi tekrarlayın.</a:t>
            </a:r>
          </a:p>
        </p:txBody>
      </p:sp>
      <p:pic>
        <p:nvPicPr>
          <p:cNvPr id="24577" name="Picture 1" descr="C:\Users\win7\Desktop\indir (4).jpg"/>
          <p:cNvPicPr>
            <a:picLocks noChangeAspect="1" noChangeArrowheads="1"/>
          </p:cNvPicPr>
          <p:nvPr/>
        </p:nvPicPr>
        <p:blipFill>
          <a:blip r:embed="rId2"/>
          <a:srcRect/>
          <a:stretch>
            <a:fillRect/>
          </a:stretch>
        </p:blipFill>
        <p:spPr bwMode="auto">
          <a:xfrm>
            <a:off x="2952728" y="2071679"/>
            <a:ext cx="5715040" cy="3872829"/>
          </a:xfrm>
          <a:prstGeom prst="rect">
            <a:avLst/>
          </a:prstGeom>
          <a:noFill/>
        </p:spPr>
      </p:pic>
    </p:spTree>
    <p:extLst>
      <p:ext uri="{BB962C8B-B14F-4D97-AF65-F5344CB8AC3E}">
        <p14:creationId xmlns:p14="http://schemas.microsoft.com/office/powerpoint/2010/main" val="32071018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024035" y="428604"/>
            <a:ext cx="2920351" cy="369332"/>
          </a:xfrm>
          <a:prstGeom prst="rect">
            <a:avLst/>
          </a:prstGeom>
        </p:spPr>
        <p:txBody>
          <a:bodyPr wrap="none">
            <a:spAutoFit/>
          </a:bodyPr>
          <a:lstStyle/>
          <a:p>
            <a:pPr fontAlgn="base"/>
            <a:r>
              <a:rPr lang="tr-TR" b="1" dirty="0">
                <a:solidFill>
                  <a:schemeClr val="accent1">
                    <a:lumMod val="60000"/>
                    <a:lumOff val="40000"/>
                  </a:schemeClr>
                </a:solidFill>
              </a:rPr>
              <a:t>8. Parmak asansörü hareketi</a:t>
            </a:r>
          </a:p>
        </p:txBody>
      </p:sp>
      <p:sp>
        <p:nvSpPr>
          <p:cNvPr id="3" name="2 Dikdörtgen"/>
          <p:cNvSpPr/>
          <p:nvPr/>
        </p:nvSpPr>
        <p:spPr>
          <a:xfrm>
            <a:off x="1776382" y="928671"/>
            <a:ext cx="7858180" cy="1200329"/>
          </a:xfrm>
          <a:prstGeom prst="rect">
            <a:avLst/>
          </a:prstGeom>
        </p:spPr>
        <p:txBody>
          <a:bodyPr wrap="square">
            <a:spAutoFit/>
          </a:bodyPr>
          <a:lstStyle/>
          <a:p>
            <a:pPr fontAlgn="base"/>
            <a:r>
              <a:rPr lang="tr-TR" b="1" dirty="0"/>
              <a:t>Daha esnek parmaklar için..</a:t>
            </a:r>
          </a:p>
          <a:p>
            <a:pPr fontAlgn="base"/>
            <a:r>
              <a:rPr lang="tr-TR" b="1" dirty="0"/>
              <a:t>Elinizi masaya koyun.</a:t>
            </a:r>
          </a:p>
          <a:p>
            <a:pPr fontAlgn="base"/>
            <a:r>
              <a:rPr lang="tr-TR" b="1" dirty="0"/>
              <a:t>Parmaklarınızı teker teker diğerleri sabit kalacak şekilde yukarıya kaldırın.</a:t>
            </a:r>
          </a:p>
          <a:p>
            <a:pPr fontAlgn="base"/>
            <a:r>
              <a:rPr lang="tr-TR" b="1" dirty="0"/>
              <a:t>Her parmağı 5 saniye yukarda tutup indirin.</a:t>
            </a:r>
          </a:p>
        </p:txBody>
      </p:sp>
      <p:pic>
        <p:nvPicPr>
          <p:cNvPr id="23553" name="Picture 1" descr="C:\Users\win7\Desktop\indir (5).jpg"/>
          <p:cNvPicPr>
            <a:picLocks noChangeAspect="1" noChangeArrowheads="1"/>
          </p:cNvPicPr>
          <p:nvPr/>
        </p:nvPicPr>
        <p:blipFill>
          <a:blip r:embed="rId2"/>
          <a:srcRect/>
          <a:stretch>
            <a:fillRect/>
          </a:stretch>
        </p:blipFill>
        <p:spPr bwMode="auto">
          <a:xfrm>
            <a:off x="4667241" y="2643182"/>
            <a:ext cx="5686439" cy="3853448"/>
          </a:xfrm>
          <a:prstGeom prst="rect">
            <a:avLst/>
          </a:prstGeom>
          <a:noFill/>
        </p:spPr>
      </p:pic>
    </p:spTree>
    <p:extLst>
      <p:ext uri="{BB962C8B-B14F-4D97-AF65-F5344CB8AC3E}">
        <p14:creationId xmlns:p14="http://schemas.microsoft.com/office/powerpoint/2010/main" val="30710198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238348" y="357166"/>
            <a:ext cx="1805110" cy="369332"/>
          </a:xfrm>
          <a:prstGeom prst="rect">
            <a:avLst/>
          </a:prstGeom>
        </p:spPr>
        <p:txBody>
          <a:bodyPr wrap="none">
            <a:spAutoFit/>
          </a:bodyPr>
          <a:lstStyle/>
          <a:p>
            <a:pPr fontAlgn="base"/>
            <a:r>
              <a:rPr lang="tr-TR" b="1" dirty="0">
                <a:solidFill>
                  <a:schemeClr val="accent1">
                    <a:lumMod val="60000"/>
                    <a:lumOff val="40000"/>
                  </a:schemeClr>
                </a:solidFill>
              </a:rPr>
              <a:t>9. Lastik hareketi</a:t>
            </a:r>
          </a:p>
        </p:txBody>
      </p:sp>
      <p:sp>
        <p:nvSpPr>
          <p:cNvPr id="3" name="2 Dikdörtgen"/>
          <p:cNvSpPr/>
          <p:nvPr/>
        </p:nvSpPr>
        <p:spPr>
          <a:xfrm>
            <a:off x="1809720" y="882633"/>
            <a:ext cx="8572560" cy="1200329"/>
          </a:xfrm>
          <a:prstGeom prst="rect">
            <a:avLst/>
          </a:prstGeom>
        </p:spPr>
        <p:txBody>
          <a:bodyPr wrap="square">
            <a:spAutoFit/>
          </a:bodyPr>
          <a:lstStyle/>
          <a:p>
            <a:pPr fontAlgn="base"/>
            <a:r>
              <a:rPr lang="tr-TR" b="1" dirty="0"/>
              <a:t>Elinizi masaya koyun. </a:t>
            </a:r>
          </a:p>
          <a:p>
            <a:pPr fontAlgn="base"/>
            <a:r>
              <a:rPr lang="tr-TR" b="1" dirty="0"/>
              <a:t>Resimdeki gibi elinize bir lastik geçirin.</a:t>
            </a:r>
          </a:p>
          <a:p>
            <a:pPr fontAlgn="base"/>
            <a:r>
              <a:rPr lang="tr-TR" b="1" dirty="0"/>
              <a:t>Yavaşça parmaklarınızı esnetebildiğiniz kadar esnetin. </a:t>
            </a:r>
          </a:p>
          <a:p>
            <a:pPr fontAlgn="base"/>
            <a:r>
              <a:rPr lang="tr-TR" b="1" dirty="0"/>
              <a:t>30 dakika esnek bir şekilde bekleyin.</a:t>
            </a:r>
          </a:p>
        </p:txBody>
      </p:sp>
      <p:pic>
        <p:nvPicPr>
          <p:cNvPr id="22529" name="Picture 1" descr="C:\Users\win7\Desktop\indir (6).jpg"/>
          <p:cNvPicPr>
            <a:picLocks noChangeAspect="1" noChangeArrowheads="1"/>
          </p:cNvPicPr>
          <p:nvPr/>
        </p:nvPicPr>
        <p:blipFill>
          <a:blip r:embed="rId2"/>
          <a:srcRect/>
          <a:stretch>
            <a:fillRect/>
          </a:stretch>
        </p:blipFill>
        <p:spPr bwMode="auto">
          <a:xfrm>
            <a:off x="3300406" y="2519359"/>
            <a:ext cx="5214974" cy="3533957"/>
          </a:xfrm>
          <a:prstGeom prst="rect">
            <a:avLst/>
          </a:prstGeom>
          <a:noFill/>
        </p:spPr>
      </p:pic>
    </p:spTree>
    <p:extLst>
      <p:ext uri="{BB962C8B-B14F-4D97-AF65-F5344CB8AC3E}">
        <p14:creationId xmlns:p14="http://schemas.microsoft.com/office/powerpoint/2010/main" val="28617565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738422" y="2246302"/>
            <a:ext cx="6172200" cy="1894362"/>
          </a:xfrm>
        </p:spPr>
        <p:txBody>
          <a:bodyPr/>
          <a:lstStyle/>
          <a:p>
            <a:r>
              <a:rPr lang="tr-TR" b="1" dirty="0">
                <a:solidFill>
                  <a:schemeClr val="accent1">
                    <a:lumMod val="60000"/>
                    <a:lumOff val="40000"/>
                  </a:schemeClr>
                </a:solidFill>
              </a:rPr>
              <a:t>Boyun egzersizleri</a:t>
            </a:r>
            <a:br>
              <a:rPr lang="tr-TR" b="1" dirty="0">
                <a:solidFill>
                  <a:schemeClr val="accent1">
                    <a:lumMod val="60000"/>
                    <a:lumOff val="40000"/>
                  </a:schemeClr>
                </a:solidFill>
              </a:rPr>
            </a:br>
            <a:endParaRPr lang="tr-TR" b="1" dirty="0">
              <a:solidFill>
                <a:schemeClr val="accent1">
                  <a:lumMod val="60000"/>
                  <a:lumOff val="40000"/>
                </a:schemeClr>
              </a:solidFill>
            </a:endParaRPr>
          </a:p>
        </p:txBody>
      </p:sp>
    </p:spTree>
    <p:extLst>
      <p:ext uri="{BB962C8B-B14F-4D97-AF65-F5344CB8AC3E}">
        <p14:creationId xmlns:p14="http://schemas.microsoft.com/office/powerpoint/2010/main" val="33705278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66910" y="1142984"/>
            <a:ext cx="4000528" cy="4357718"/>
          </a:xfrm>
        </p:spPr>
        <p:txBody>
          <a:bodyPr>
            <a:normAutofit fontScale="92500" lnSpcReduction="20000"/>
          </a:bodyPr>
          <a:lstStyle/>
          <a:p>
            <a:r>
              <a:rPr lang="tr-TR" sz="2800" b="1" dirty="0"/>
              <a:t>Boyun, kafa tabanı ve göğüs kafesimiz arasında kalan bölüme verilen addır. Bu bölgede yer alan omurlar birbirlerine kalın bağlar ile tutunarak </a:t>
            </a:r>
            <a:r>
              <a:rPr lang="tr-TR" sz="2800" b="1" dirty="0" err="1"/>
              <a:t>stabilite</a:t>
            </a:r>
            <a:r>
              <a:rPr lang="tr-TR" sz="2800" b="1" dirty="0"/>
              <a:t> ve denge oluştururlar.</a:t>
            </a:r>
          </a:p>
          <a:p>
            <a:endParaRPr lang="tr-TR" b="1" dirty="0"/>
          </a:p>
        </p:txBody>
      </p:sp>
      <p:sp>
        <p:nvSpPr>
          <p:cNvPr id="12290" name="AutoShape 2" descr="Erkek, boyun kemikleri, artwork Çizim | u20766972 | Fotosearch"/>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292" name="AutoShape 4" descr="Erkek, boyun kemikleri, artwork Çizim | u20766972 | Fotosearch"/>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 name="5 Resim" descr="erkek-boyun-kemikleri-artwork-çizim__u20766972.jpg"/>
          <p:cNvPicPr>
            <a:picLocks noChangeAspect="1"/>
          </p:cNvPicPr>
          <p:nvPr/>
        </p:nvPicPr>
        <p:blipFill>
          <a:blip r:embed="rId2"/>
          <a:stretch>
            <a:fillRect/>
          </a:stretch>
        </p:blipFill>
        <p:spPr>
          <a:xfrm>
            <a:off x="7167570" y="1500174"/>
            <a:ext cx="2652176" cy="3698880"/>
          </a:xfrm>
          <a:prstGeom prst="rect">
            <a:avLst/>
          </a:prstGeom>
        </p:spPr>
      </p:pic>
    </p:spTree>
    <p:extLst>
      <p:ext uri="{BB962C8B-B14F-4D97-AF65-F5344CB8AC3E}">
        <p14:creationId xmlns:p14="http://schemas.microsoft.com/office/powerpoint/2010/main" val="36367175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8"/>
            <a:ext cx="7467600" cy="868346"/>
          </a:xfrm>
        </p:spPr>
        <p:txBody>
          <a:bodyPr>
            <a:normAutofit/>
          </a:bodyPr>
          <a:lstStyle/>
          <a:p>
            <a:r>
              <a:rPr lang="tr-TR" sz="4000" b="1" i="1" u="sng" dirty="0">
                <a:solidFill>
                  <a:schemeClr val="accent1">
                    <a:lumMod val="60000"/>
                    <a:lumOff val="40000"/>
                  </a:schemeClr>
                </a:solidFill>
              </a:rPr>
              <a:t>boyun ağrısı</a:t>
            </a:r>
          </a:p>
        </p:txBody>
      </p:sp>
      <p:sp>
        <p:nvSpPr>
          <p:cNvPr id="3" name="2 İçerik Yer Tutucusu"/>
          <p:cNvSpPr>
            <a:spLocks noGrp="1"/>
          </p:cNvSpPr>
          <p:nvPr>
            <p:ph idx="1"/>
          </p:nvPr>
        </p:nvSpPr>
        <p:spPr>
          <a:xfrm>
            <a:off x="2095472" y="1714488"/>
            <a:ext cx="7429520" cy="4071966"/>
          </a:xfrm>
        </p:spPr>
        <p:txBody>
          <a:bodyPr>
            <a:normAutofit fontScale="92500"/>
          </a:bodyPr>
          <a:lstStyle/>
          <a:p>
            <a:r>
              <a:rPr lang="tr-TR" sz="2600" b="1" dirty="0"/>
              <a:t>Boyun ağrısı günlük yaşamda çok sık karşılaşılan sorunlardan biridir. Boyundaki ağrılar genel olarak batıcı tarzda olmaktan çok </a:t>
            </a:r>
            <a:r>
              <a:rPr lang="tr-TR" sz="2600" b="1" dirty="0" err="1"/>
              <a:t>künt</a:t>
            </a:r>
            <a:r>
              <a:rPr lang="tr-TR" sz="2600" b="1" dirty="0"/>
              <a:t> ağrılar şeklindedir. Boyun ağrıları sıklıkla uyuşma, karıncalanma, elektrik çarpması tarzı hislerle birlikte olabilir. Bazı durumlarda boyun hareketleri ile ağrılar kötüleşebilir. Boyun ağrılarına baş dönmesi eşlik edebilir.</a:t>
            </a:r>
          </a:p>
          <a:p>
            <a:endParaRPr lang="tr-TR" b="1" dirty="0"/>
          </a:p>
        </p:txBody>
      </p:sp>
      <p:sp>
        <p:nvSpPr>
          <p:cNvPr id="11266" name="AutoShape 2" descr="Boyun ağrılarının 9 nedeni - Sağlık Haberler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268" name="AutoShape 4" descr="Boyun ağrılarının 9 nedeni - Sağlık Haberler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913041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95472" y="1000108"/>
            <a:ext cx="7467600" cy="1143000"/>
          </a:xfrm>
        </p:spPr>
        <p:txBody>
          <a:bodyPr/>
          <a:lstStyle/>
          <a:p>
            <a:r>
              <a:rPr lang="tr-TR" b="1" i="1" u="sng" dirty="0">
                <a:solidFill>
                  <a:schemeClr val="accent1">
                    <a:lumMod val="60000"/>
                    <a:lumOff val="40000"/>
                  </a:schemeClr>
                </a:solidFill>
              </a:rPr>
              <a:t>BOYUN AĞRISININ NEDENLERİ</a:t>
            </a:r>
          </a:p>
        </p:txBody>
      </p:sp>
      <p:sp>
        <p:nvSpPr>
          <p:cNvPr id="3074" name="AutoShape 2" descr="Boyun ağrılarının 9 nedeni - Sağlık Haberler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076" name="AutoShape 4" descr="Boyun ağrılarının 9 nedeni - Sağlık Haberler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078" name="AutoShape 6" descr="Erkek, boyun kemikleri, artwork Çizim | u20766972 | Fotosearch"/>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 name="6 Resim" descr="indir.jpg"/>
          <p:cNvPicPr>
            <a:picLocks noChangeAspect="1"/>
          </p:cNvPicPr>
          <p:nvPr/>
        </p:nvPicPr>
        <p:blipFill>
          <a:blip r:embed="rId2"/>
          <a:stretch>
            <a:fillRect/>
          </a:stretch>
        </p:blipFill>
        <p:spPr>
          <a:xfrm>
            <a:off x="3167042" y="2857496"/>
            <a:ext cx="5000660" cy="2800370"/>
          </a:xfrm>
          <a:prstGeom prst="rect">
            <a:avLst/>
          </a:prstGeom>
        </p:spPr>
      </p:pic>
    </p:spTree>
    <p:extLst>
      <p:ext uri="{BB962C8B-B14F-4D97-AF65-F5344CB8AC3E}">
        <p14:creationId xmlns:p14="http://schemas.microsoft.com/office/powerpoint/2010/main" val="2416818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b="1" i="1" u="sng" dirty="0" err="1">
                <a:solidFill>
                  <a:schemeClr val="accent1">
                    <a:lumMod val="60000"/>
                    <a:lumOff val="40000"/>
                  </a:schemeClr>
                </a:solidFill>
              </a:rPr>
              <a:t>Biomekanik</a:t>
            </a:r>
            <a:r>
              <a:rPr lang="tr-TR" b="1" i="1" u="sng" dirty="0">
                <a:solidFill>
                  <a:schemeClr val="accent1">
                    <a:lumMod val="60000"/>
                    <a:lumOff val="40000"/>
                  </a:schemeClr>
                </a:solidFill>
              </a:rPr>
              <a:t> nedenli boyun ağrıları</a:t>
            </a:r>
          </a:p>
        </p:txBody>
      </p:sp>
      <p:sp>
        <p:nvSpPr>
          <p:cNvPr id="3" name="2 İçerik Yer Tutucusu"/>
          <p:cNvSpPr>
            <a:spLocks noGrp="1"/>
          </p:cNvSpPr>
          <p:nvPr>
            <p:ph idx="1"/>
          </p:nvPr>
        </p:nvSpPr>
        <p:spPr>
          <a:xfrm>
            <a:off x="2095472" y="2643182"/>
            <a:ext cx="7467600" cy="2757494"/>
          </a:xfrm>
        </p:spPr>
        <p:txBody>
          <a:bodyPr/>
          <a:lstStyle/>
          <a:p>
            <a:r>
              <a:rPr lang="tr-TR" b="1" dirty="0"/>
              <a:t>1-)</a:t>
            </a:r>
            <a:r>
              <a:rPr lang="tr-TR" b="1" dirty="0" err="1"/>
              <a:t>Servikal</a:t>
            </a:r>
            <a:r>
              <a:rPr lang="tr-TR" b="1" dirty="0"/>
              <a:t> </a:t>
            </a:r>
            <a:r>
              <a:rPr lang="tr-TR" b="1" dirty="0" err="1"/>
              <a:t>spondiloz</a:t>
            </a:r>
            <a:r>
              <a:rPr lang="tr-TR" b="1" dirty="0"/>
              <a:t> </a:t>
            </a:r>
          </a:p>
          <a:p>
            <a:r>
              <a:rPr lang="tr-TR" b="1" dirty="0"/>
              <a:t>2-)</a:t>
            </a:r>
            <a:r>
              <a:rPr lang="tr-TR" b="1" dirty="0" err="1"/>
              <a:t>Aksiyel</a:t>
            </a:r>
            <a:r>
              <a:rPr lang="tr-TR" b="1" dirty="0"/>
              <a:t> Boyun Ağrısı</a:t>
            </a:r>
          </a:p>
          <a:p>
            <a:r>
              <a:rPr lang="tr-TR" b="1" dirty="0"/>
              <a:t>3-)</a:t>
            </a:r>
            <a:r>
              <a:rPr lang="tr-TR" b="1" dirty="0" err="1"/>
              <a:t>Servikal</a:t>
            </a:r>
            <a:r>
              <a:rPr lang="tr-TR" b="1" dirty="0"/>
              <a:t> </a:t>
            </a:r>
            <a:r>
              <a:rPr lang="tr-TR" b="1" dirty="0" err="1"/>
              <a:t>Miyolapati</a:t>
            </a:r>
            <a:endParaRPr lang="tr-TR" b="1" dirty="0"/>
          </a:p>
          <a:p>
            <a:r>
              <a:rPr lang="tr-TR" b="1" dirty="0"/>
              <a:t>4-)</a:t>
            </a:r>
            <a:r>
              <a:rPr lang="tr-TR" b="1" dirty="0" err="1"/>
              <a:t>Radikülepati</a:t>
            </a:r>
            <a:endParaRPr lang="tr-TR" b="1" dirty="0"/>
          </a:p>
        </p:txBody>
      </p:sp>
    </p:spTree>
    <p:extLst>
      <p:ext uri="{BB962C8B-B14F-4D97-AF65-F5344CB8AC3E}">
        <p14:creationId xmlns:p14="http://schemas.microsoft.com/office/powerpoint/2010/main" val="2246236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3775" y="108285"/>
            <a:ext cx="10364451" cy="1717340"/>
          </a:xfrm>
        </p:spPr>
        <p:txBody>
          <a:bodyPr>
            <a:normAutofit/>
          </a:bodyPr>
          <a:lstStyle/>
          <a:p>
            <a:r>
              <a:rPr lang="tr-TR" sz="4000" b="1" dirty="0" smtClean="0">
                <a:solidFill>
                  <a:schemeClr val="accent1">
                    <a:lumMod val="60000"/>
                    <a:lumOff val="40000"/>
                  </a:schemeClr>
                </a:solidFill>
              </a:rPr>
              <a:t>Omuz Ekleminin </a:t>
            </a:r>
            <a:r>
              <a:rPr lang="tr-TR" sz="4000" b="1" dirty="0" err="1" smtClean="0">
                <a:solidFill>
                  <a:schemeClr val="accent1">
                    <a:lumMod val="60000"/>
                    <a:lumOff val="40000"/>
                  </a:schemeClr>
                </a:solidFill>
              </a:rPr>
              <a:t>Stabilitesini</a:t>
            </a:r>
            <a:r>
              <a:rPr lang="tr-TR" sz="4000" b="1" dirty="0" smtClean="0">
                <a:solidFill>
                  <a:schemeClr val="accent1">
                    <a:lumMod val="60000"/>
                    <a:lumOff val="40000"/>
                  </a:schemeClr>
                </a:solidFill>
              </a:rPr>
              <a:t> Ve Kontrolünü Sağlayan Sistemler</a:t>
            </a:r>
            <a:endParaRPr lang="tr-TR" sz="4000" b="1" dirty="0">
              <a:solidFill>
                <a:schemeClr val="accent1">
                  <a:lumMod val="60000"/>
                  <a:lumOff val="40000"/>
                </a:schemeClr>
              </a:solidFill>
            </a:endParaRPr>
          </a:p>
        </p:txBody>
      </p:sp>
      <p:sp>
        <p:nvSpPr>
          <p:cNvPr id="3" name="İçerik Yer Tutucusu 2"/>
          <p:cNvSpPr>
            <a:spLocks noGrp="1"/>
          </p:cNvSpPr>
          <p:nvPr>
            <p:ph idx="1"/>
          </p:nvPr>
        </p:nvSpPr>
        <p:spPr>
          <a:xfrm>
            <a:off x="838200" y="1825625"/>
            <a:ext cx="10515600" cy="3863975"/>
          </a:xfrm>
        </p:spPr>
        <p:txBody>
          <a:bodyPr>
            <a:normAutofit lnSpcReduction="10000"/>
          </a:bodyPr>
          <a:lstStyle/>
          <a:p>
            <a:pPr marL="0" indent="0">
              <a:buNone/>
            </a:pPr>
            <a:r>
              <a:rPr lang="tr-TR" b="1" u="sng" dirty="0" smtClean="0">
                <a:solidFill>
                  <a:schemeClr val="accent1">
                    <a:lumMod val="60000"/>
                    <a:lumOff val="40000"/>
                  </a:schemeClr>
                </a:solidFill>
              </a:rPr>
              <a:t>Pasif:       </a:t>
            </a:r>
            <a:r>
              <a:rPr lang="tr-TR" sz="2400" b="1" dirty="0" smtClean="0"/>
              <a:t>Kemikler</a:t>
            </a:r>
          </a:p>
          <a:p>
            <a:pPr marL="0" indent="0">
              <a:buNone/>
            </a:pPr>
            <a:r>
              <a:rPr lang="tr-TR" sz="2400" b="1" dirty="0"/>
              <a:t> </a:t>
            </a:r>
            <a:r>
              <a:rPr lang="tr-TR" sz="2400" b="1" dirty="0" smtClean="0"/>
              <a:t>             Eklem Kapsülü</a:t>
            </a:r>
          </a:p>
          <a:p>
            <a:pPr marL="0" indent="0">
              <a:buNone/>
            </a:pPr>
            <a:r>
              <a:rPr lang="tr-TR" sz="2400" b="1" dirty="0"/>
              <a:t> </a:t>
            </a:r>
            <a:r>
              <a:rPr lang="tr-TR" sz="2400" b="1" dirty="0" smtClean="0"/>
              <a:t>             </a:t>
            </a:r>
            <a:r>
              <a:rPr lang="tr-TR" sz="2400" b="1" dirty="0" err="1" smtClean="0"/>
              <a:t>Ligamanlar</a:t>
            </a:r>
            <a:endParaRPr lang="tr-TR" sz="2400" b="1" dirty="0" smtClean="0"/>
          </a:p>
          <a:p>
            <a:pPr marL="0" indent="0">
              <a:buNone/>
            </a:pPr>
            <a:r>
              <a:rPr lang="tr-TR" sz="2400" b="1" dirty="0"/>
              <a:t> </a:t>
            </a:r>
            <a:r>
              <a:rPr lang="tr-TR" sz="2400" b="1" dirty="0" smtClean="0"/>
              <a:t>             </a:t>
            </a:r>
            <a:r>
              <a:rPr lang="tr-TR" sz="2400" b="1" dirty="0" err="1" smtClean="0"/>
              <a:t>Labrum</a:t>
            </a:r>
            <a:endParaRPr lang="tr-TR" sz="2400" b="1" dirty="0" smtClean="0"/>
          </a:p>
          <a:p>
            <a:pPr marL="0" indent="0">
              <a:buNone/>
            </a:pPr>
            <a:r>
              <a:rPr lang="tr-TR" b="1" u="sng" dirty="0" smtClean="0">
                <a:solidFill>
                  <a:schemeClr val="accent1">
                    <a:lumMod val="60000"/>
                    <a:lumOff val="40000"/>
                  </a:schemeClr>
                </a:solidFill>
              </a:rPr>
              <a:t>Aktif</a:t>
            </a:r>
            <a:r>
              <a:rPr lang="tr-TR" sz="2400" b="1" u="sng" dirty="0" smtClean="0">
                <a:solidFill>
                  <a:schemeClr val="accent1">
                    <a:lumMod val="60000"/>
                    <a:lumOff val="40000"/>
                  </a:schemeClr>
                </a:solidFill>
              </a:rPr>
              <a:t>:</a:t>
            </a:r>
            <a:r>
              <a:rPr lang="tr-TR" sz="2400" b="1" dirty="0" smtClean="0">
                <a:solidFill>
                  <a:schemeClr val="accent1">
                    <a:lumMod val="60000"/>
                    <a:lumOff val="40000"/>
                  </a:schemeClr>
                </a:solidFill>
              </a:rPr>
              <a:t>    </a:t>
            </a:r>
            <a:r>
              <a:rPr lang="tr-TR" sz="2400" b="1" dirty="0" smtClean="0"/>
              <a:t>Kaslar</a:t>
            </a:r>
          </a:p>
          <a:p>
            <a:pPr marL="0" indent="0">
              <a:buNone/>
            </a:pPr>
            <a:r>
              <a:rPr lang="tr-TR" sz="2400" b="1" dirty="0"/>
              <a:t> </a:t>
            </a:r>
            <a:r>
              <a:rPr lang="tr-TR" sz="2400" b="1" dirty="0" smtClean="0"/>
              <a:t>            </a:t>
            </a:r>
            <a:r>
              <a:rPr lang="tr-TR" sz="2400" b="1" dirty="0" err="1" smtClean="0"/>
              <a:t>Tendonlar</a:t>
            </a:r>
            <a:endParaRPr lang="tr-TR" sz="2400" b="1" dirty="0" smtClean="0"/>
          </a:p>
          <a:p>
            <a:pPr marL="0" indent="0">
              <a:buNone/>
            </a:pPr>
            <a:r>
              <a:rPr lang="tr-TR" b="1" u="sng" dirty="0" smtClean="0">
                <a:solidFill>
                  <a:schemeClr val="accent1">
                    <a:lumMod val="60000"/>
                    <a:lumOff val="40000"/>
                  </a:schemeClr>
                </a:solidFill>
              </a:rPr>
              <a:t>Kontrol:   </a:t>
            </a:r>
            <a:r>
              <a:rPr lang="tr-TR" sz="2400" b="1" dirty="0" smtClean="0"/>
              <a:t>Sistemler</a:t>
            </a:r>
            <a:endParaRPr lang="tr-TR" sz="2400" b="1" dirty="0"/>
          </a:p>
        </p:txBody>
      </p:sp>
    </p:spTree>
    <p:extLst>
      <p:ext uri="{BB962C8B-B14F-4D97-AF65-F5344CB8AC3E}">
        <p14:creationId xmlns:p14="http://schemas.microsoft.com/office/powerpoint/2010/main" val="35585708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i="1" u="sng" dirty="0" err="1">
                <a:solidFill>
                  <a:schemeClr val="accent1">
                    <a:lumMod val="60000"/>
                    <a:lumOff val="40000"/>
                  </a:schemeClr>
                </a:solidFill>
              </a:rPr>
              <a:t>Romatolojik</a:t>
            </a:r>
            <a:r>
              <a:rPr lang="tr-TR" b="1" i="1" u="sng" dirty="0">
                <a:solidFill>
                  <a:schemeClr val="accent1">
                    <a:lumMod val="60000"/>
                    <a:lumOff val="40000"/>
                  </a:schemeClr>
                </a:solidFill>
              </a:rPr>
              <a:t> kaynaklı nedenler</a:t>
            </a:r>
          </a:p>
        </p:txBody>
      </p:sp>
      <p:sp>
        <p:nvSpPr>
          <p:cNvPr id="3" name="2 İçerik Yer Tutucusu"/>
          <p:cNvSpPr>
            <a:spLocks noGrp="1"/>
          </p:cNvSpPr>
          <p:nvPr>
            <p:ph idx="1"/>
          </p:nvPr>
        </p:nvSpPr>
        <p:spPr>
          <a:xfrm>
            <a:off x="2024034" y="2428868"/>
            <a:ext cx="7467600" cy="3071834"/>
          </a:xfrm>
        </p:spPr>
        <p:txBody>
          <a:bodyPr/>
          <a:lstStyle/>
          <a:p>
            <a:r>
              <a:rPr lang="tr-TR" b="1" dirty="0"/>
              <a:t>1-)</a:t>
            </a:r>
            <a:r>
              <a:rPr lang="tr-TR" b="1" dirty="0" err="1"/>
              <a:t>Fibromiyalji</a:t>
            </a:r>
            <a:endParaRPr lang="tr-TR" b="1" dirty="0"/>
          </a:p>
          <a:p>
            <a:r>
              <a:rPr lang="tr-TR" b="1" dirty="0"/>
              <a:t>2-)</a:t>
            </a:r>
            <a:r>
              <a:rPr lang="tr-TR" b="1" dirty="0" err="1"/>
              <a:t>Romatoid</a:t>
            </a:r>
            <a:r>
              <a:rPr lang="tr-TR" b="1" dirty="0"/>
              <a:t> </a:t>
            </a:r>
            <a:r>
              <a:rPr lang="tr-TR" b="1" dirty="0" err="1"/>
              <a:t>Artrit</a:t>
            </a:r>
            <a:endParaRPr lang="tr-TR" b="1" dirty="0"/>
          </a:p>
          <a:p>
            <a:r>
              <a:rPr lang="tr-TR" b="1" dirty="0"/>
              <a:t>3-)</a:t>
            </a:r>
            <a:r>
              <a:rPr lang="tr-TR" b="1" dirty="0" err="1"/>
              <a:t>Spondiloartropatiler</a:t>
            </a:r>
            <a:endParaRPr lang="tr-TR" b="1" dirty="0"/>
          </a:p>
          <a:p>
            <a:r>
              <a:rPr lang="tr-TR" b="1" dirty="0"/>
              <a:t>4-)</a:t>
            </a:r>
            <a:r>
              <a:rPr lang="tr-TR" b="1" dirty="0" err="1"/>
              <a:t>Miyofasiyel</a:t>
            </a:r>
            <a:r>
              <a:rPr lang="tr-TR" b="1" dirty="0"/>
              <a:t> Ağrı Sendromu</a:t>
            </a:r>
          </a:p>
          <a:p>
            <a:r>
              <a:rPr lang="tr-TR" b="1" dirty="0"/>
              <a:t>5-)</a:t>
            </a:r>
            <a:r>
              <a:rPr lang="tr-TR" b="1" dirty="0" err="1"/>
              <a:t>Difüz</a:t>
            </a:r>
            <a:r>
              <a:rPr lang="tr-TR" b="1" dirty="0"/>
              <a:t> </a:t>
            </a:r>
            <a:r>
              <a:rPr lang="tr-TR" b="1" dirty="0" err="1"/>
              <a:t>İdopatik</a:t>
            </a:r>
            <a:r>
              <a:rPr lang="tr-TR" b="1" dirty="0"/>
              <a:t> </a:t>
            </a:r>
            <a:r>
              <a:rPr lang="tr-TR" b="1" dirty="0" err="1"/>
              <a:t>Skeletal</a:t>
            </a:r>
            <a:r>
              <a:rPr lang="tr-TR" b="1" dirty="0"/>
              <a:t> </a:t>
            </a:r>
            <a:r>
              <a:rPr lang="tr-TR" b="1" dirty="0" err="1"/>
              <a:t>Hiperostozis</a:t>
            </a:r>
            <a:endParaRPr lang="tr-TR" b="1" dirty="0"/>
          </a:p>
          <a:p>
            <a:r>
              <a:rPr lang="tr-TR" b="1" dirty="0"/>
              <a:t>6-)</a:t>
            </a:r>
            <a:r>
              <a:rPr lang="tr-TR" b="1" dirty="0" err="1"/>
              <a:t>Polimyaljia</a:t>
            </a:r>
            <a:r>
              <a:rPr lang="tr-TR" b="1" dirty="0"/>
              <a:t> </a:t>
            </a:r>
            <a:r>
              <a:rPr lang="tr-TR" b="1" dirty="0" err="1"/>
              <a:t>Romatika</a:t>
            </a:r>
            <a:endParaRPr lang="tr-TR" b="1" dirty="0"/>
          </a:p>
        </p:txBody>
      </p:sp>
    </p:spTree>
    <p:extLst>
      <p:ext uri="{BB962C8B-B14F-4D97-AF65-F5344CB8AC3E}">
        <p14:creationId xmlns:p14="http://schemas.microsoft.com/office/powerpoint/2010/main" val="1777735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i="1" u="sng" dirty="0" err="1">
                <a:solidFill>
                  <a:schemeClr val="accent1">
                    <a:lumMod val="60000"/>
                    <a:lumOff val="40000"/>
                  </a:schemeClr>
                </a:solidFill>
              </a:rPr>
              <a:t>Metabolik</a:t>
            </a:r>
            <a:r>
              <a:rPr lang="tr-TR" b="1" i="1" u="sng" dirty="0">
                <a:solidFill>
                  <a:schemeClr val="accent1">
                    <a:lumMod val="60000"/>
                    <a:lumOff val="40000"/>
                  </a:schemeClr>
                </a:solidFill>
              </a:rPr>
              <a:t> kaynaklı nedenler</a:t>
            </a:r>
          </a:p>
        </p:txBody>
      </p:sp>
      <p:sp>
        <p:nvSpPr>
          <p:cNvPr id="3" name="2 İçerik Yer Tutucusu"/>
          <p:cNvSpPr>
            <a:spLocks noGrp="1"/>
          </p:cNvSpPr>
          <p:nvPr>
            <p:ph idx="1"/>
          </p:nvPr>
        </p:nvSpPr>
        <p:spPr>
          <a:xfrm>
            <a:off x="2095472" y="2571744"/>
            <a:ext cx="7467600" cy="2471742"/>
          </a:xfrm>
        </p:spPr>
        <p:txBody>
          <a:bodyPr/>
          <a:lstStyle/>
          <a:p>
            <a:r>
              <a:rPr lang="tr-TR" b="1" dirty="0"/>
              <a:t>1-)Gut</a:t>
            </a:r>
          </a:p>
          <a:p>
            <a:r>
              <a:rPr lang="tr-TR" b="1" dirty="0"/>
              <a:t>2-)</a:t>
            </a:r>
            <a:r>
              <a:rPr lang="tr-TR" b="1" dirty="0" err="1"/>
              <a:t>Psödogut</a:t>
            </a:r>
            <a:endParaRPr lang="tr-TR" b="1" dirty="0"/>
          </a:p>
          <a:p>
            <a:r>
              <a:rPr lang="tr-TR" b="1" dirty="0"/>
              <a:t>3-)Osteoporoz</a:t>
            </a:r>
          </a:p>
          <a:p>
            <a:r>
              <a:rPr lang="tr-TR" b="1" dirty="0"/>
              <a:t>4-)</a:t>
            </a:r>
            <a:r>
              <a:rPr lang="tr-TR" b="1" dirty="0" err="1"/>
              <a:t>Paget</a:t>
            </a:r>
            <a:endParaRPr lang="tr-TR" b="1" dirty="0"/>
          </a:p>
        </p:txBody>
      </p:sp>
    </p:spTree>
    <p:extLst>
      <p:ext uri="{BB962C8B-B14F-4D97-AF65-F5344CB8AC3E}">
        <p14:creationId xmlns:p14="http://schemas.microsoft.com/office/powerpoint/2010/main" val="3052724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i="1" u="sng" dirty="0">
                <a:solidFill>
                  <a:schemeClr val="accent1">
                    <a:lumMod val="60000"/>
                    <a:lumOff val="40000"/>
                  </a:schemeClr>
                </a:solidFill>
              </a:rPr>
              <a:t>Çeşitli diğer nedenler</a:t>
            </a:r>
          </a:p>
        </p:txBody>
      </p:sp>
      <p:sp>
        <p:nvSpPr>
          <p:cNvPr id="3" name="2 İçerik Yer Tutucusu"/>
          <p:cNvSpPr>
            <a:spLocks noGrp="1"/>
          </p:cNvSpPr>
          <p:nvPr>
            <p:ph idx="1"/>
          </p:nvPr>
        </p:nvSpPr>
        <p:spPr>
          <a:xfrm>
            <a:off x="1952596" y="2357430"/>
            <a:ext cx="7467600" cy="3471874"/>
          </a:xfrm>
        </p:spPr>
        <p:txBody>
          <a:bodyPr>
            <a:normAutofit/>
          </a:bodyPr>
          <a:lstStyle/>
          <a:p>
            <a:r>
              <a:rPr lang="tr-TR" b="1" i="1" dirty="0"/>
              <a:t>1-)</a:t>
            </a:r>
            <a:r>
              <a:rPr lang="tr-TR" b="1" i="1" dirty="0" err="1"/>
              <a:t>Tortikolis</a:t>
            </a:r>
            <a:endParaRPr lang="tr-TR" b="1" i="1" dirty="0"/>
          </a:p>
          <a:p>
            <a:r>
              <a:rPr lang="tr-TR" b="1" i="1" dirty="0"/>
              <a:t>2-)Kötü </a:t>
            </a:r>
            <a:r>
              <a:rPr lang="tr-TR" b="1" i="1" dirty="0" err="1"/>
              <a:t>Postür</a:t>
            </a:r>
            <a:endParaRPr lang="tr-TR" b="1" i="1" dirty="0"/>
          </a:p>
          <a:p>
            <a:r>
              <a:rPr lang="tr-TR" b="1" i="1" dirty="0"/>
              <a:t>3-)</a:t>
            </a:r>
            <a:r>
              <a:rPr lang="tr-TR" b="1" i="1" dirty="0" err="1"/>
              <a:t>Distonia</a:t>
            </a:r>
            <a:endParaRPr lang="tr-TR" b="1" i="1" dirty="0"/>
          </a:p>
          <a:p>
            <a:r>
              <a:rPr lang="tr-TR" b="1" i="1" dirty="0"/>
              <a:t>4-)Travmalar</a:t>
            </a:r>
          </a:p>
          <a:p>
            <a:r>
              <a:rPr lang="tr-TR" b="1" i="1" dirty="0"/>
              <a:t>5-)Tümörler</a:t>
            </a:r>
          </a:p>
          <a:p>
            <a:r>
              <a:rPr lang="tr-TR" b="1" i="1" dirty="0"/>
              <a:t>6-)Yansıyan Ağrılar</a:t>
            </a:r>
          </a:p>
          <a:p>
            <a:r>
              <a:rPr lang="tr-TR" b="1" i="1" dirty="0"/>
              <a:t>7-)Enfeksiyonlar</a:t>
            </a:r>
          </a:p>
        </p:txBody>
      </p:sp>
    </p:spTree>
    <p:extLst>
      <p:ext uri="{BB962C8B-B14F-4D97-AF65-F5344CB8AC3E}">
        <p14:creationId xmlns:p14="http://schemas.microsoft.com/office/powerpoint/2010/main" val="18843948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i="1" u="sng" dirty="0">
                <a:solidFill>
                  <a:schemeClr val="accent1">
                    <a:lumMod val="60000"/>
                    <a:lumOff val="40000"/>
                  </a:schemeClr>
                </a:solidFill>
              </a:rPr>
              <a:t>boyun </a:t>
            </a:r>
            <a:r>
              <a:rPr lang="tr-TR" sz="3200" b="1" i="1" u="sng" dirty="0" err="1">
                <a:solidFill>
                  <a:schemeClr val="accent1">
                    <a:lumMod val="60000"/>
                    <a:lumOff val="40000"/>
                  </a:schemeClr>
                </a:solidFill>
              </a:rPr>
              <a:t>eha</a:t>
            </a:r>
            <a:endParaRPr lang="tr-TR" sz="3200" b="1" i="1" u="sng" dirty="0">
              <a:solidFill>
                <a:schemeClr val="accent1">
                  <a:lumMod val="60000"/>
                  <a:lumOff val="40000"/>
                </a:schemeClr>
              </a:solidFill>
            </a:endParaRPr>
          </a:p>
        </p:txBody>
      </p:sp>
      <p:sp>
        <p:nvSpPr>
          <p:cNvPr id="3" name="2 İçerik Yer Tutucusu"/>
          <p:cNvSpPr>
            <a:spLocks noGrp="1"/>
          </p:cNvSpPr>
          <p:nvPr>
            <p:ph idx="1"/>
          </p:nvPr>
        </p:nvSpPr>
        <p:spPr>
          <a:xfrm>
            <a:off x="1981200" y="2214554"/>
            <a:ext cx="7467600" cy="3929090"/>
          </a:xfrm>
        </p:spPr>
        <p:txBody>
          <a:bodyPr>
            <a:normAutofit fontScale="92500" lnSpcReduction="10000"/>
          </a:bodyPr>
          <a:lstStyle/>
          <a:p>
            <a:r>
              <a:rPr lang="tr-TR" sz="2800" b="1" dirty="0" err="1"/>
              <a:t>Flexiyon</a:t>
            </a:r>
            <a:r>
              <a:rPr lang="tr-TR" sz="2800" b="1" dirty="0"/>
              <a:t>: 45 derece</a:t>
            </a:r>
          </a:p>
          <a:p>
            <a:endParaRPr lang="tr-TR" sz="2800" b="1" dirty="0"/>
          </a:p>
          <a:p>
            <a:r>
              <a:rPr lang="tr-TR" sz="2800" b="1" dirty="0" err="1"/>
              <a:t>Extansiyon</a:t>
            </a:r>
            <a:r>
              <a:rPr lang="tr-TR" sz="2800" b="1" dirty="0"/>
              <a:t>: 45 derece</a:t>
            </a:r>
          </a:p>
          <a:p>
            <a:endParaRPr lang="tr-TR" sz="2800" b="1" dirty="0"/>
          </a:p>
          <a:p>
            <a:r>
              <a:rPr lang="tr-TR" sz="2800" b="1" dirty="0"/>
              <a:t>Rotasyon: 60 derece</a:t>
            </a:r>
          </a:p>
          <a:p>
            <a:endParaRPr lang="tr-TR" sz="2800" b="1" dirty="0"/>
          </a:p>
          <a:p>
            <a:r>
              <a:rPr lang="tr-TR" sz="2800" b="1" dirty="0" err="1"/>
              <a:t>Lateral</a:t>
            </a:r>
            <a:r>
              <a:rPr lang="tr-TR" sz="2800" b="1" dirty="0"/>
              <a:t> Rotasyon: 445 derece</a:t>
            </a:r>
          </a:p>
        </p:txBody>
      </p:sp>
    </p:spTree>
    <p:extLst>
      <p:ext uri="{BB962C8B-B14F-4D97-AF65-F5344CB8AC3E}">
        <p14:creationId xmlns:p14="http://schemas.microsoft.com/office/powerpoint/2010/main" val="1774699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i="1" u="sng" dirty="0">
                <a:solidFill>
                  <a:schemeClr val="accent1">
                    <a:lumMod val="60000"/>
                    <a:lumOff val="40000"/>
                  </a:schemeClr>
                </a:solidFill>
              </a:rPr>
              <a:t>Boyun germe-esneme egzersizleri</a:t>
            </a:r>
            <a:r>
              <a:rPr lang="tr-TR" dirty="0">
                <a:solidFill>
                  <a:schemeClr val="accent1">
                    <a:lumMod val="60000"/>
                    <a:lumOff val="40000"/>
                  </a:schemeClr>
                </a:solidFill>
              </a:rPr>
              <a:t/>
            </a:r>
            <a:br>
              <a:rPr lang="tr-TR" dirty="0">
                <a:solidFill>
                  <a:schemeClr val="accent1">
                    <a:lumMod val="60000"/>
                    <a:lumOff val="40000"/>
                  </a:schemeClr>
                </a:solidFill>
              </a:rPr>
            </a:br>
            <a:endParaRPr lang="tr-TR" b="1" dirty="0">
              <a:solidFill>
                <a:schemeClr val="accent1">
                  <a:lumMod val="60000"/>
                  <a:lumOff val="40000"/>
                </a:schemeClr>
              </a:solidFill>
            </a:endParaRPr>
          </a:p>
        </p:txBody>
      </p:sp>
      <p:sp>
        <p:nvSpPr>
          <p:cNvPr id="3" name="2 İçerik Yer Tutucusu"/>
          <p:cNvSpPr>
            <a:spLocks noGrp="1"/>
          </p:cNvSpPr>
          <p:nvPr>
            <p:ph idx="1"/>
          </p:nvPr>
        </p:nvSpPr>
        <p:spPr>
          <a:xfrm>
            <a:off x="2095472" y="1571612"/>
            <a:ext cx="4400552" cy="4873752"/>
          </a:xfrm>
        </p:spPr>
        <p:txBody>
          <a:bodyPr>
            <a:normAutofit/>
          </a:bodyPr>
          <a:lstStyle/>
          <a:p>
            <a:r>
              <a:rPr lang="tr-TR" b="1" dirty="0">
                <a:solidFill>
                  <a:schemeClr val="tx2"/>
                </a:solidFill>
              </a:rPr>
              <a:t> </a:t>
            </a:r>
            <a:r>
              <a:rPr lang="tr-TR" b="1" u="sng" dirty="0">
                <a:solidFill>
                  <a:schemeClr val="accent1">
                    <a:lumMod val="60000"/>
                    <a:lumOff val="40000"/>
                  </a:schemeClr>
                </a:solidFill>
              </a:rPr>
              <a:t>Çene Göğse Doğru</a:t>
            </a:r>
          </a:p>
          <a:p>
            <a:pPr>
              <a:buNone/>
            </a:pPr>
            <a:r>
              <a:rPr lang="tr-TR" b="1" dirty="0" smtClean="0"/>
              <a:t>   Ayaklarınızı </a:t>
            </a:r>
            <a:r>
              <a:rPr lang="tr-TR" b="1" dirty="0"/>
              <a:t>omuz </a:t>
            </a:r>
            <a:r>
              <a:rPr lang="tr-TR" b="1" dirty="0" smtClean="0"/>
              <a:t>genişliğinde açın</a:t>
            </a:r>
            <a:r>
              <a:rPr lang="tr-TR" b="1" dirty="0"/>
              <a:t>, dik durun, ellerinizi başınızın arka kısmında birleştirin, boyun kaslarınızı gerecek şekilde çenenizi göğsünüze doğru indirin. Gerdirirken nefes verin, başınızı yukarı kaldırırken nefes alın.</a:t>
            </a:r>
          </a:p>
          <a:p>
            <a:pPr>
              <a:buNone/>
            </a:pPr>
            <a:endParaRPr lang="tr-TR" b="1" dirty="0"/>
          </a:p>
        </p:txBody>
      </p:sp>
      <p:sp>
        <p:nvSpPr>
          <p:cNvPr id="3074" name="AutoShape 2" descr="Çene Göğse Doğru"/>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 name="5 Resim" descr="265-150x150.jpg"/>
          <p:cNvPicPr>
            <a:picLocks noChangeAspect="1"/>
          </p:cNvPicPr>
          <p:nvPr/>
        </p:nvPicPr>
        <p:blipFill>
          <a:blip r:embed="rId2"/>
          <a:stretch>
            <a:fillRect/>
          </a:stretch>
        </p:blipFill>
        <p:spPr>
          <a:xfrm>
            <a:off x="6596066" y="1857364"/>
            <a:ext cx="3286148" cy="3286148"/>
          </a:xfrm>
          <a:prstGeom prst="rect">
            <a:avLst/>
          </a:prstGeom>
        </p:spPr>
      </p:pic>
    </p:spTree>
    <p:extLst>
      <p:ext uri="{BB962C8B-B14F-4D97-AF65-F5344CB8AC3E}">
        <p14:creationId xmlns:p14="http://schemas.microsoft.com/office/powerpoint/2010/main" val="13861311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66910" y="3500438"/>
            <a:ext cx="7143800" cy="2730612"/>
          </a:xfrm>
        </p:spPr>
        <p:txBody>
          <a:bodyPr/>
          <a:lstStyle/>
          <a:p>
            <a:r>
              <a:rPr lang="tr-TR" b="1" i="1" u="sng" dirty="0">
                <a:solidFill>
                  <a:schemeClr val="accent1">
                    <a:lumMod val="60000"/>
                    <a:lumOff val="40000"/>
                  </a:schemeClr>
                </a:solidFill>
              </a:rPr>
              <a:t>Baş Arkaya Doğru</a:t>
            </a:r>
          </a:p>
          <a:p>
            <a:r>
              <a:rPr lang="tr-TR" b="1" dirty="0"/>
              <a:t>Ellerinizi bellerinize koyun, dik durun, başınızı arkaya doğru götürürken nefes verin ve birkaç saniye sonra ilk pozisyona dönün ve nefes alın.</a:t>
            </a:r>
          </a:p>
          <a:p>
            <a:endParaRPr lang="tr-TR" b="1" dirty="0"/>
          </a:p>
        </p:txBody>
      </p:sp>
      <p:pic>
        <p:nvPicPr>
          <p:cNvPr id="4" name="3 Resim" descr="boyun ön kas germe.jpg"/>
          <p:cNvPicPr>
            <a:picLocks noChangeAspect="1"/>
          </p:cNvPicPr>
          <p:nvPr/>
        </p:nvPicPr>
        <p:blipFill>
          <a:blip r:embed="rId2"/>
          <a:stretch>
            <a:fillRect/>
          </a:stretch>
        </p:blipFill>
        <p:spPr>
          <a:xfrm>
            <a:off x="3809984" y="214290"/>
            <a:ext cx="4643470" cy="3050944"/>
          </a:xfrm>
          <a:prstGeom prst="rect">
            <a:avLst/>
          </a:prstGeom>
        </p:spPr>
      </p:pic>
    </p:spTree>
    <p:extLst>
      <p:ext uri="{BB962C8B-B14F-4D97-AF65-F5344CB8AC3E}">
        <p14:creationId xmlns:p14="http://schemas.microsoft.com/office/powerpoint/2010/main" val="1504850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boyun germe,.jpg"/>
          <p:cNvPicPr>
            <a:picLocks noGrp="1" noChangeAspect="1"/>
          </p:cNvPicPr>
          <p:nvPr>
            <p:ph idx="1"/>
          </p:nvPr>
        </p:nvPicPr>
        <p:blipFill>
          <a:blip r:embed="rId2"/>
          <a:stretch>
            <a:fillRect/>
          </a:stretch>
        </p:blipFill>
        <p:spPr>
          <a:xfrm>
            <a:off x="3309918" y="357166"/>
            <a:ext cx="4572032" cy="3014890"/>
          </a:xfrm>
        </p:spPr>
      </p:pic>
      <p:sp>
        <p:nvSpPr>
          <p:cNvPr id="6" name="5 Metin kutusu"/>
          <p:cNvSpPr txBox="1"/>
          <p:nvPr/>
        </p:nvSpPr>
        <p:spPr>
          <a:xfrm>
            <a:off x="2524100" y="4000504"/>
            <a:ext cx="6572296" cy="2308324"/>
          </a:xfrm>
          <a:prstGeom prst="rect">
            <a:avLst/>
          </a:prstGeom>
          <a:noFill/>
        </p:spPr>
        <p:txBody>
          <a:bodyPr wrap="square" rtlCol="0">
            <a:spAutoFit/>
          </a:bodyPr>
          <a:lstStyle/>
          <a:p>
            <a:r>
              <a:rPr lang="tr-TR" sz="2400" b="1" i="1" u="sng" dirty="0">
                <a:solidFill>
                  <a:schemeClr val="accent1">
                    <a:lumMod val="60000"/>
                    <a:lumOff val="40000"/>
                  </a:schemeClr>
                </a:solidFill>
              </a:rPr>
              <a:t>Baş Yana</a:t>
            </a:r>
          </a:p>
          <a:p>
            <a:r>
              <a:rPr lang="tr-TR" sz="2400" b="1" dirty="0"/>
              <a:t>Sol elinizi başınızın üstünden sağ kulağınıza koyunuz ve boynunuzu sol tarafa doğru gerdiriniz ve birkaç saniye bekleyiniz. Gerdirirken nefes verin ve bırakırken nefes alın. Aynı hareketi boynunuzun sağ tarafı içinde tekrarlayın.</a:t>
            </a:r>
          </a:p>
        </p:txBody>
      </p:sp>
    </p:spTree>
    <p:extLst>
      <p:ext uri="{BB962C8B-B14F-4D97-AF65-F5344CB8AC3E}">
        <p14:creationId xmlns:p14="http://schemas.microsoft.com/office/powerpoint/2010/main" val="17157055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809720" y="1071546"/>
            <a:ext cx="4143404" cy="5159504"/>
          </a:xfrm>
        </p:spPr>
        <p:txBody>
          <a:bodyPr/>
          <a:lstStyle/>
          <a:p>
            <a:r>
              <a:rPr lang="tr-TR" sz="2800" b="1" i="1" u="sng" dirty="0">
                <a:solidFill>
                  <a:schemeClr val="accent1">
                    <a:lumMod val="60000"/>
                    <a:lumOff val="40000"/>
                  </a:schemeClr>
                </a:solidFill>
              </a:rPr>
              <a:t>Ters Germe</a:t>
            </a:r>
          </a:p>
          <a:p>
            <a:r>
              <a:rPr lang="tr-TR" b="1" dirty="0" smtClean="0"/>
              <a:t>Kollarınızı </a:t>
            </a:r>
            <a:r>
              <a:rPr lang="tr-TR" b="1" dirty="0"/>
              <a:t>arkaya alın ve bir elinizle diğer bileğinizi tutun, karşıya bakın, elinizle bileğinizi tuttuğunuz kolu aşağıya doğru çekerken aynı anda boynunuzu da diğer tarafa doru yavaşça yatırın </a:t>
            </a:r>
          </a:p>
          <a:p>
            <a:endParaRPr lang="tr-TR" b="1" i="1" u="sng" dirty="0"/>
          </a:p>
        </p:txBody>
      </p:sp>
      <p:pic>
        <p:nvPicPr>
          <p:cNvPr id="4" name="3 Resim" descr="20200414_145854.png"/>
          <p:cNvPicPr>
            <a:picLocks noChangeAspect="1"/>
          </p:cNvPicPr>
          <p:nvPr/>
        </p:nvPicPr>
        <p:blipFill>
          <a:blip r:embed="rId2"/>
          <a:stretch>
            <a:fillRect/>
          </a:stretch>
        </p:blipFill>
        <p:spPr>
          <a:xfrm>
            <a:off x="6453190" y="1258617"/>
            <a:ext cx="3646704" cy="4342077"/>
          </a:xfrm>
          <a:prstGeom prst="rect">
            <a:avLst/>
          </a:prstGeom>
        </p:spPr>
      </p:pic>
    </p:spTree>
    <p:extLst>
      <p:ext uri="{BB962C8B-B14F-4D97-AF65-F5344CB8AC3E}">
        <p14:creationId xmlns:p14="http://schemas.microsoft.com/office/powerpoint/2010/main" val="2617877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81158" y="714356"/>
            <a:ext cx="7467600" cy="714380"/>
          </a:xfrm>
        </p:spPr>
        <p:txBody>
          <a:bodyPr>
            <a:normAutofit fontScale="90000"/>
          </a:bodyPr>
          <a:lstStyle/>
          <a:p>
            <a:r>
              <a:rPr lang="tr-TR" sz="3100" b="1" i="1" u="sng" dirty="0">
                <a:solidFill>
                  <a:schemeClr val="accent1">
                    <a:lumMod val="60000"/>
                    <a:lumOff val="40000"/>
                  </a:schemeClr>
                </a:solidFill>
              </a:rPr>
              <a:t>Boyun kuvvetlendirme egzersizleri</a:t>
            </a:r>
            <a:r>
              <a:rPr lang="tr-TR" b="1" dirty="0">
                <a:solidFill>
                  <a:schemeClr val="accent1">
                    <a:lumMod val="60000"/>
                    <a:lumOff val="40000"/>
                  </a:schemeClr>
                </a:solidFill>
              </a:rPr>
              <a:t/>
            </a:r>
            <a:br>
              <a:rPr lang="tr-TR" b="1" dirty="0">
                <a:solidFill>
                  <a:schemeClr val="accent1">
                    <a:lumMod val="60000"/>
                    <a:lumOff val="40000"/>
                  </a:schemeClr>
                </a:solidFill>
              </a:rPr>
            </a:br>
            <a:r>
              <a:rPr lang="tr-TR" b="1" dirty="0">
                <a:solidFill>
                  <a:schemeClr val="accent1">
                    <a:lumMod val="60000"/>
                    <a:lumOff val="40000"/>
                  </a:schemeClr>
                </a:solidFill>
              </a:rPr>
              <a:t/>
            </a:r>
            <a:br>
              <a:rPr lang="tr-TR" b="1" dirty="0">
                <a:solidFill>
                  <a:schemeClr val="accent1">
                    <a:lumMod val="60000"/>
                    <a:lumOff val="40000"/>
                  </a:schemeClr>
                </a:solidFill>
              </a:rPr>
            </a:br>
            <a:r>
              <a:rPr lang="tr-TR" sz="2700" b="1" dirty="0">
                <a:solidFill>
                  <a:schemeClr val="accent1">
                    <a:lumMod val="60000"/>
                    <a:lumOff val="40000"/>
                  </a:schemeClr>
                </a:solidFill>
              </a:rPr>
              <a:t>1-)İZOMETRİK EGZERSİZLER</a:t>
            </a:r>
          </a:p>
        </p:txBody>
      </p:sp>
      <p:sp>
        <p:nvSpPr>
          <p:cNvPr id="3" name="2 İçerik Yer Tutucusu"/>
          <p:cNvSpPr>
            <a:spLocks noGrp="1"/>
          </p:cNvSpPr>
          <p:nvPr>
            <p:ph idx="1"/>
          </p:nvPr>
        </p:nvSpPr>
        <p:spPr>
          <a:xfrm>
            <a:off x="1981200" y="3857628"/>
            <a:ext cx="6972320" cy="2616324"/>
          </a:xfrm>
        </p:spPr>
        <p:txBody>
          <a:bodyPr>
            <a:normAutofit/>
          </a:bodyPr>
          <a:lstStyle/>
          <a:p>
            <a:r>
              <a:rPr lang="tr-TR" b="1" u="sng" dirty="0">
                <a:solidFill>
                  <a:schemeClr val="accent1">
                    <a:lumMod val="60000"/>
                    <a:lumOff val="40000"/>
                  </a:schemeClr>
                </a:solidFill>
              </a:rPr>
              <a:t>A</a:t>
            </a:r>
            <a:r>
              <a:rPr lang="tr-TR" b="1" u="sng" dirty="0" smtClean="0">
                <a:solidFill>
                  <a:schemeClr val="accent1">
                    <a:lumMod val="60000"/>
                    <a:lumOff val="40000"/>
                  </a:schemeClr>
                </a:solidFill>
              </a:rPr>
              <a:t>) </a:t>
            </a:r>
            <a:r>
              <a:rPr lang="tr-TR" b="1" u="sng" dirty="0" err="1" smtClean="0">
                <a:solidFill>
                  <a:schemeClr val="accent1">
                    <a:lumMod val="60000"/>
                    <a:lumOff val="40000"/>
                  </a:schemeClr>
                </a:solidFill>
              </a:rPr>
              <a:t>Flexiyona</a:t>
            </a:r>
            <a:r>
              <a:rPr lang="tr-TR" b="1" u="sng" dirty="0" smtClean="0">
                <a:solidFill>
                  <a:schemeClr val="accent1">
                    <a:lumMod val="60000"/>
                    <a:lumOff val="40000"/>
                  </a:schemeClr>
                </a:solidFill>
              </a:rPr>
              <a:t> </a:t>
            </a:r>
            <a:r>
              <a:rPr lang="tr-TR" b="1" u="sng" dirty="0">
                <a:solidFill>
                  <a:schemeClr val="accent1">
                    <a:lumMod val="60000"/>
                    <a:lumOff val="40000"/>
                  </a:schemeClr>
                </a:solidFill>
              </a:rPr>
              <a:t>Direnç</a:t>
            </a:r>
          </a:p>
          <a:p>
            <a:r>
              <a:rPr lang="tr-TR" b="1" dirty="0" smtClean="0"/>
              <a:t>Eller </a:t>
            </a:r>
            <a:r>
              <a:rPr lang="tr-TR" b="1" dirty="0"/>
              <a:t>alna koyulur, baş öne doğru itilmeye çalışılırken ellerle engel olunmaya çalışılır. Ona kadar sayılır ve bırakılır, üç defa tekrarlanır</a:t>
            </a:r>
          </a:p>
          <a:p>
            <a:endParaRPr lang="tr-TR" dirty="0"/>
          </a:p>
        </p:txBody>
      </p:sp>
      <p:pic>
        <p:nvPicPr>
          <p:cNvPr id="4" name="3 Resim" descr="20200414_145512.png"/>
          <p:cNvPicPr>
            <a:picLocks noChangeAspect="1"/>
          </p:cNvPicPr>
          <p:nvPr/>
        </p:nvPicPr>
        <p:blipFill>
          <a:blip r:embed="rId2"/>
          <a:stretch>
            <a:fillRect/>
          </a:stretch>
        </p:blipFill>
        <p:spPr>
          <a:xfrm>
            <a:off x="2666977" y="1643050"/>
            <a:ext cx="4050535" cy="2071702"/>
          </a:xfrm>
          <a:prstGeom prst="rect">
            <a:avLst/>
          </a:prstGeom>
        </p:spPr>
      </p:pic>
    </p:spTree>
    <p:extLst>
      <p:ext uri="{BB962C8B-B14F-4D97-AF65-F5344CB8AC3E}">
        <p14:creationId xmlns:p14="http://schemas.microsoft.com/office/powerpoint/2010/main" val="1577283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81200" y="3571876"/>
            <a:ext cx="7472386" cy="2902076"/>
          </a:xfrm>
        </p:spPr>
        <p:txBody>
          <a:bodyPr>
            <a:normAutofit/>
          </a:bodyPr>
          <a:lstStyle/>
          <a:p>
            <a:r>
              <a:rPr lang="tr-TR" b="1" u="sng" dirty="0">
                <a:solidFill>
                  <a:schemeClr val="accent1">
                    <a:lumMod val="60000"/>
                    <a:lumOff val="40000"/>
                  </a:schemeClr>
                </a:solidFill>
              </a:rPr>
              <a:t>B) </a:t>
            </a:r>
            <a:r>
              <a:rPr lang="tr-TR" b="1" u="sng" dirty="0" err="1">
                <a:solidFill>
                  <a:schemeClr val="accent1">
                    <a:lumMod val="60000"/>
                    <a:lumOff val="40000"/>
                  </a:schemeClr>
                </a:solidFill>
              </a:rPr>
              <a:t>Extansiyona</a:t>
            </a:r>
            <a:r>
              <a:rPr lang="tr-TR" b="1" u="sng" dirty="0">
                <a:solidFill>
                  <a:schemeClr val="accent1">
                    <a:lumMod val="60000"/>
                    <a:lumOff val="40000"/>
                  </a:schemeClr>
                </a:solidFill>
              </a:rPr>
              <a:t> Direnç</a:t>
            </a:r>
          </a:p>
          <a:p>
            <a:r>
              <a:rPr lang="tr-TR" b="1" dirty="0" smtClean="0"/>
              <a:t>Eller </a:t>
            </a:r>
            <a:r>
              <a:rPr lang="tr-TR" b="1" dirty="0"/>
              <a:t>başın arkasına (enseye değil) koyulur ve baş arkaya doğru itilmeye çalışılırken ellerle engel olunmaya çalışılır. Ona kadar sayılır ve bırakılır, üç defa tekrarlanır</a:t>
            </a:r>
            <a:r>
              <a:rPr lang="tr-TR" dirty="0">
                <a:solidFill>
                  <a:schemeClr val="tx2"/>
                </a:solidFill>
              </a:rPr>
              <a:t>.</a:t>
            </a:r>
          </a:p>
        </p:txBody>
      </p:sp>
      <p:pic>
        <p:nvPicPr>
          <p:cNvPr id="4" name="3 Resim" descr="20200414_145549.png"/>
          <p:cNvPicPr>
            <a:picLocks noChangeAspect="1"/>
          </p:cNvPicPr>
          <p:nvPr/>
        </p:nvPicPr>
        <p:blipFill>
          <a:blip r:embed="rId2"/>
          <a:stretch>
            <a:fillRect/>
          </a:stretch>
        </p:blipFill>
        <p:spPr>
          <a:xfrm>
            <a:off x="2381224" y="428604"/>
            <a:ext cx="5715040" cy="3143272"/>
          </a:xfrm>
          <a:prstGeom prst="rect">
            <a:avLst/>
          </a:prstGeom>
        </p:spPr>
      </p:pic>
    </p:spTree>
    <p:extLst>
      <p:ext uri="{BB962C8B-B14F-4D97-AF65-F5344CB8AC3E}">
        <p14:creationId xmlns:p14="http://schemas.microsoft.com/office/powerpoint/2010/main" val="1410326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3774" y="-216568"/>
            <a:ext cx="10364451" cy="2106410"/>
          </a:xfrm>
        </p:spPr>
        <p:txBody>
          <a:bodyPr/>
          <a:lstStyle/>
          <a:p>
            <a:r>
              <a:rPr lang="tr-TR" b="1" dirty="0" smtClean="0">
                <a:solidFill>
                  <a:schemeClr val="accent1">
                    <a:lumMod val="60000"/>
                    <a:lumOff val="40000"/>
                  </a:schemeClr>
                </a:solidFill>
              </a:rPr>
              <a:t>OMUZ EGZERSİZLERİ</a:t>
            </a:r>
            <a:endParaRPr lang="tr-TR" b="1" dirty="0">
              <a:solidFill>
                <a:schemeClr val="accent1">
                  <a:lumMod val="60000"/>
                  <a:lumOff val="40000"/>
                </a:schemeClr>
              </a:solidFill>
            </a:endParaRPr>
          </a:p>
        </p:txBody>
      </p:sp>
      <p:sp>
        <p:nvSpPr>
          <p:cNvPr id="3" name="İçerik Yer Tutucusu 2"/>
          <p:cNvSpPr>
            <a:spLocks noGrp="1"/>
          </p:cNvSpPr>
          <p:nvPr>
            <p:ph idx="1"/>
          </p:nvPr>
        </p:nvSpPr>
        <p:spPr>
          <a:xfrm>
            <a:off x="838200" y="1395663"/>
            <a:ext cx="10515600" cy="4781300"/>
          </a:xfrm>
        </p:spPr>
        <p:txBody>
          <a:bodyPr/>
          <a:lstStyle/>
          <a:p>
            <a:pPr marL="0" indent="0">
              <a:buNone/>
            </a:pPr>
            <a:r>
              <a:rPr lang="tr-TR" b="1" dirty="0" smtClean="0"/>
              <a:t>Omuz sorunu olan hastalara akut dönemlerin dışında olan her zamanda egzersiz yapmaları önerilir.</a:t>
            </a:r>
          </a:p>
          <a:p>
            <a:pPr marL="0" indent="0">
              <a:buNone/>
            </a:pPr>
            <a:r>
              <a:rPr lang="tr-TR" b="1" u="sng" dirty="0" smtClean="0">
                <a:solidFill>
                  <a:schemeClr val="accent1">
                    <a:lumMod val="60000"/>
                    <a:lumOff val="40000"/>
                  </a:schemeClr>
                </a:solidFill>
              </a:rPr>
              <a:t>Amaçları:</a:t>
            </a:r>
          </a:p>
          <a:p>
            <a:pPr>
              <a:buFont typeface="Wingdings" panose="05000000000000000000" pitchFamily="2" charset="2"/>
              <a:buChar char="v"/>
            </a:pPr>
            <a:r>
              <a:rPr lang="tr-TR" b="1" dirty="0" smtClean="0"/>
              <a:t>Omuz eklem hareket açıklığını muhafaza etmek daha iyisi bunu artırmak </a:t>
            </a:r>
          </a:p>
          <a:p>
            <a:pPr>
              <a:buFont typeface="Wingdings" panose="05000000000000000000" pitchFamily="2" charset="2"/>
              <a:buChar char="v"/>
            </a:pPr>
            <a:r>
              <a:rPr lang="tr-TR" b="1" dirty="0" smtClean="0"/>
              <a:t> Omuz kaslarının elastikiyetini, dayanıklılığını ve gücünü artırmak </a:t>
            </a:r>
          </a:p>
          <a:p>
            <a:pPr>
              <a:buFont typeface="Wingdings" panose="05000000000000000000" pitchFamily="2" charset="2"/>
              <a:buChar char="v"/>
            </a:pPr>
            <a:r>
              <a:rPr lang="tr-TR" b="1" dirty="0" smtClean="0"/>
              <a:t>Omuz eklemini günlük yaşam koşullarına alıştırmak </a:t>
            </a:r>
          </a:p>
          <a:p>
            <a:pPr>
              <a:buFont typeface="Wingdings" panose="05000000000000000000" pitchFamily="2" charset="2"/>
              <a:buChar char="v"/>
            </a:pPr>
            <a:r>
              <a:rPr lang="tr-TR" b="1" dirty="0" smtClean="0"/>
              <a:t>Omuz sorun meydana çıkarma olanağı olmasına rağmen mecburen yapılan bir mesleğin sürdürülebilmesini sağlamak </a:t>
            </a:r>
          </a:p>
          <a:p>
            <a:pPr marL="0" indent="0">
              <a:buNone/>
            </a:pPr>
            <a:endParaRPr lang="tr-TR" b="1" dirty="0"/>
          </a:p>
        </p:txBody>
      </p:sp>
    </p:spTree>
    <p:extLst>
      <p:ext uri="{BB962C8B-B14F-4D97-AF65-F5344CB8AC3E}">
        <p14:creationId xmlns:p14="http://schemas.microsoft.com/office/powerpoint/2010/main" val="361200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81200" y="3714752"/>
            <a:ext cx="7472386" cy="2759200"/>
          </a:xfrm>
        </p:spPr>
        <p:txBody>
          <a:bodyPr>
            <a:normAutofit/>
          </a:bodyPr>
          <a:lstStyle/>
          <a:p>
            <a:r>
              <a:rPr lang="tr-TR" b="1" u="sng" dirty="0">
                <a:solidFill>
                  <a:schemeClr val="accent1">
                    <a:lumMod val="60000"/>
                    <a:lumOff val="40000"/>
                  </a:schemeClr>
                </a:solidFill>
              </a:rPr>
              <a:t>C)Yana Eğilmeye Direnç</a:t>
            </a:r>
          </a:p>
          <a:p>
            <a:r>
              <a:rPr lang="tr-TR" b="1" dirty="0" smtClean="0"/>
              <a:t> </a:t>
            </a:r>
            <a:r>
              <a:rPr lang="tr-TR" b="1" dirty="0"/>
              <a:t>Sağ el yüzün sağ tarafına koyulur ve baş sağ tarafa doğru itilmeye çalışılırken sağ elle engel olunmaya çalışılır. Ona kadar sayılır ve bırakılır, üç defa </a:t>
            </a:r>
            <a:r>
              <a:rPr lang="tr-TR" b="1" dirty="0" smtClean="0"/>
              <a:t>tekrarlanır.</a:t>
            </a:r>
            <a:endParaRPr lang="tr-TR" dirty="0">
              <a:solidFill>
                <a:schemeClr val="tx2"/>
              </a:solidFill>
            </a:endParaRPr>
          </a:p>
        </p:txBody>
      </p:sp>
      <p:pic>
        <p:nvPicPr>
          <p:cNvPr id="4" name="3 Resim" descr="20200414_145638.png"/>
          <p:cNvPicPr>
            <a:picLocks noChangeAspect="1"/>
          </p:cNvPicPr>
          <p:nvPr/>
        </p:nvPicPr>
        <p:blipFill>
          <a:blip r:embed="rId2"/>
          <a:stretch>
            <a:fillRect/>
          </a:stretch>
        </p:blipFill>
        <p:spPr>
          <a:xfrm>
            <a:off x="2238349" y="214290"/>
            <a:ext cx="6848475" cy="3505200"/>
          </a:xfrm>
          <a:prstGeom prst="rect">
            <a:avLst/>
          </a:prstGeom>
        </p:spPr>
      </p:pic>
    </p:spTree>
    <p:extLst>
      <p:ext uri="{BB962C8B-B14F-4D97-AF65-F5344CB8AC3E}">
        <p14:creationId xmlns:p14="http://schemas.microsoft.com/office/powerpoint/2010/main" val="2822623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81200" y="3643314"/>
            <a:ext cx="7758138" cy="2830638"/>
          </a:xfrm>
        </p:spPr>
        <p:txBody>
          <a:bodyPr>
            <a:normAutofit/>
          </a:bodyPr>
          <a:lstStyle/>
          <a:p>
            <a:r>
              <a:rPr lang="tr-TR" b="1" u="sng" dirty="0">
                <a:solidFill>
                  <a:schemeClr val="accent1">
                    <a:lumMod val="60000"/>
                    <a:lumOff val="40000"/>
                  </a:schemeClr>
                </a:solidFill>
              </a:rPr>
              <a:t>D)Döndürmeye Direnç</a:t>
            </a:r>
          </a:p>
          <a:p>
            <a:r>
              <a:rPr lang="tr-TR" b="1" dirty="0" smtClean="0"/>
              <a:t>Sağ </a:t>
            </a:r>
            <a:r>
              <a:rPr lang="tr-TR" b="1" dirty="0"/>
              <a:t>el başın sağ arka kısmına, sol el başın sol ön şakağa koyulur. Sağ omuzun üzerinden bakmaya gayret eder gibi elin direncine karşı baş sağa dönmeye zorlanır. Bu durumda ona kadar sayılır. Hareket el değiştirerek aksi yönde tekrarlanır.</a:t>
            </a:r>
          </a:p>
        </p:txBody>
      </p:sp>
      <p:pic>
        <p:nvPicPr>
          <p:cNvPr id="4" name="3 Resim" descr="20200414_145710.png"/>
          <p:cNvPicPr>
            <a:picLocks noChangeAspect="1"/>
          </p:cNvPicPr>
          <p:nvPr/>
        </p:nvPicPr>
        <p:blipFill>
          <a:blip r:embed="rId2"/>
          <a:stretch>
            <a:fillRect/>
          </a:stretch>
        </p:blipFill>
        <p:spPr>
          <a:xfrm>
            <a:off x="2095473" y="0"/>
            <a:ext cx="6000791" cy="3572098"/>
          </a:xfrm>
          <a:prstGeom prst="rect">
            <a:avLst/>
          </a:prstGeom>
        </p:spPr>
      </p:pic>
    </p:spTree>
    <p:extLst>
      <p:ext uri="{BB962C8B-B14F-4D97-AF65-F5344CB8AC3E}">
        <p14:creationId xmlns:p14="http://schemas.microsoft.com/office/powerpoint/2010/main" val="1897303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52596" y="357166"/>
            <a:ext cx="7467600" cy="631844"/>
          </a:xfrm>
        </p:spPr>
        <p:txBody>
          <a:bodyPr/>
          <a:lstStyle/>
          <a:p>
            <a:r>
              <a:rPr lang="tr-TR" u="sng" dirty="0">
                <a:solidFill>
                  <a:schemeClr val="accent1">
                    <a:lumMod val="60000"/>
                    <a:lumOff val="40000"/>
                  </a:schemeClr>
                </a:solidFill>
              </a:rPr>
              <a:t>2-)İZOTONİK EGZERSİZLER</a:t>
            </a:r>
          </a:p>
        </p:txBody>
      </p:sp>
      <p:sp>
        <p:nvSpPr>
          <p:cNvPr id="3" name="2 İçerik Yer Tutucusu"/>
          <p:cNvSpPr>
            <a:spLocks noGrp="1"/>
          </p:cNvSpPr>
          <p:nvPr>
            <p:ph idx="1"/>
          </p:nvPr>
        </p:nvSpPr>
        <p:spPr>
          <a:xfrm>
            <a:off x="2024034" y="4214818"/>
            <a:ext cx="7786742" cy="2187696"/>
          </a:xfrm>
        </p:spPr>
        <p:txBody>
          <a:bodyPr>
            <a:normAutofit fontScale="92500"/>
          </a:bodyPr>
          <a:lstStyle/>
          <a:p>
            <a:r>
              <a:rPr lang="tr-TR" sz="2800" b="1" dirty="0"/>
              <a:t>A)Başınızı yavaşça sağa döndürün ve 3 saniye böyle durun, başınızı öne döndürün, dinlenin, aynı hareketi aksi yöne yapın, dinlenin. Hepsini 5 defa tekrarlayın.</a:t>
            </a:r>
          </a:p>
        </p:txBody>
      </p:sp>
      <p:pic>
        <p:nvPicPr>
          <p:cNvPr id="4" name="3 Resim" descr="20200414_145737.png"/>
          <p:cNvPicPr>
            <a:picLocks noChangeAspect="1"/>
          </p:cNvPicPr>
          <p:nvPr/>
        </p:nvPicPr>
        <p:blipFill>
          <a:blip r:embed="rId2"/>
          <a:stretch>
            <a:fillRect/>
          </a:stretch>
        </p:blipFill>
        <p:spPr>
          <a:xfrm>
            <a:off x="2238350" y="1000108"/>
            <a:ext cx="5572163" cy="3161950"/>
          </a:xfrm>
          <a:prstGeom prst="rect">
            <a:avLst/>
          </a:prstGeom>
        </p:spPr>
      </p:pic>
    </p:spTree>
    <p:extLst>
      <p:ext uri="{BB962C8B-B14F-4D97-AF65-F5344CB8AC3E}">
        <p14:creationId xmlns:p14="http://schemas.microsoft.com/office/powerpoint/2010/main" val="12879606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52596" y="4071942"/>
            <a:ext cx="8001056" cy="2071702"/>
          </a:xfrm>
        </p:spPr>
        <p:txBody>
          <a:bodyPr>
            <a:normAutofit fontScale="92500"/>
          </a:bodyPr>
          <a:lstStyle/>
          <a:p>
            <a:r>
              <a:rPr lang="tr-TR" sz="2800" b="1" dirty="0"/>
              <a:t>B)Aşırı zorlanmaya sebep olmadan başınızı çeneniz göğsünüze değecek kadar öne eğmeye çalışın, dinlenin. Başınızı yavaşça arkaya bükün, dinlenin. 5 defa tekrarlayın.</a:t>
            </a:r>
          </a:p>
        </p:txBody>
      </p:sp>
      <p:pic>
        <p:nvPicPr>
          <p:cNvPr id="4" name="3 Resim" descr="20200414_145801.png"/>
          <p:cNvPicPr>
            <a:picLocks noChangeAspect="1"/>
          </p:cNvPicPr>
          <p:nvPr/>
        </p:nvPicPr>
        <p:blipFill>
          <a:blip r:embed="rId2"/>
          <a:stretch>
            <a:fillRect/>
          </a:stretch>
        </p:blipFill>
        <p:spPr>
          <a:xfrm>
            <a:off x="2309787" y="357166"/>
            <a:ext cx="6607453" cy="3786190"/>
          </a:xfrm>
          <a:prstGeom prst="rect">
            <a:avLst/>
          </a:prstGeom>
        </p:spPr>
      </p:pic>
    </p:spTree>
    <p:extLst>
      <p:ext uri="{BB962C8B-B14F-4D97-AF65-F5344CB8AC3E}">
        <p14:creationId xmlns:p14="http://schemas.microsoft.com/office/powerpoint/2010/main" val="23808381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81200" y="4143380"/>
            <a:ext cx="7686700" cy="2330572"/>
          </a:xfrm>
        </p:spPr>
        <p:txBody>
          <a:bodyPr>
            <a:normAutofit fontScale="92500" lnSpcReduction="10000"/>
          </a:bodyPr>
          <a:lstStyle/>
          <a:p>
            <a:r>
              <a:rPr lang="tr-TR" sz="2800" b="1" dirty="0"/>
              <a:t>C)Başınızı yavaşça kulağınız omzunuza değecek kadar sağa eğmeye çalışın, dinlenin. Yavaşça doğrultun. Aksi yönde tekrarlayın, dinlenin. Hepsini 5 defa tekrarlayın.</a:t>
            </a:r>
          </a:p>
        </p:txBody>
      </p:sp>
      <p:pic>
        <p:nvPicPr>
          <p:cNvPr id="4" name="3 Resim" descr="20200414_145816.png"/>
          <p:cNvPicPr>
            <a:picLocks noChangeAspect="1"/>
          </p:cNvPicPr>
          <p:nvPr/>
        </p:nvPicPr>
        <p:blipFill>
          <a:blip r:embed="rId2"/>
          <a:stretch>
            <a:fillRect/>
          </a:stretch>
        </p:blipFill>
        <p:spPr>
          <a:xfrm>
            <a:off x="2095472" y="214290"/>
            <a:ext cx="6357950" cy="3590164"/>
          </a:xfrm>
          <a:prstGeom prst="rect">
            <a:avLst/>
          </a:prstGeom>
        </p:spPr>
      </p:pic>
    </p:spTree>
    <p:extLst>
      <p:ext uri="{BB962C8B-B14F-4D97-AF65-F5344CB8AC3E}">
        <p14:creationId xmlns:p14="http://schemas.microsoft.com/office/powerpoint/2010/main" val="1575199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81200" y="3571876"/>
            <a:ext cx="7615262" cy="2902076"/>
          </a:xfrm>
        </p:spPr>
        <p:txBody>
          <a:bodyPr>
            <a:normAutofit fontScale="92500" lnSpcReduction="10000"/>
          </a:bodyPr>
          <a:lstStyle/>
          <a:p>
            <a:r>
              <a:rPr lang="tr-TR" sz="2800" b="1" dirty="0"/>
              <a:t>D)Başınızı saat yönünde mümkün olduğu kadar geniş ve tam bir çember çizecek şekilde (yukarı, sola, aşağı, sağa) döndürün. Aynı hareketi saatin aksi yönüne yapın, dinlenin. Hepsini 3 defa tekrarlayın.</a:t>
            </a:r>
          </a:p>
        </p:txBody>
      </p:sp>
      <p:pic>
        <p:nvPicPr>
          <p:cNvPr id="4" name="3 Resim" descr="20200414_151313.jpg"/>
          <p:cNvPicPr>
            <a:picLocks noChangeAspect="1"/>
          </p:cNvPicPr>
          <p:nvPr/>
        </p:nvPicPr>
        <p:blipFill>
          <a:blip r:embed="rId2"/>
          <a:stretch>
            <a:fillRect/>
          </a:stretch>
        </p:blipFill>
        <p:spPr>
          <a:xfrm>
            <a:off x="2809852" y="642919"/>
            <a:ext cx="6000792" cy="2471917"/>
          </a:xfrm>
          <a:prstGeom prst="rect">
            <a:avLst/>
          </a:prstGeom>
        </p:spPr>
      </p:pic>
    </p:spTree>
    <p:extLst>
      <p:ext uri="{BB962C8B-B14F-4D97-AF65-F5344CB8AC3E}">
        <p14:creationId xmlns:p14="http://schemas.microsoft.com/office/powerpoint/2010/main" val="2224374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441158" y="998957"/>
            <a:ext cx="10515600" cy="4848392"/>
          </a:xfrm>
        </p:spPr>
        <p:txBody>
          <a:bodyPr/>
          <a:lstStyle/>
          <a:p>
            <a:pPr>
              <a:buFont typeface="Wingdings" panose="05000000000000000000" pitchFamily="2" charset="2"/>
              <a:buChar char="v"/>
            </a:pPr>
            <a:r>
              <a:rPr lang="tr-TR" b="1" dirty="0" smtClean="0"/>
              <a:t>Egzersiz yapma gücü olmayan veya hareketi tamamlayamayan hastalarda bu hareketin başka biri tarafından yapılmasına </a:t>
            </a:r>
            <a:r>
              <a:rPr lang="tr-TR" b="1" u="sng" dirty="0" smtClean="0">
                <a:solidFill>
                  <a:schemeClr val="accent1">
                    <a:lumMod val="60000"/>
                    <a:lumOff val="40000"/>
                  </a:schemeClr>
                </a:solidFill>
              </a:rPr>
              <a:t>"pasif egzersiz" </a:t>
            </a:r>
            <a:r>
              <a:rPr lang="tr-TR" b="1" dirty="0" smtClean="0"/>
              <a:t>denilir. </a:t>
            </a:r>
          </a:p>
          <a:p>
            <a:pPr>
              <a:buFont typeface="Wingdings" panose="05000000000000000000" pitchFamily="2" charset="2"/>
              <a:buChar char="v"/>
            </a:pPr>
            <a:r>
              <a:rPr lang="tr-TR" b="1" dirty="0" smtClean="0"/>
              <a:t> Kişi yardım almadan kendi başına yapabiliyorsa buna </a:t>
            </a:r>
            <a:r>
              <a:rPr lang="tr-TR" b="1" u="sng" dirty="0" smtClean="0">
                <a:solidFill>
                  <a:schemeClr val="accent1">
                    <a:lumMod val="60000"/>
                    <a:lumOff val="40000"/>
                  </a:schemeClr>
                </a:solidFill>
              </a:rPr>
              <a:t>"aktif egzersiz" </a:t>
            </a:r>
            <a:r>
              <a:rPr lang="tr-TR" b="1" dirty="0" smtClean="0"/>
              <a:t>adı verilir.</a:t>
            </a:r>
          </a:p>
          <a:p>
            <a:pPr>
              <a:buFont typeface="Wingdings" panose="05000000000000000000" pitchFamily="2" charset="2"/>
              <a:buChar char="v"/>
            </a:pPr>
            <a:r>
              <a:rPr lang="tr-TR" b="1" dirty="0" smtClean="0"/>
              <a:t>İkisi arasındaki durumlarda ise yapılan </a:t>
            </a:r>
            <a:r>
              <a:rPr lang="tr-TR" b="1" u="sng" dirty="0" smtClean="0">
                <a:solidFill>
                  <a:schemeClr val="accent1">
                    <a:lumMod val="60000"/>
                    <a:lumOff val="40000"/>
                  </a:schemeClr>
                </a:solidFill>
              </a:rPr>
              <a:t>"aktif yardımlı egzersizler" </a:t>
            </a:r>
            <a:r>
              <a:rPr lang="tr-TR" b="1" dirty="0" err="1" smtClean="0"/>
              <a:t>dir</a:t>
            </a:r>
            <a:r>
              <a:rPr lang="tr-TR" b="1" dirty="0" smtClean="0"/>
              <a:t>. </a:t>
            </a:r>
          </a:p>
          <a:p>
            <a:pPr>
              <a:buFont typeface="Wingdings" panose="05000000000000000000" pitchFamily="2" charset="2"/>
              <a:buChar char="v"/>
            </a:pPr>
            <a:r>
              <a:rPr lang="tr-TR" b="1" dirty="0" smtClean="0"/>
              <a:t>Egzersiz sırasında bazı durumlarda yardımcı rehabilitasyon araçları kullanılabilir. Bunlar omuz çarkı, tırmanma merdiveni veya makaralı gereçlerdir.</a:t>
            </a:r>
          </a:p>
          <a:p>
            <a:pPr marL="0" indent="0">
              <a:buNone/>
            </a:pPr>
            <a:endParaRPr lang="tr-TR" dirty="0"/>
          </a:p>
        </p:txBody>
      </p:sp>
    </p:spTree>
    <p:extLst>
      <p:ext uri="{BB962C8B-B14F-4D97-AF65-F5344CB8AC3E}">
        <p14:creationId xmlns:p14="http://schemas.microsoft.com/office/powerpoint/2010/main" val="26863026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794084" y="1407695"/>
            <a:ext cx="3854617" cy="3724568"/>
          </a:xfrm>
          <a:prstGeom prst="rect">
            <a:avLst/>
          </a:prstGeom>
        </p:spPr>
      </p:pic>
      <p:pic>
        <p:nvPicPr>
          <p:cNvPr id="7" name="Resim 6"/>
          <p:cNvPicPr>
            <a:picLocks noChangeAspect="1"/>
          </p:cNvPicPr>
          <p:nvPr/>
        </p:nvPicPr>
        <p:blipFill>
          <a:blip r:embed="rId3"/>
          <a:stretch>
            <a:fillRect/>
          </a:stretch>
        </p:blipFill>
        <p:spPr>
          <a:xfrm>
            <a:off x="6841205" y="1209969"/>
            <a:ext cx="3253290" cy="3922294"/>
          </a:xfrm>
          <a:prstGeom prst="rect">
            <a:avLst/>
          </a:prstGeom>
        </p:spPr>
      </p:pic>
    </p:spTree>
    <p:extLst>
      <p:ext uri="{BB962C8B-B14F-4D97-AF65-F5344CB8AC3E}">
        <p14:creationId xmlns:p14="http://schemas.microsoft.com/office/powerpoint/2010/main" val="2704363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Damla">
  <a:themeElements>
    <a:clrScheme name="Damla">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Damla</Template>
  <TotalTime>152</TotalTime>
  <Words>1808</Words>
  <Application>Microsoft Office PowerPoint</Application>
  <PresentationFormat>Geniş ekran</PresentationFormat>
  <Paragraphs>228</Paragraphs>
  <Slides>75</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75</vt:i4>
      </vt:variant>
    </vt:vector>
  </HeadingPairs>
  <TitlesOfParts>
    <vt:vector size="80" baseType="lpstr">
      <vt:lpstr>Adobe Caslon Pro Bold</vt:lpstr>
      <vt:lpstr>Arial</vt:lpstr>
      <vt:lpstr>Tw Cen MT</vt:lpstr>
      <vt:lpstr>Wingdings</vt:lpstr>
      <vt:lpstr>Damla</vt:lpstr>
      <vt:lpstr>OMUZ DİRSEK EL BOYUN EGzERSİZLERİ NEH VE GERME EGZERSİZLERİ</vt:lpstr>
      <vt:lpstr>                  OMUZ</vt:lpstr>
      <vt:lpstr>Omuzu Oluşturan Eklem Yapıları</vt:lpstr>
      <vt:lpstr>Rotator Manşet ( Rotator Cuff)</vt:lpstr>
      <vt:lpstr>PowerPoint Sunusu</vt:lpstr>
      <vt:lpstr>Omuz Ekleminin Stabilitesini Ve Kontrolünü Sağlayan Sistemler</vt:lpstr>
      <vt:lpstr>OMUZ EGZERSİZLERİ</vt:lpstr>
      <vt:lpstr>PowerPoint Sunusu</vt:lpstr>
      <vt:lpstr>PowerPoint Sunusu</vt:lpstr>
      <vt:lpstr>Omuz Ekleminde NEH</vt:lpstr>
      <vt:lpstr>Omuz Egzersizleri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Dirsek Eklemi Hangi Yapılardan Oluşur?</vt:lpstr>
      <vt:lpstr>PowerPoint Sunusu</vt:lpstr>
      <vt:lpstr>DİRSEK EKLEM HAREKET AÇIKLIĞI</vt:lpstr>
      <vt:lpstr>Dirsek Sakatlıklarının Nedenleri Nelerdir?  </vt:lpstr>
      <vt:lpstr>En Sık Görülen Dirsek Patolojileri Hangileridir? </vt:lpstr>
      <vt:lpstr>PowerPoint Sunusu</vt:lpstr>
      <vt:lpstr>Dirsek Patolojilerinde Teşhis </vt:lpstr>
      <vt:lpstr>TEDAVİ YÖNTEMLERİ </vt:lpstr>
      <vt:lpstr>  EGZERSİZLER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Boyun egzersizleri </vt:lpstr>
      <vt:lpstr>PowerPoint Sunusu</vt:lpstr>
      <vt:lpstr>boyun ağrısı</vt:lpstr>
      <vt:lpstr>BOYUN AĞRISININ NEDENLERİ</vt:lpstr>
      <vt:lpstr>Biomekanik nedenli boyun ağrıları</vt:lpstr>
      <vt:lpstr>Romatolojik kaynaklı nedenler</vt:lpstr>
      <vt:lpstr>Metabolik kaynaklı nedenler</vt:lpstr>
      <vt:lpstr>Çeşitli diğer nedenler</vt:lpstr>
      <vt:lpstr>boyun eha</vt:lpstr>
      <vt:lpstr>Boyun germe-esneme egzersizleri </vt:lpstr>
      <vt:lpstr>PowerPoint Sunusu</vt:lpstr>
      <vt:lpstr>PowerPoint Sunusu</vt:lpstr>
      <vt:lpstr>PowerPoint Sunusu</vt:lpstr>
      <vt:lpstr>Boyun kuvvetlendirme egzersizleri  1-)İZOMETRİK EGZERSİZLER</vt:lpstr>
      <vt:lpstr>PowerPoint Sunusu</vt:lpstr>
      <vt:lpstr>PowerPoint Sunusu</vt:lpstr>
      <vt:lpstr>PowerPoint Sunusu</vt:lpstr>
      <vt:lpstr>2-)İZOTONİK EGZERSİZLER</vt:lpstr>
      <vt:lpstr>PowerPoint Sunusu</vt:lpstr>
      <vt:lpstr>PowerPoint Sunusu</vt:lpstr>
      <vt:lpstr>PowerPoint Sunusu</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OMUZ</dc:title>
  <dc:creator>Melih</dc:creator>
  <cp:lastModifiedBy>büşra içer</cp:lastModifiedBy>
  <cp:revision>19</cp:revision>
  <dcterms:created xsi:type="dcterms:W3CDTF">2020-04-13T14:00:50Z</dcterms:created>
  <dcterms:modified xsi:type="dcterms:W3CDTF">2020-04-24T08:44:50Z</dcterms:modified>
</cp:coreProperties>
</file>