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tr-T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604FB-DE00-471D-A31D-79EF86982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28870"/>
            <a:ext cx="9601200" cy="513853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Произношение з</a:t>
            </a:r>
            <a:r>
              <a:rPr lang="en-US" dirty="0" err="1"/>
              <a:t>вука</a:t>
            </a:r>
            <a:r>
              <a:rPr lang="en-US" dirty="0"/>
              <a:t> [г] - </a:t>
            </a:r>
            <a:r>
              <a:rPr lang="en-US" dirty="0" err="1"/>
              <a:t>взрывное</a:t>
            </a:r>
            <a:r>
              <a:rPr lang="en-US" dirty="0"/>
              <a:t>, </a:t>
            </a:r>
            <a:r>
              <a:rPr lang="en-US" dirty="0" err="1"/>
              <a:t>мгновенное</a:t>
            </a:r>
            <a:r>
              <a:rPr lang="en-US" dirty="0"/>
              <a:t>, </a:t>
            </a:r>
            <a:r>
              <a:rPr lang="en-US" dirty="0" err="1"/>
              <a:t>образующееся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звук</a:t>
            </a:r>
            <a:r>
              <a:rPr lang="en-US" dirty="0"/>
              <a:t> [к], </a:t>
            </a:r>
            <a:r>
              <a:rPr lang="en-US" dirty="0" err="1"/>
              <a:t>но</a:t>
            </a:r>
            <a:r>
              <a:rPr lang="en-US" dirty="0"/>
              <a:t> с </a:t>
            </a:r>
            <a:r>
              <a:rPr lang="en-US" dirty="0" err="1"/>
              <a:t>голосом</a:t>
            </a:r>
            <a:r>
              <a:rPr lang="en-US" dirty="0"/>
              <a:t>: </a:t>
            </a:r>
            <a:r>
              <a:rPr lang="en-US" dirty="0" err="1"/>
              <a:t>богатырь</a:t>
            </a:r>
            <a:r>
              <a:rPr lang="en-US" dirty="0"/>
              <a:t>, </a:t>
            </a:r>
            <a:r>
              <a:rPr lang="en-US" dirty="0" err="1"/>
              <a:t>град</a:t>
            </a:r>
            <a:r>
              <a:rPr lang="en-US" dirty="0"/>
              <a:t>, </a:t>
            </a:r>
            <a:r>
              <a:rPr lang="en-US" dirty="0" err="1"/>
              <a:t>гость</a:t>
            </a:r>
            <a:r>
              <a:rPr lang="en-US" dirty="0"/>
              <a:t>, </a:t>
            </a:r>
            <a:r>
              <a:rPr lang="en-US" dirty="0" err="1"/>
              <a:t>Гавана</a:t>
            </a:r>
            <a:r>
              <a:rPr lang="en-US" dirty="0"/>
              <a:t>, </a:t>
            </a:r>
            <a:r>
              <a:rPr lang="en-US" dirty="0" err="1"/>
              <a:t>Гарибальди</a:t>
            </a:r>
            <a:r>
              <a:rPr lang="en-US" dirty="0"/>
              <a:t>, </a:t>
            </a:r>
            <a:r>
              <a:rPr lang="en-US" dirty="0" err="1"/>
              <a:t>Гюго</a:t>
            </a:r>
            <a:r>
              <a:rPr lang="en-US" dirty="0"/>
              <a:t>. </a:t>
            </a:r>
            <a:endParaRPr lang="ru-RU" dirty="0"/>
          </a:p>
          <a:p>
            <a:r>
              <a:rPr lang="ru-RU" dirty="0"/>
              <a:t>Иногда можно услышать, что </a:t>
            </a:r>
            <a:r>
              <a:rPr lang="ru-RU" b="1" dirty="0"/>
              <a:t>г</a:t>
            </a:r>
            <a:r>
              <a:rPr lang="ru-RU" dirty="0"/>
              <a:t> произносится как </a:t>
            </a:r>
            <a:r>
              <a:rPr lang="en-US" dirty="0"/>
              <a:t>[h]</a:t>
            </a:r>
            <a:r>
              <a:rPr lang="ru-RU" dirty="0"/>
              <a:t>.</a:t>
            </a:r>
            <a:r>
              <a:rPr lang="en-US" dirty="0"/>
              <a:t> </a:t>
            </a:r>
            <a:r>
              <a:rPr lang="ru-RU" dirty="0"/>
              <a:t>Такое произношение противоречит нормам. </a:t>
            </a:r>
          </a:p>
          <a:p>
            <a:r>
              <a:rPr lang="ru-RU" dirty="0"/>
              <a:t> Однако в некоторых междометиях </a:t>
            </a:r>
            <a:r>
              <a:rPr lang="ru-RU" b="1" dirty="0"/>
              <a:t>г</a:t>
            </a:r>
            <a:r>
              <a:rPr lang="ru-RU" dirty="0"/>
              <a:t> произносится как [</a:t>
            </a:r>
            <a:r>
              <a:rPr lang="en-US" dirty="0"/>
              <a:t>h</a:t>
            </a:r>
            <a:r>
              <a:rPr lang="ru-RU" dirty="0"/>
              <a:t>]. 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 err="1"/>
              <a:t>ага</a:t>
            </a:r>
            <a:r>
              <a:rPr lang="en-US" dirty="0"/>
              <a:t>, </a:t>
            </a:r>
            <a:r>
              <a:rPr lang="en-US" dirty="0" err="1"/>
              <a:t>ого</a:t>
            </a:r>
            <a:r>
              <a:rPr lang="en-US" dirty="0"/>
              <a:t>, </a:t>
            </a:r>
            <a:r>
              <a:rPr lang="en-US" dirty="0" err="1"/>
              <a:t>гоп</a:t>
            </a:r>
            <a:r>
              <a:rPr lang="en-US" dirty="0"/>
              <a:t>, </a:t>
            </a:r>
            <a:r>
              <a:rPr lang="en-US" dirty="0" err="1"/>
              <a:t>господи</a:t>
            </a:r>
            <a:r>
              <a:rPr lang="en-US" dirty="0"/>
              <a:t> - [ah</a:t>
            </a:r>
            <a:r>
              <a:rPr lang="ru-RU" dirty="0"/>
              <a:t>а], [</a:t>
            </a:r>
            <a:r>
              <a:rPr lang="en-US" dirty="0"/>
              <a:t>oho</a:t>
            </a:r>
            <a:r>
              <a:rPr lang="ru-RU" dirty="0"/>
              <a:t>], [</a:t>
            </a:r>
            <a:r>
              <a:rPr lang="en-US" dirty="0"/>
              <a:t>ho</a:t>
            </a:r>
            <a:r>
              <a:rPr lang="ru-RU" dirty="0"/>
              <a:t>п], [</a:t>
            </a:r>
            <a:r>
              <a:rPr lang="en-US" dirty="0"/>
              <a:t>ho</a:t>
            </a:r>
            <a:r>
              <a:rPr lang="ru-RU" dirty="0"/>
              <a:t>]</a:t>
            </a:r>
            <a:r>
              <a:rPr lang="ru-RU" dirty="0" err="1"/>
              <a:t>спо</a:t>
            </a:r>
            <a:r>
              <a:rPr lang="en-US" dirty="0" err="1"/>
              <a:t>ди</a:t>
            </a:r>
            <a:r>
              <a:rPr lang="en-US" dirty="0"/>
              <a:t> </a:t>
            </a:r>
            <a:endParaRPr lang="ru-RU" dirty="0"/>
          </a:p>
          <a:p>
            <a:r>
              <a:rPr lang="ru-RU" dirty="0"/>
              <a:t>Обратите внимание на слово</a:t>
            </a:r>
            <a:r>
              <a:rPr lang="en-US" dirty="0"/>
              <a:t> </a:t>
            </a:r>
            <a:r>
              <a:rPr lang="ru-RU" i="1" dirty="0" err="1"/>
              <a:t>бухгал</a:t>
            </a:r>
            <a:r>
              <a:rPr lang="en-US" i="1" dirty="0" err="1"/>
              <a:t>тер</a:t>
            </a:r>
            <a:r>
              <a:rPr lang="ru-RU" i="1" dirty="0"/>
              <a:t>. Здесь</a:t>
            </a:r>
            <a:r>
              <a:rPr lang="en-US" dirty="0"/>
              <a:t> </a:t>
            </a:r>
            <a:r>
              <a:rPr lang="ru-RU" dirty="0"/>
              <a:t>вместо сочетания [</a:t>
            </a:r>
            <a:r>
              <a:rPr lang="ru-RU" dirty="0" err="1"/>
              <a:t>хг</a:t>
            </a:r>
            <a:r>
              <a:rPr lang="ru-RU" dirty="0"/>
              <a:t>] произносится [</a:t>
            </a:r>
            <a:r>
              <a:rPr lang="en-US" dirty="0"/>
              <a:t>h</a:t>
            </a:r>
            <a:r>
              <a:rPr lang="ru-RU" dirty="0"/>
              <a:t>]: </a:t>
            </a:r>
            <a:r>
              <a:rPr lang="ru-RU" dirty="0" err="1"/>
              <a:t>бу</a:t>
            </a:r>
            <a:r>
              <a:rPr lang="ru-RU" dirty="0"/>
              <a:t>[</a:t>
            </a:r>
            <a:r>
              <a:rPr lang="en-US" dirty="0"/>
              <a:t>ha</a:t>
            </a:r>
            <a:r>
              <a:rPr lang="ru-RU" dirty="0"/>
              <a:t>]</a:t>
            </a:r>
            <a:r>
              <a:rPr lang="ru-RU" dirty="0" err="1"/>
              <a:t>лтер</a:t>
            </a:r>
            <a:r>
              <a:rPr lang="ru-RU" dirty="0"/>
              <a:t>.</a:t>
            </a:r>
          </a:p>
          <a:p>
            <a:r>
              <a:rPr lang="ru-RU" dirty="0"/>
              <a:t>В отдельных словах звук [г] произносится как [х]: л</a:t>
            </a:r>
            <a:r>
              <a:rPr lang="en-US" dirty="0" err="1"/>
              <a:t>ёгкий</a:t>
            </a:r>
            <a:r>
              <a:rPr lang="en-US" dirty="0"/>
              <a:t>, </a:t>
            </a:r>
            <a:r>
              <a:rPr lang="en-US" dirty="0" err="1"/>
              <a:t>мягкий</a:t>
            </a:r>
            <a:r>
              <a:rPr lang="en-US" dirty="0"/>
              <a:t>. </a:t>
            </a:r>
            <a:r>
              <a:rPr lang="en-US" dirty="0" err="1"/>
              <a:t>Формы</a:t>
            </a:r>
            <a:r>
              <a:rPr lang="en-US" dirty="0"/>
              <a:t> </a:t>
            </a:r>
            <a:r>
              <a:rPr lang="en-US" dirty="0" err="1"/>
              <a:t>косвенных</a:t>
            </a:r>
            <a:r>
              <a:rPr lang="en-US" dirty="0"/>
              <a:t> </a:t>
            </a:r>
            <a:r>
              <a:rPr lang="en-US" dirty="0" err="1"/>
              <a:t>падежей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производные</a:t>
            </a:r>
            <a:r>
              <a:rPr lang="en-US" dirty="0"/>
              <a:t>: </a:t>
            </a:r>
            <a:r>
              <a:rPr lang="en-US" dirty="0" err="1"/>
              <a:t>мягкотелый</a:t>
            </a:r>
            <a:r>
              <a:rPr lang="en-US" dirty="0"/>
              <a:t>, </a:t>
            </a:r>
            <a:r>
              <a:rPr lang="en-US" dirty="0" err="1"/>
              <a:t>легковесный</a:t>
            </a:r>
            <a:r>
              <a:rPr lang="en-US" dirty="0"/>
              <a:t>, </a:t>
            </a:r>
            <a:r>
              <a:rPr lang="en-US" dirty="0" err="1"/>
              <a:t>налегке</a:t>
            </a:r>
            <a:r>
              <a:rPr lang="en-US" dirty="0"/>
              <a:t>, </a:t>
            </a:r>
            <a:r>
              <a:rPr lang="en-US" dirty="0" err="1"/>
              <a:t>мягче</a:t>
            </a:r>
            <a:r>
              <a:rPr lang="en-US" dirty="0"/>
              <a:t>, </a:t>
            </a:r>
            <a:r>
              <a:rPr lang="en-US" dirty="0" err="1"/>
              <a:t>легче</a:t>
            </a:r>
            <a:r>
              <a:rPr lang="en-US" dirty="0"/>
              <a:t>, </a:t>
            </a:r>
            <a:r>
              <a:rPr lang="en-US" dirty="0" err="1"/>
              <a:t>смягчить</a:t>
            </a:r>
            <a:r>
              <a:rPr lang="en-US" dirty="0"/>
              <a:t>, </a:t>
            </a:r>
            <a:r>
              <a:rPr lang="en-US" dirty="0" err="1"/>
              <a:t>облегчить</a:t>
            </a:r>
            <a:r>
              <a:rPr lang="en-US" dirty="0"/>
              <a:t>, </a:t>
            </a:r>
            <a:r>
              <a:rPr lang="en-US" dirty="0" err="1"/>
              <a:t>мягчайший</a:t>
            </a:r>
            <a:r>
              <a:rPr lang="en-US" dirty="0"/>
              <a:t>, </a:t>
            </a:r>
            <a:r>
              <a:rPr lang="en-US" dirty="0" err="1"/>
              <a:t>легчайший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/>
              <a:t>В </a:t>
            </a:r>
            <a:r>
              <a:rPr lang="en-US" dirty="0" err="1"/>
              <a:t>слове</a:t>
            </a:r>
            <a:r>
              <a:rPr lang="en-US" dirty="0"/>
              <a:t> </a:t>
            </a:r>
            <a:r>
              <a:rPr lang="en-US" dirty="0" err="1"/>
              <a:t>Бог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месте</a:t>
            </a:r>
            <a:r>
              <a:rPr lang="en-US" dirty="0"/>
              <a:t> [г] </a:t>
            </a:r>
            <a:r>
              <a:rPr lang="en-US" dirty="0" err="1"/>
              <a:t>произносится</a:t>
            </a:r>
            <a:r>
              <a:rPr lang="en-US" dirty="0"/>
              <a:t> </a:t>
            </a:r>
            <a:r>
              <a:rPr lang="en-US" dirty="0" err="1"/>
              <a:t>звук</a:t>
            </a:r>
            <a:r>
              <a:rPr lang="en-US" dirty="0"/>
              <a:t> [х]. </a:t>
            </a:r>
            <a:r>
              <a:rPr lang="en-US" dirty="0" err="1"/>
              <a:t>Но</a:t>
            </a:r>
            <a:r>
              <a:rPr lang="en-US" dirty="0"/>
              <a:t> в </a:t>
            </a:r>
            <a:r>
              <a:rPr lang="en-US" dirty="0" err="1"/>
              <a:t>косвенных</a:t>
            </a:r>
            <a:r>
              <a:rPr lang="en-US" dirty="0"/>
              <a:t> </a:t>
            </a:r>
            <a:r>
              <a:rPr lang="en-US" dirty="0" err="1"/>
              <a:t>падежах</a:t>
            </a:r>
            <a:r>
              <a:rPr lang="en-US" dirty="0"/>
              <a:t> </a:t>
            </a:r>
            <a:r>
              <a:rPr lang="en-US" dirty="0" err="1"/>
              <a:t>звучит</a:t>
            </a:r>
            <a:r>
              <a:rPr lang="en-US" dirty="0"/>
              <a:t> [г]: </a:t>
            </a:r>
            <a:r>
              <a:rPr lang="en-US" dirty="0" err="1"/>
              <a:t>Бо</a:t>
            </a:r>
            <a:r>
              <a:rPr lang="en-US" dirty="0"/>
              <a:t>[г]а, </a:t>
            </a:r>
            <a:r>
              <a:rPr lang="en-US" dirty="0" err="1"/>
              <a:t>Бо</a:t>
            </a:r>
            <a:r>
              <a:rPr lang="en-US" dirty="0"/>
              <a:t>[г]у, </a:t>
            </a:r>
            <a:r>
              <a:rPr lang="en-US" dirty="0" err="1"/>
              <a:t>Бо</a:t>
            </a:r>
            <a:r>
              <a:rPr lang="en-US" dirty="0"/>
              <a:t>[г]</a:t>
            </a:r>
            <a:r>
              <a:rPr lang="en-US" dirty="0" err="1"/>
              <a:t>ом</a:t>
            </a:r>
            <a:r>
              <a:rPr lang="en-US" dirty="0"/>
              <a:t> и т. д.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4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B5AED-A53B-4642-9341-6DBD707D4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86678"/>
            <a:ext cx="9601200" cy="4780722"/>
          </a:xfrm>
        </p:spPr>
        <p:txBody>
          <a:bodyPr/>
          <a:lstStyle/>
          <a:p>
            <a:pPr algn="just"/>
            <a:r>
              <a:rPr lang="ru-RU" b="1" dirty="0"/>
              <a:t>Буква щ</a:t>
            </a:r>
            <a:r>
              <a:rPr lang="en-US" dirty="0"/>
              <a:t> </a:t>
            </a:r>
            <a:r>
              <a:rPr lang="ru-RU" dirty="0" err="1"/>
              <a:t>произ</a:t>
            </a:r>
            <a:r>
              <a:rPr lang="en-US" dirty="0" err="1"/>
              <a:t>носится</a:t>
            </a:r>
            <a:r>
              <a:rPr lang="en-US" dirty="0"/>
              <a:t> </a:t>
            </a:r>
            <a:r>
              <a:rPr lang="ru-RU" dirty="0"/>
              <a:t>как </a:t>
            </a:r>
            <a:r>
              <a:rPr lang="en-US" dirty="0" err="1"/>
              <a:t>долгий</a:t>
            </a:r>
            <a:r>
              <a:rPr lang="en-US" dirty="0"/>
              <a:t> </a:t>
            </a:r>
            <a:r>
              <a:rPr lang="en-US" dirty="0" err="1"/>
              <a:t>мягкий</a:t>
            </a:r>
            <a:r>
              <a:rPr lang="en-US" dirty="0"/>
              <a:t> </a:t>
            </a:r>
            <a:r>
              <a:rPr lang="en-US" dirty="0" err="1"/>
              <a:t>звук</a:t>
            </a:r>
            <a:r>
              <a:rPr lang="en-US" dirty="0"/>
              <a:t> [ш]: </a:t>
            </a:r>
            <a:r>
              <a:rPr lang="en-US" dirty="0" err="1"/>
              <a:t>щука</a:t>
            </a:r>
            <a:r>
              <a:rPr lang="en-US" dirty="0"/>
              <a:t>- [ш':]</a:t>
            </a:r>
            <a:r>
              <a:rPr lang="en-US" dirty="0" err="1"/>
              <a:t>ука</a:t>
            </a:r>
            <a:r>
              <a:rPr lang="en-US" dirty="0"/>
              <a:t>, </a:t>
            </a:r>
            <a:r>
              <a:rPr lang="en-US" dirty="0" err="1"/>
              <a:t>щель</a:t>
            </a:r>
            <a:r>
              <a:rPr lang="en-US" dirty="0"/>
              <a:t>- [ш':]</a:t>
            </a:r>
            <a:r>
              <a:rPr lang="en-US" dirty="0" err="1"/>
              <a:t>ель</a:t>
            </a:r>
            <a:r>
              <a:rPr lang="en-US" dirty="0"/>
              <a:t>, </a:t>
            </a:r>
            <a:r>
              <a:rPr lang="en-US" dirty="0" err="1"/>
              <a:t>роща</a:t>
            </a:r>
            <a:r>
              <a:rPr lang="en-US" dirty="0"/>
              <a:t> - </a:t>
            </a:r>
            <a:r>
              <a:rPr lang="en-US" dirty="0" err="1"/>
              <a:t>ро</a:t>
            </a:r>
            <a:r>
              <a:rPr lang="en-US" dirty="0"/>
              <a:t>[ш':] а, </a:t>
            </a:r>
            <a:r>
              <a:rPr lang="en-US" dirty="0" err="1"/>
              <a:t>Щедрин</a:t>
            </a:r>
            <a:r>
              <a:rPr lang="en-US" dirty="0"/>
              <a:t> - [ш':]</a:t>
            </a:r>
            <a:r>
              <a:rPr lang="en-US" dirty="0" err="1"/>
              <a:t>едрину</a:t>
            </a:r>
            <a:r>
              <a:rPr lang="en-US" dirty="0"/>
              <a:t>, </a:t>
            </a:r>
            <a:r>
              <a:rPr lang="en-US" dirty="0" err="1"/>
              <a:t>Щусев</a:t>
            </a:r>
            <a:r>
              <a:rPr lang="en-US" dirty="0"/>
              <a:t> - [ш':]</a:t>
            </a:r>
            <a:r>
              <a:rPr lang="en-US" dirty="0" err="1"/>
              <a:t>усев</a:t>
            </a:r>
            <a:r>
              <a:rPr lang="en-US" dirty="0"/>
              <a:t>, </a:t>
            </a:r>
            <a:r>
              <a:rPr lang="en-US" dirty="0" err="1"/>
              <a:t>Пущин</a:t>
            </a:r>
            <a:r>
              <a:rPr lang="en-US" dirty="0"/>
              <a:t> - </a:t>
            </a:r>
            <a:r>
              <a:rPr lang="en-US" dirty="0" err="1"/>
              <a:t>пу</a:t>
            </a:r>
            <a:r>
              <a:rPr lang="en-US" dirty="0"/>
              <a:t>[ш':]</a:t>
            </a:r>
            <a:r>
              <a:rPr lang="en-US" dirty="0" err="1"/>
              <a:t>ин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Бывает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произношение</a:t>
            </a:r>
            <a:r>
              <a:rPr lang="en-US" dirty="0"/>
              <a:t> </a:t>
            </a:r>
            <a:r>
              <a:rPr lang="ru-RU" dirty="0"/>
              <a:t>на</a:t>
            </a:r>
            <a:r>
              <a:rPr lang="en-US" dirty="0"/>
              <a:t> </a:t>
            </a:r>
            <a:r>
              <a:rPr lang="ru-RU" dirty="0"/>
              <a:t>месте буквы</a:t>
            </a:r>
            <a:r>
              <a:rPr lang="en-US" dirty="0"/>
              <a:t> </a:t>
            </a:r>
            <a:r>
              <a:rPr lang="ru-RU" b="1" dirty="0"/>
              <a:t>щ</a:t>
            </a:r>
            <a:r>
              <a:rPr lang="en-US" dirty="0"/>
              <a:t> </a:t>
            </a:r>
            <a:r>
              <a:rPr lang="ru-RU" dirty="0"/>
              <a:t>мягкого звука [ш] с </a:t>
            </a:r>
            <a:r>
              <a:rPr lang="ru-RU" dirty="0" err="1"/>
              <a:t>оч</a:t>
            </a:r>
            <a:r>
              <a:rPr lang="en-US" dirty="0" err="1"/>
              <a:t>ень</a:t>
            </a:r>
            <a:r>
              <a:rPr lang="en-US" dirty="0"/>
              <a:t> </a:t>
            </a:r>
            <a:r>
              <a:rPr lang="en-US" dirty="0" err="1"/>
              <a:t>слабым</a:t>
            </a:r>
            <a:r>
              <a:rPr lang="en-US" dirty="0"/>
              <a:t> </a:t>
            </a:r>
            <a:r>
              <a:rPr lang="en-US" dirty="0" err="1"/>
              <a:t>элементом</a:t>
            </a:r>
            <a:r>
              <a:rPr lang="en-US" dirty="0"/>
              <a:t> [ч]: 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ука</a:t>
            </a:r>
            <a:r>
              <a:rPr lang="en-US" dirty="0"/>
              <a:t>, 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ель</a:t>
            </a:r>
            <a:r>
              <a:rPr lang="en-US" dirty="0"/>
              <a:t>, </a:t>
            </a:r>
            <a:r>
              <a:rPr lang="en-US" dirty="0" err="1"/>
              <a:t>ро</a:t>
            </a:r>
            <a:r>
              <a:rPr lang="en-US" dirty="0"/>
              <a:t>[</a:t>
            </a:r>
            <a:r>
              <a:rPr lang="en-US" dirty="0" err="1"/>
              <a:t>ш'ч</a:t>
            </a:r>
            <a:r>
              <a:rPr lang="en-US" dirty="0"/>
              <a:t>]а, [</a:t>
            </a:r>
            <a:r>
              <a:rPr lang="en-US" dirty="0" err="1"/>
              <a:t>шч</a:t>
            </a:r>
            <a:r>
              <a:rPr lang="en-US" dirty="0"/>
              <a:t>]</a:t>
            </a:r>
            <a:r>
              <a:rPr lang="en-US" dirty="0" err="1"/>
              <a:t>едрйн</a:t>
            </a:r>
            <a:r>
              <a:rPr lang="en-US" dirty="0"/>
              <a:t>, 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усев</a:t>
            </a:r>
            <a:r>
              <a:rPr lang="en-US" dirty="0"/>
              <a:t>, </a:t>
            </a:r>
            <a:r>
              <a:rPr lang="en-US" dirty="0" err="1"/>
              <a:t>пу</a:t>
            </a:r>
            <a:r>
              <a:rPr lang="en-US" dirty="0"/>
              <a:t>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ин</a:t>
            </a:r>
            <a:r>
              <a:rPr lang="en-US" dirty="0"/>
              <a:t>.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правилам</a:t>
            </a:r>
            <a:r>
              <a:rPr lang="en-US" dirty="0"/>
              <a:t> </a:t>
            </a:r>
            <a:r>
              <a:rPr lang="en-US" dirty="0" err="1"/>
              <a:t>орфоэпии</a:t>
            </a:r>
            <a:r>
              <a:rPr lang="en-US" dirty="0"/>
              <a:t> </a:t>
            </a:r>
            <a:r>
              <a:rPr lang="ru-RU" dirty="0"/>
              <a:t>нормативен первый вариант! </a:t>
            </a:r>
          </a:p>
          <a:p>
            <a:pPr algn="just"/>
            <a:r>
              <a:rPr lang="ru-RU" dirty="0"/>
              <a:t>В словах</a:t>
            </a:r>
            <a:r>
              <a:rPr lang="en-US" dirty="0"/>
              <a:t> </a:t>
            </a:r>
            <a:r>
              <a:rPr lang="ru-RU" i="1" dirty="0"/>
              <a:t>всенощная, помощник</a:t>
            </a:r>
            <a:r>
              <a:rPr lang="en-US" dirty="0"/>
              <a:t> </a:t>
            </a:r>
            <a:r>
              <a:rPr lang="ru-RU" dirty="0"/>
              <a:t>на м</a:t>
            </a:r>
            <a:r>
              <a:rPr lang="en-US" dirty="0" err="1"/>
              <a:t>есте</a:t>
            </a:r>
            <a:r>
              <a:rPr lang="en-US" dirty="0"/>
              <a:t> </a:t>
            </a:r>
            <a:r>
              <a:rPr lang="ru-RU" b="1" dirty="0"/>
              <a:t>щ</a:t>
            </a:r>
            <a:r>
              <a:rPr lang="en-US" dirty="0"/>
              <a:t> </a:t>
            </a:r>
            <a:r>
              <a:rPr lang="ru-RU" dirty="0"/>
              <a:t>произносится </a:t>
            </a:r>
            <a:r>
              <a:rPr lang="en-US" dirty="0"/>
              <a:t> </a:t>
            </a:r>
            <a:r>
              <a:rPr lang="ru-RU" dirty="0"/>
              <a:t>[ш] - </a:t>
            </a:r>
            <a:r>
              <a:rPr lang="ru-RU" dirty="0" err="1"/>
              <a:t>всено</a:t>
            </a:r>
            <a:r>
              <a:rPr lang="ru-RU" dirty="0"/>
              <a:t>[ш]ная, </a:t>
            </a:r>
            <a:r>
              <a:rPr lang="en-US" dirty="0"/>
              <a:t> </a:t>
            </a:r>
            <a:r>
              <a:rPr lang="ru-RU" dirty="0" err="1"/>
              <a:t>помо</a:t>
            </a:r>
            <a:r>
              <a:rPr lang="ru-RU" dirty="0"/>
              <a:t>[ш]ник.</a:t>
            </a:r>
            <a:endParaRPr lang="en-US" dirty="0"/>
          </a:p>
          <a:p>
            <a:r>
              <a:rPr lang="ru-RU" dirty="0"/>
              <a:t>Звук [ц], - твердый, имеющий эле</a:t>
            </a:r>
            <a:r>
              <a:rPr lang="en-US" dirty="0" err="1"/>
              <a:t>мент</a:t>
            </a:r>
            <a:r>
              <a:rPr lang="en-US" dirty="0"/>
              <a:t> [т]. </a:t>
            </a:r>
            <a:r>
              <a:rPr lang="en-US" dirty="0" err="1"/>
              <a:t>Произносится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сочетание</a:t>
            </a:r>
            <a:r>
              <a:rPr lang="en-US" dirty="0"/>
              <a:t> [</a:t>
            </a:r>
            <a:r>
              <a:rPr lang="en-US" dirty="0" err="1"/>
              <a:t>тс</a:t>
            </a:r>
            <a:r>
              <a:rPr lang="en-US" dirty="0"/>
              <a:t>],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слитно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звук</a:t>
            </a:r>
            <a:r>
              <a:rPr lang="en-US" dirty="0"/>
              <a:t>: </a:t>
            </a:r>
            <a:r>
              <a:rPr lang="en-US" dirty="0" err="1"/>
              <a:t>цифра</a:t>
            </a:r>
            <a:r>
              <a:rPr lang="en-US" dirty="0"/>
              <a:t>- [</a:t>
            </a:r>
            <a:r>
              <a:rPr lang="en-US" dirty="0" err="1"/>
              <a:t>цы</a:t>
            </a:r>
            <a:r>
              <a:rPr lang="en-US" dirty="0"/>
              <a:t>]</a:t>
            </a:r>
            <a:r>
              <a:rPr lang="en-US" dirty="0" err="1"/>
              <a:t>фра</a:t>
            </a:r>
            <a:r>
              <a:rPr lang="en-US" dirty="0"/>
              <a:t>, </a:t>
            </a:r>
            <a:r>
              <a:rPr lang="en-US" dirty="0" err="1"/>
              <a:t>циркуль</a:t>
            </a:r>
            <a:r>
              <a:rPr lang="en-US" dirty="0"/>
              <a:t> - [</a:t>
            </a:r>
            <a:r>
              <a:rPr lang="en-US" dirty="0" err="1"/>
              <a:t>цы</a:t>
            </a:r>
            <a:r>
              <a:rPr lang="en-US" dirty="0"/>
              <a:t>]</a:t>
            </a:r>
            <a:r>
              <a:rPr lang="en-US" dirty="0" err="1"/>
              <a:t>ркуль</a:t>
            </a:r>
            <a:r>
              <a:rPr lang="en-US" dirty="0"/>
              <a:t>, </a:t>
            </a:r>
            <a:r>
              <a:rPr lang="en-US" dirty="0" err="1"/>
              <a:t>станция</a:t>
            </a:r>
            <a:r>
              <a:rPr lang="en-US" dirty="0"/>
              <a:t> - </a:t>
            </a:r>
            <a:r>
              <a:rPr lang="en-US" dirty="0" err="1"/>
              <a:t>стан</a:t>
            </a:r>
            <a:r>
              <a:rPr lang="en-US" dirty="0"/>
              <a:t>[</a:t>
            </a:r>
            <a:r>
              <a:rPr lang="en-US" dirty="0" err="1"/>
              <a:t>цы</a:t>
            </a:r>
            <a:r>
              <a:rPr lang="en-US" dirty="0"/>
              <a:t>]я, </a:t>
            </a:r>
            <a:r>
              <a:rPr lang="en-US" dirty="0" err="1"/>
              <a:t>лекция</a:t>
            </a:r>
            <a:r>
              <a:rPr lang="en-US" dirty="0"/>
              <a:t> - </a:t>
            </a:r>
            <a:r>
              <a:rPr lang="en-US" dirty="0" err="1"/>
              <a:t>лек</a:t>
            </a:r>
            <a:r>
              <a:rPr lang="en-US" dirty="0"/>
              <a:t>[</a:t>
            </a:r>
            <a:r>
              <a:rPr lang="en-US" dirty="0" err="1"/>
              <a:t>цы</a:t>
            </a:r>
            <a:r>
              <a:rPr lang="en-US" dirty="0"/>
              <a:t>]я, </a:t>
            </a:r>
            <a:r>
              <a:rPr lang="en-US" dirty="0" err="1"/>
              <a:t>Цимлянск</a:t>
            </a:r>
            <a:r>
              <a:rPr lang="en-US" dirty="0"/>
              <a:t> - [</a:t>
            </a:r>
            <a:r>
              <a:rPr lang="en-US" dirty="0" err="1"/>
              <a:t>цы</a:t>
            </a:r>
            <a:r>
              <a:rPr lang="en-US" dirty="0"/>
              <a:t>]</a:t>
            </a:r>
            <a:r>
              <a:rPr lang="en-US" dirty="0" err="1"/>
              <a:t>млянск</a:t>
            </a:r>
            <a:r>
              <a:rPr lang="en-US" dirty="0"/>
              <a:t>, </a:t>
            </a:r>
            <a:r>
              <a:rPr lang="en-US" dirty="0" err="1"/>
              <a:t>Цигаль</a:t>
            </a:r>
            <a:r>
              <a:rPr lang="en-US" dirty="0"/>
              <a:t>- [</a:t>
            </a:r>
            <a:r>
              <a:rPr lang="en-US" dirty="0" err="1"/>
              <a:t>цы</a:t>
            </a:r>
            <a:r>
              <a:rPr lang="en-US" dirty="0"/>
              <a:t>]</a:t>
            </a:r>
            <a:r>
              <a:rPr lang="en-US" dirty="0" err="1"/>
              <a:t>галь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20318-74D0-47AE-8EA4-12832CAF5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0382" y="1431235"/>
            <a:ext cx="9601200" cy="415786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b="1" dirty="0"/>
              <a:t>й</a:t>
            </a:r>
            <a:r>
              <a:rPr lang="en-US" dirty="0"/>
              <a:t> </a:t>
            </a:r>
            <a:r>
              <a:rPr lang="ru-RU" dirty="0"/>
              <a:t>происходит перед уд</a:t>
            </a:r>
            <a:r>
              <a:rPr lang="en-US" dirty="0" err="1"/>
              <a:t>арными</a:t>
            </a:r>
            <a:r>
              <a:rPr lang="en-US" dirty="0"/>
              <a:t> </a:t>
            </a:r>
            <a:r>
              <a:rPr lang="en-US" dirty="0" err="1"/>
              <a:t>гласными</a:t>
            </a:r>
            <a:r>
              <a:rPr lang="en-US" dirty="0"/>
              <a:t>: </a:t>
            </a:r>
            <a:r>
              <a:rPr lang="en-US" dirty="0" err="1"/>
              <a:t>едкий</a:t>
            </a:r>
            <a:r>
              <a:rPr lang="en-US" dirty="0"/>
              <a:t> - [</a:t>
            </a:r>
            <a:r>
              <a:rPr lang="en-US" dirty="0" err="1"/>
              <a:t>йэ</a:t>
            </a:r>
            <a:r>
              <a:rPr lang="en-US" dirty="0"/>
              <a:t>]</a:t>
            </a:r>
            <a:r>
              <a:rPr lang="en-US" dirty="0" err="1"/>
              <a:t>дкий</a:t>
            </a:r>
            <a:r>
              <a:rPr lang="en-US" dirty="0"/>
              <a:t>, </a:t>
            </a:r>
            <a:r>
              <a:rPr lang="en-US" dirty="0" err="1"/>
              <a:t>разъезд</a:t>
            </a:r>
            <a:r>
              <a:rPr lang="en-US" dirty="0"/>
              <a:t> - </a:t>
            </a:r>
            <a:r>
              <a:rPr lang="en-US" dirty="0" err="1"/>
              <a:t>раз</a:t>
            </a:r>
            <a:r>
              <a:rPr lang="en-US" dirty="0"/>
              <a:t>[</a:t>
            </a:r>
            <a:r>
              <a:rPr lang="en-US" dirty="0" err="1"/>
              <a:t>йэ</a:t>
            </a:r>
            <a:r>
              <a:rPr lang="en-US" dirty="0"/>
              <a:t>]</a:t>
            </a:r>
            <a:r>
              <a:rPr lang="en-US" dirty="0" err="1"/>
              <a:t>зд</a:t>
            </a:r>
            <a:r>
              <a:rPr lang="en-US" dirty="0"/>
              <a:t>, </a:t>
            </a:r>
            <a:r>
              <a:rPr lang="en-US" dirty="0" err="1"/>
              <a:t>Емецк</a:t>
            </a:r>
            <a:r>
              <a:rPr lang="en-US" dirty="0"/>
              <a:t> - [</a:t>
            </a:r>
            <a:r>
              <a:rPr lang="en-US" dirty="0" err="1"/>
              <a:t>йэ</a:t>
            </a:r>
            <a:r>
              <a:rPr lang="en-US" dirty="0"/>
              <a:t>]</a:t>
            </a:r>
            <a:r>
              <a:rPr lang="en-US" dirty="0" err="1"/>
              <a:t>мецк</a:t>
            </a:r>
            <a:r>
              <a:rPr lang="en-US" dirty="0"/>
              <a:t>, </a:t>
            </a:r>
            <a:r>
              <a:rPr lang="en-US" dirty="0" err="1"/>
              <a:t>Воейков</a:t>
            </a:r>
            <a:r>
              <a:rPr lang="en-US" dirty="0"/>
              <a:t> - </a:t>
            </a:r>
            <a:r>
              <a:rPr lang="en-US" dirty="0" err="1"/>
              <a:t>во</a:t>
            </a:r>
            <a:r>
              <a:rPr lang="en-US" dirty="0"/>
              <a:t>[</a:t>
            </a:r>
            <a:r>
              <a:rPr lang="en-US" dirty="0" err="1"/>
              <a:t>йэ</a:t>
            </a:r>
            <a:r>
              <a:rPr lang="en-US" dirty="0"/>
              <a:t>]</a:t>
            </a:r>
            <a:r>
              <a:rPr lang="en-US" dirty="0" err="1"/>
              <a:t>йков</a:t>
            </a:r>
            <a:r>
              <a:rPr lang="en-US" dirty="0"/>
              <a:t>, </a:t>
            </a:r>
            <a:r>
              <a:rPr lang="en-US" dirty="0" err="1"/>
              <a:t>ерш</a:t>
            </a:r>
            <a:r>
              <a:rPr lang="en-US" dirty="0"/>
              <a:t> - [</a:t>
            </a:r>
            <a:r>
              <a:rPr lang="en-US" dirty="0" err="1"/>
              <a:t>йо</a:t>
            </a:r>
            <a:r>
              <a:rPr lang="en-US" dirty="0"/>
              <a:t>]</a:t>
            </a:r>
            <a:r>
              <a:rPr lang="en-US" dirty="0" err="1"/>
              <a:t>рш</a:t>
            </a:r>
            <a:r>
              <a:rPr lang="en-US" dirty="0"/>
              <a:t>, </a:t>
            </a:r>
            <a:r>
              <a:rPr lang="en-US" dirty="0" err="1"/>
              <a:t>съемка</a:t>
            </a:r>
            <a:r>
              <a:rPr lang="en-US" dirty="0"/>
              <a:t> - с[</a:t>
            </a:r>
            <a:r>
              <a:rPr lang="en-US" dirty="0" err="1"/>
              <a:t>йо</a:t>
            </a:r>
            <a:r>
              <a:rPr lang="en-US" dirty="0"/>
              <a:t>]</a:t>
            </a:r>
            <a:r>
              <a:rPr lang="en-US" dirty="0" err="1"/>
              <a:t>мка</a:t>
            </a:r>
            <a:r>
              <a:rPr lang="en-US" dirty="0"/>
              <a:t>, </a:t>
            </a:r>
            <a:r>
              <a:rPr lang="en-US" dirty="0" err="1"/>
              <a:t>южный</a:t>
            </a:r>
            <a:r>
              <a:rPr lang="en-US" dirty="0"/>
              <a:t> - [</a:t>
            </a:r>
            <a:r>
              <a:rPr lang="en-US" dirty="0" err="1"/>
              <a:t>йу</a:t>
            </a:r>
            <a:r>
              <a:rPr lang="en-US" dirty="0"/>
              <a:t>]</a:t>
            </a:r>
            <a:r>
              <a:rPr lang="en-US" dirty="0" err="1"/>
              <a:t>жный</a:t>
            </a:r>
            <a:r>
              <a:rPr lang="en-US" dirty="0"/>
              <a:t>, </a:t>
            </a:r>
            <a:r>
              <a:rPr lang="en-US" dirty="0" err="1"/>
              <a:t>союз</a:t>
            </a:r>
            <a:r>
              <a:rPr lang="en-US" dirty="0"/>
              <a:t> - </a:t>
            </a:r>
            <a:r>
              <a:rPr lang="en-US" dirty="0" err="1"/>
              <a:t>со</a:t>
            </a:r>
            <a:r>
              <a:rPr lang="en-US" dirty="0"/>
              <a:t>[</a:t>
            </a:r>
            <a:r>
              <a:rPr lang="en-US" dirty="0" err="1"/>
              <a:t>йу</a:t>
            </a:r>
            <a:r>
              <a:rPr lang="en-US" dirty="0"/>
              <a:t>]з, </a:t>
            </a:r>
            <a:r>
              <a:rPr lang="en-US" dirty="0" err="1"/>
              <a:t>Юлемисте</a:t>
            </a:r>
            <a:r>
              <a:rPr lang="en-US" dirty="0"/>
              <a:t> - [</a:t>
            </a:r>
            <a:r>
              <a:rPr lang="en-US" dirty="0" err="1"/>
              <a:t>йу</a:t>
            </a:r>
            <a:r>
              <a:rPr lang="en-US" dirty="0"/>
              <a:t>]</a:t>
            </a:r>
            <a:r>
              <a:rPr lang="en-US" dirty="0" err="1"/>
              <a:t>лемисте</a:t>
            </a:r>
            <a:r>
              <a:rPr lang="en-US" dirty="0"/>
              <a:t>, </a:t>
            </a:r>
            <a:r>
              <a:rPr lang="en-US" dirty="0" err="1"/>
              <a:t>яблоко</a:t>
            </a:r>
            <a:r>
              <a:rPr lang="en-US" dirty="0"/>
              <a:t> - [</a:t>
            </a:r>
            <a:r>
              <a:rPr lang="en-US" dirty="0" err="1"/>
              <a:t>йа</a:t>
            </a:r>
            <a:r>
              <a:rPr lang="en-US" dirty="0"/>
              <a:t>]</a:t>
            </a:r>
            <a:r>
              <a:rPr lang="en-US" dirty="0" err="1"/>
              <a:t>блоко</a:t>
            </a:r>
            <a:r>
              <a:rPr lang="en-US" dirty="0"/>
              <a:t>, </a:t>
            </a:r>
            <a:r>
              <a:rPr lang="en-US" dirty="0" err="1"/>
              <a:t>пьяный</a:t>
            </a:r>
            <a:r>
              <a:rPr lang="en-US" dirty="0"/>
              <a:t> - п[</a:t>
            </a:r>
            <a:r>
              <a:rPr lang="en-US" dirty="0" err="1"/>
              <a:t>йа</a:t>
            </a:r>
            <a:r>
              <a:rPr lang="en-US" dirty="0"/>
              <a:t>]</a:t>
            </a:r>
            <a:r>
              <a:rPr lang="en-US" dirty="0" err="1"/>
              <a:t>ный</a:t>
            </a:r>
            <a:r>
              <a:rPr lang="en-US" dirty="0"/>
              <a:t>, </a:t>
            </a:r>
            <a:r>
              <a:rPr lang="en-US" dirty="0" err="1"/>
              <a:t>Ява</a:t>
            </a:r>
            <a:r>
              <a:rPr lang="en-US" dirty="0"/>
              <a:t> - [</a:t>
            </a:r>
            <a:r>
              <a:rPr lang="en-US" dirty="0" err="1"/>
              <a:t>йа</a:t>
            </a:r>
            <a:r>
              <a:rPr lang="en-US" dirty="0"/>
              <a:t>]</a:t>
            </a:r>
            <a:r>
              <a:rPr lang="en-US" dirty="0" err="1"/>
              <a:t>ва</a:t>
            </a:r>
            <a:r>
              <a:rPr lang="en-US" dirty="0"/>
              <a:t>, </a:t>
            </a:r>
            <a:r>
              <a:rPr lang="en-US" dirty="0" err="1"/>
              <a:t>Поярково</a:t>
            </a:r>
            <a:r>
              <a:rPr lang="en-US" dirty="0"/>
              <a:t> - </a:t>
            </a:r>
            <a:r>
              <a:rPr lang="en-US" dirty="0" err="1"/>
              <a:t>по</a:t>
            </a:r>
            <a:r>
              <a:rPr lang="en-US" dirty="0"/>
              <a:t>[</a:t>
            </a:r>
            <a:r>
              <a:rPr lang="en-US" dirty="0" err="1"/>
              <a:t>йа</a:t>
            </a:r>
            <a:r>
              <a:rPr lang="en-US" dirty="0"/>
              <a:t>]</a:t>
            </a:r>
            <a:r>
              <a:rPr lang="en-US" dirty="0" err="1"/>
              <a:t>рково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в </a:t>
            </a:r>
            <a:r>
              <a:rPr lang="en-US" dirty="0" err="1"/>
              <a:t>безударных</a:t>
            </a:r>
            <a:r>
              <a:rPr lang="en-US" dirty="0"/>
              <a:t> </a:t>
            </a:r>
            <a:r>
              <a:rPr lang="en-US" dirty="0" err="1"/>
              <a:t>слогах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</a:t>
            </a:r>
            <a:r>
              <a:rPr lang="en-US" dirty="0" err="1"/>
              <a:t>согласными</a:t>
            </a:r>
            <a:r>
              <a:rPr lang="en-US" dirty="0"/>
              <a:t>: </a:t>
            </a:r>
            <a:r>
              <a:rPr lang="en-US" dirty="0" err="1"/>
              <a:t>еловый</a:t>
            </a:r>
            <a:r>
              <a:rPr lang="en-US" dirty="0"/>
              <a:t> - [</a:t>
            </a:r>
            <a:r>
              <a:rPr lang="en-US" dirty="0" err="1"/>
              <a:t>йиэ</a:t>
            </a:r>
            <a:r>
              <a:rPr lang="en-US" dirty="0"/>
              <a:t>]</a:t>
            </a:r>
            <a:r>
              <a:rPr lang="en-US" dirty="0" err="1"/>
              <a:t>ловый</a:t>
            </a:r>
            <a:r>
              <a:rPr lang="en-US" dirty="0"/>
              <a:t>, </a:t>
            </a:r>
            <a:r>
              <a:rPr lang="en-US" dirty="0" err="1"/>
              <a:t>египтянин</a:t>
            </a:r>
            <a:r>
              <a:rPr lang="en-US" dirty="0"/>
              <a:t> - [</a:t>
            </a:r>
            <a:r>
              <a:rPr lang="en-US" dirty="0" err="1"/>
              <a:t>йь</a:t>
            </a:r>
            <a:r>
              <a:rPr lang="en-US" dirty="0"/>
              <a:t>]</a:t>
            </a:r>
            <a:r>
              <a:rPr lang="en-US" dirty="0" err="1"/>
              <a:t>гиптянин</a:t>
            </a:r>
            <a:endParaRPr lang="ru-RU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/>
              <a:t>Произносится</a:t>
            </a:r>
            <a:r>
              <a:rPr lang="en-US" dirty="0"/>
              <a:t> </a:t>
            </a:r>
            <a:r>
              <a:rPr lang="ru-RU" b="1" dirty="0"/>
              <a:t>й</a:t>
            </a:r>
            <a:r>
              <a:rPr lang="en-US" dirty="0"/>
              <a:t> </a:t>
            </a:r>
            <a:r>
              <a:rPr lang="ru-RU" dirty="0"/>
              <a:t>и на месте буквы</a:t>
            </a:r>
            <a:r>
              <a:rPr lang="en-US" b="1" dirty="0"/>
              <a:t> </a:t>
            </a:r>
            <a:r>
              <a:rPr lang="ru-RU" b="1" dirty="0"/>
              <a:t>й</a:t>
            </a:r>
            <a:r>
              <a:rPr lang="en-US" dirty="0"/>
              <a:t> </a:t>
            </a:r>
            <a:r>
              <a:rPr lang="ru-RU" dirty="0"/>
              <a:t>в начале слова: йог, йод, йотация, Йемен, Йоркшир, Йожеф, </a:t>
            </a:r>
            <a:r>
              <a:rPr lang="ru-RU" dirty="0" err="1"/>
              <a:t>Йорген</a:t>
            </a:r>
            <a:r>
              <a:rPr lang="ru-RU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/>
              <a:t>В положении между двумя [и]</a:t>
            </a:r>
            <a:r>
              <a:rPr lang="en-US" dirty="0"/>
              <a:t> </a:t>
            </a:r>
            <a:r>
              <a:rPr lang="ru-RU" b="1" dirty="0"/>
              <a:t>й</a:t>
            </a:r>
            <a:r>
              <a:rPr lang="en-US" dirty="0"/>
              <a:t> </a:t>
            </a:r>
            <a:r>
              <a:rPr lang="ru-RU" dirty="0"/>
              <a:t>не </a:t>
            </a:r>
            <a:r>
              <a:rPr lang="ru-RU" dirty="0" err="1"/>
              <a:t>пр</a:t>
            </a:r>
            <a:r>
              <a:rPr lang="en-US" dirty="0" err="1"/>
              <a:t>оизносится</a:t>
            </a:r>
            <a:r>
              <a:rPr lang="en-US" dirty="0"/>
              <a:t>: </a:t>
            </a:r>
            <a:r>
              <a:rPr lang="en-US" dirty="0" err="1"/>
              <a:t>армии</a:t>
            </a:r>
            <a:r>
              <a:rPr lang="en-US" dirty="0"/>
              <a:t> - </a:t>
            </a:r>
            <a:r>
              <a:rPr lang="en-US" dirty="0" err="1"/>
              <a:t>арм</a:t>
            </a:r>
            <a:r>
              <a:rPr lang="en-US" dirty="0"/>
              <a:t>[</a:t>
            </a:r>
            <a:r>
              <a:rPr lang="en-US" dirty="0" err="1"/>
              <a:t>ии</a:t>
            </a:r>
            <a:r>
              <a:rPr lang="en-US" dirty="0"/>
              <a:t>], </a:t>
            </a:r>
            <a:r>
              <a:rPr lang="en-US" dirty="0" err="1"/>
              <a:t>партии</a:t>
            </a:r>
            <a:r>
              <a:rPr lang="en-US" dirty="0"/>
              <a:t> - </a:t>
            </a:r>
            <a:r>
              <a:rPr lang="en-US" dirty="0" err="1"/>
              <a:t>парт</a:t>
            </a:r>
            <a:r>
              <a:rPr lang="en-US" dirty="0"/>
              <a:t>[</a:t>
            </a:r>
            <a:r>
              <a:rPr lang="en-US" dirty="0" err="1"/>
              <a:t>ии</a:t>
            </a:r>
            <a:r>
              <a:rPr lang="en-US" dirty="0"/>
              <a:t>]. </a:t>
            </a:r>
          </a:p>
        </p:txBody>
      </p:sp>
    </p:spTree>
    <p:extLst>
      <p:ext uri="{BB962C8B-B14F-4D97-AF65-F5344CB8AC3E}">
        <p14:creationId xmlns:p14="http://schemas.microsoft.com/office/powerpoint/2010/main" val="2346026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9C332-F712-4F61-9F1E-6B7ABB5B6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5"/>
            <a:ext cx="9601200" cy="4386469"/>
          </a:xfrm>
        </p:spPr>
        <p:txBody>
          <a:bodyPr/>
          <a:lstStyle/>
          <a:p>
            <a:r>
              <a:rPr lang="ru-RU" b="1" dirty="0"/>
              <a:t>й</a:t>
            </a:r>
            <a:r>
              <a:rPr lang="en-US" b="1" dirty="0"/>
              <a:t> </a:t>
            </a:r>
            <a:r>
              <a:rPr lang="ru-RU" dirty="0"/>
              <a:t>произносится</a:t>
            </a:r>
            <a:r>
              <a:rPr lang="ru-RU" b="1" dirty="0"/>
              <a:t> </a:t>
            </a:r>
            <a:r>
              <a:rPr lang="ru-RU" dirty="0"/>
              <a:t>в начале слова после предлогов на согласный. </a:t>
            </a:r>
            <a:r>
              <a:rPr lang="en-US" dirty="0" err="1"/>
              <a:t>Правильное</a:t>
            </a:r>
            <a:r>
              <a:rPr lang="en-US" dirty="0"/>
              <a:t> </a:t>
            </a:r>
            <a:r>
              <a:rPr lang="en-US" dirty="0" err="1"/>
              <a:t>произношение</a:t>
            </a:r>
            <a:r>
              <a:rPr lang="en-US" i="1" dirty="0"/>
              <a:t>: [с-</a:t>
            </a:r>
            <a:r>
              <a:rPr lang="en-US" i="1" dirty="0" err="1"/>
              <a:t>йиэ</a:t>
            </a:r>
            <a:r>
              <a:rPr lang="en-US" i="1" dirty="0"/>
              <a:t>]</a:t>
            </a:r>
            <a:r>
              <a:rPr lang="en-US" dirty="0" err="1"/>
              <a:t>жом</a:t>
            </a:r>
            <a:r>
              <a:rPr lang="en-US" dirty="0"/>
              <a:t>, [в-</a:t>
            </a:r>
            <a:r>
              <a:rPr lang="en-US" dirty="0" err="1"/>
              <a:t>йиэ</a:t>
            </a:r>
            <a:r>
              <a:rPr lang="en-US" dirty="0"/>
              <a:t>]</a:t>
            </a:r>
            <a:r>
              <a:rPr lang="en-US" dirty="0" err="1"/>
              <a:t>ловом</a:t>
            </a:r>
            <a:r>
              <a:rPr lang="en-US" dirty="0"/>
              <a:t> </a:t>
            </a:r>
            <a:r>
              <a:rPr lang="ru-RU" dirty="0"/>
              <a:t>лесу, [с-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ичницей</a:t>
            </a:r>
            <a:r>
              <a:rPr lang="ru-RU" dirty="0"/>
              <a:t>, </a:t>
            </a:r>
            <a:r>
              <a:rPr lang="en-US" dirty="0"/>
              <a:t> </a:t>
            </a:r>
            <a:r>
              <a:rPr lang="ru-RU" dirty="0"/>
              <a:t>[в-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вропе</a:t>
            </a:r>
            <a:r>
              <a:rPr lang="ru-RU" dirty="0"/>
              <a:t>.</a:t>
            </a:r>
          </a:p>
          <a:p>
            <a:r>
              <a:rPr lang="en-US" dirty="0"/>
              <a:t>[</a:t>
            </a:r>
            <a:r>
              <a:rPr lang="ru-RU" dirty="0"/>
              <a:t>ч] - мягкий звук, имеющий э</a:t>
            </a:r>
            <a:r>
              <a:rPr lang="en-US" dirty="0" err="1"/>
              <a:t>лемент</a:t>
            </a:r>
            <a:r>
              <a:rPr lang="en-US" dirty="0"/>
              <a:t> [т']. </a:t>
            </a:r>
            <a:r>
              <a:rPr lang="en-US" dirty="0" err="1"/>
              <a:t>Произносится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сочетание</a:t>
            </a:r>
            <a:r>
              <a:rPr lang="en-US" dirty="0"/>
              <a:t> [</a:t>
            </a:r>
            <a:r>
              <a:rPr lang="en-US" dirty="0" err="1"/>
              <a:t>т'ш</a:t>
            </a:r>
            <a:r>
              <a:rPr lang="en-US" dirty="0"/>
              <a:t>'],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слитно</a:t>
            </a:r>
            <a:r>
              <a:rPr lang="en-US" dirty="0"/>
              <a:t>.</a:t>
            </a:r>
            <a:endParaRPr lang="ru-RU" dirty="0"/>
          </a:p>
          <a:p>
            <a:r>
              <a:rPr lang="ru-RU" dirty="0"/>
              <a:t>Перед начальным [э] последующего слова,</a:t>
            </a:r>
            <a:r>
              <a:rPr lang="en-US" dirty="0"/>
              <a:t> </a:t>
            </a:r>
            <a:r>
              <a:rPr lang="ru-RU" dirty="0"/>
              <a:t>предлоги не смягчаются: в этих - [в-э]тих, с этим - [с-э]</a:t>
            </a:r>
            <a:r>
              <a:rPr lang="ru-RU" dirty="0" err="1"/>
              <a:t>тим</a:t>
            </a:r>
            <a:r>
              <a:rPr lang="ru-RU" dirty="0"/>
              <a:t>, к элеватору - [к-э]</a:t>
            </a:r>
            <a:r>
              <a:rPr lang="ru-RU" dirty="0" err="1"/>
              <a:t>леватору</a:t>
            </a:r>
            <a:r>
              <a:rPr lang="ru-RU" dirty="0"/>
              <a:t>, в энциклопедии - [в-э]</a:t>
            </a:r>
            <a:r>
              <a:rPr lang="ru-RU" dirty="0" err="1"/>
              <a:t>нциклопедии</a:t>
            </a:r>
            <a:r>
              <a:rPr lang="ru-RU" dirty="0"/>
              <a:t>, с энтузиазмом - [с-э]</a:t>
            </a:r>
            <a:r>
              <a:rPr lang="ru-RU" dirty="0" err="1"/>
              <a:t>нтузиазмом</a:t>
            </a:r>
            <a:r>
              <a:rPr lang="ru-RU" dirty="0"/>
              <a:t>, в Экибастузе - [в-э]</a:t>
            </a:r>
            <a:r>
              <a:rPr lang="ru-RU" dirty="0" err="1"/>
              <a:t>кибастузе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8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66C13-144D-4611-8A49-1266F1CF1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9357"/>
            <a:ext cx="9601200" cy="521804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[ж], [ш], [ц] </a:t>
            </a:r>
            <a:r>
              <a:rPr lang="ru-RU" dirty="0"/>
              <a:t>бывают только твердыми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смягчаются</a:t>
            </a:r>
            <a:r>
              <a:rPr lang="en-US" dirty="0"/>
              <a:t> в </a:t>
            </a:r>
            <a:r>
              <a:rPr lang="en-US" dirty="0" err="1"/>
              <a:t>положении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[и] и [э] (</a:t>
            </a:r>
            <a:r>
              <a:rPr lang="en-US" dirty="0" err="1"/>
              <a:t>жир</a:t>
            </a:r>
            <a:r>
              <a:rPr lang="en-US" dirty="0"/>
              <a:t> - [</a:t>
            </a:r>
            <a:r>
              <a:rPr lang="en-US" dirty="0" err="1"/>
              <a:t>жы</a:t>
            </a:r>
            <a:r>
              <a:rPr lang="en-US" dirty="0"/>
              <a:t>]р, </a:t>
            </a:r>
            <a:r>
              <a:rPr lang="en-US" dirty="0" err="1"/>
              <a:t>Жильбер</a:t>
            </a:r>
            <a:r>
              <a:rPr lang="en-US" dirty="0"/>
              <a:t> - [</a:t>
            </a:r>
            <a:r>
              <a:rPr lang="en-US" dirty="0" err="1"/>
              <a:t>жы</a:t>
            </a:r>
            <a:r>
              <a:rPr lang="en-US" dirty="0"/>
              <a:t>]</a:t>
            </a:r>
            <a:r>
              <a:rPr lang="en-US" dirty="0" err="1"/>
              <a:t>льбер</a:t>
            </a:r>
            <a:r>
              <a:rPr lang="en-US" dirty="0"/>
              <a:t>, </a:t>
            </a:r>
            <a:r>
              <a:rPr lang="en-US" dirty="0" err="1"/>
              <a:t>жесть</a:t>
            </a:r>
            <a:r>
              <a:rPr lang="en-US" dirty="0"/>
              <a:t> - [</a:t>
            </a:r>
            <a:r>
              <a:rPr lang="en-US" dirty="0" err="1"/>
              <a:t>жэ</a:t>
            </a:r>
            <a:r>
              <a:rPr lang="en-US" dirty="0"/>
              <a:t>]</a:t>
            </a:r>
            <a:r>
              <a:rPr lang="en-US" dirty="0" err="1"/>
              <a:t>сть</a:t>
            </a:r>
            <a:r>
              <a:rPr lang="en-US" dirty="0"/>
              <a:t>, </a:t>
            </a:r>
            <a:r>
              <a:rPr lang="en-US" dirty="0" err="1"/>
              <a:t>Жешув</a:t>
            </a:r>
            <a:r>
              <a:rPr lang="en-US" dirty="0"/>
              <a:t> - [</a:t>
            </a:r>
            <a:r>
              <a:rPr lang="en-US" dirty="0" err="1"/>
              <a:t>жэ</a:t>
            </a:r>
            <a:r>
              <a:rPr lang="en-US" dirty="0"/>
              <a:t>]</a:t>
            </a:r>
            <a:r>
              <a:rPr lang="en-US" dirty="0" err="1"/>
              <a:t>шув</a:t>
            </a:r>
            <a:r>
              <a:rPr lang="en-US" dirty="0"/>
              <a:t>, </a:t>
            </a:r>
            <a:r>
              <a:rPr lang="en-US" dirty="0" err="1"/>
              <a:t>ширь</a:t>
            </a:r>
            <a:r>
              <a:rPr lang="en-US" dirty="0"/>
              <a:t> - [</a:t>
            </a:r>
            <a:r>
              <a:rPr lang="en-US" dirty="0" err="1"/>
              <a:t>шы</a:t>
            </a:r>
            <a:r>
              <a:rPr lang="en-US" dirty="0"/>
              <a:t>]</a:t>
            </a:r>
            <a:r>
              <a:rPr lang="en-US" dirty="0" err="1"/>
              <a:t>рь</a:t>
            </a:r>
            <a:r>
              <a:rPr lang="en-US" dirty="0"/>
              <a:t>, </a:t>
            </a:r>
            <a:r>
              <a:rPr lang="en-US" dirty="0" err="1"/>
              <a:t>Шильон</a:t>
            </a:r>
            <a:r>
              <a:rPr lang="en-US" dirty="0"/>
              <a:t> - [</a:t>
            </a:r>
            <a:r>
              <a:rPr lang="en-US" dirty="0" err="1"/>
              <a:t>шы</a:t>
            </a:r>
            <a:r>
              <a:rPr lang="en-US" dirty="0"/>
              <a:t>]</a:t>
            </a:r>
            <a:r>
              <a:rPr lang="en-US" dirty="0" err="1"/>
              <a:t>льон</a:t>
            </a:r>
            <a:r>
              <a:rPr lang="en-US" dirty="0"/>
              <a:t>, </a:t>
            </a:r>
            <a:r>
              <a:rPr lang="en-US" dirty="0" err="1"/>
              <a:t>шерсть</a:t>
            </a:r>
            <a:r>
              <a:rPr lang="en-US" dirty="0"/>
              <a:t> - [</a:t>
            </a:r>
            <a:r>
              <a:rPr lang="en-US" dirty="0" err="1"/>
              <a:t>шэ</a:t>
            </a:r>
            <a:r>
              <a:rPr lang="en-US" dirty="0"/>
              <a:t>]</a:t>
            </a:r>
            <a:r>
              <a:rPr lang="en-US" dirty="0" err="1"/>
              <a:t>рсть</a:t>
            </a:r>
            <a:r>
              <a:rPr lang="en-US" dirty="0"/>
              <a:t>, </a:t>
            </a:r>
            <a:r>
              <a:rPr lang="en-US" dirty="0" err="1"/>
              <a:t>Шелли</a:t>
            </a:r>
            <a:r>
              <a:rPr lang="en-US" dirty="0"/>
              <a:t> - [</a:t>
            </a:r>
            <a:r>
              <a:rPr lang="en-US" dirty="0" err="1"/>
              <a:t>шэ</a:t>
            </a:r>
            <a:r>
              <a:rPr lang="en-US" dirty="0"/>
              <a:t>]</a:t>
            </a:r>
            <a:r>
              <a:rPr lang="en-US" dirty="0" err="1"/>
              <a:t>лли</a:t>
            </a:r>
            <a:r>
              <a:rPr lang="en-US" dirty="0"/>
              <a:t>, </a:t>
            </a:r>
            <a:r>
              <a:rPr lang="en-US" dirty="0" err="1"/>
              <a:t>цирк</a:t>
            </a:r>
            <a:r>
              <a:rPr lang="en-US" dirty="0"/>
              <a:t> - [</a:t>
            </a:r>
            <a:r>
              <a:rPr lang="en-US" dirty="0" err="1"/>
              <a:t>цы</a:t>
            </a:r>
            <a:r>
              <a:rPr lang="en-US" dirty="0"/>
              <a:t>]</a:t>
            </a:r>
            <a:r>
              <a:rPr lang="en-US" dirty="0" err="1"/>
              <a:t>рк</a:t>
            </a:r>
            <a:r>
              <a:rPr lang="en-US" dirty="0"/>
              <a:t>, </a:t>
            </a:r>
            <a:r>
              <a:rPr lang="en-US" dirty="0" err="1"/>
              <a:t>цех</a:t>
            </a:r>
            <a:r>
              <a:rPr lang="en-US" dirty="0"/>
              <a:t> - [</a:t>
            </a:r>
            <a:r>
              <a:rPr lang="en-US" dirty="0" err="1"/>
              <a:t>цэ</a:t>
            </a:r>
            <a:r>
              <a:rPr lang="en-US" dirty="0"/>
              <a:t>]х, </a:t>
            </a:r>
            <a:r>
              <a:rPr lang="en-US" dirty="0" err="1"/>
              <a:t>Цеткин</a:t>
            </a:r>
            <a:r>
              <a:rPr lang="en-US" dirty="0"/>
              <a:t> - [</a:t>
            </a:r>
            <a:r>
              <a:rPr lang="en-US" dirty="0" err="1"/>
              <a:t>цэ</a:t>
            </a:r>
            <a:r>
              <a:rPr lang="en-US" dirty="0"/>
              <a:t>]</a:t>
            </a:r>
            <a:r>
              <a:rPr lang="en-US" dirty="0" err="1"/>
              <a:t>ткин</a:t>
            </a:r>
            <a:r>
              <a:rPr lang="en-US" dirty="0"/>
              <a:t>), </a:t>
            </a:r>
            <a:endParaRPr lang="ru-RU" dirty="0"/>
          </a:p>
          <a:p>
            <a:pPr algn="just"/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смягчаются</a:t>
            </a:r>
            <a:r>
              <a:rPr lang="en-US" dirty="0"/>
              <a:t>  в </a:t>
            </a:r>
            <a:r>
              <a:rPr lang="en-US" dirty="0" err="1"/>
              <a:t>положении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</a:t>
            </a:r>
            <a:r>
              <a:rPr lang="en-US" dirty="0" err="1"/>
              <a:t>мягкими</a:t>
            </a:r>
            <a:r>
              <a:rPr lang="en-US" dirty="0"/>
              <a:t> (</a:t>
            </a:r>
            <a:r>
              <a:rPr lang="en-US" dirty="0" err="1"/>
              <a:t>художник</a:t>
            </a:r>
            <a:r>
              <a:rPr lang="en-US" dirty="0"/>
              <a:t> - </a:t>
            </a:r>
            <a:r>
              <a:rPr lang="en-US" dirty="0" err="1"/>
              <a:t>худо</a:t>
            </a:r>
            <a:r>
              <a:rPr lang="en-US" dirty="0"/>
              <a:t> [</a:t>
            </a:r>
            <a:r>
              <a:rPr lang="en-US" dirty="0" err="1"/>
              <a:t>жн</a:t>
            </a:r>
            <a:r>
              <a:rPr lang="en-US" dirty="0"/>
              <a:t>']</a:t>
            </a:r>
            <a:r>
              <a:rPr lang="en-US" dirty="0" err="1"/>
              <a:t>ик</a:t>
            </a:r>
            <a:r>
              <a:rPr lang="en-US" dirty="0"/>
              <a:t>, </a:t>
            </a:r>
            <a:r>
              <a:rPr lang="en-US" dirty="0" err="1"/>
              <a:t>награждён</a:t>
            </a:r>
            <a:r>
              <a:rPr lang="en-US" dirty="0"/>
              <a:t> - </a:t>
            </a:r>
            <a:r>
              <a:rPr lang="ru-RU" dirty="0"/>
              <a:t>на</a:t>
            </a:r>
            <a:r>
              <a:rPr lang="en-US" dirty="0" err="1"/>
              <a:t>гра</a:t>
            </a:r>
            <a:r>
              <a:rPr lang="en-US" dirty="0"/>
              <a:t>[</a:t>
            </a:r>
            <a:r>
              <a:rPr lang="en-US" dirty="0" err="1"/>
              <a:t>жд</a:t>
            </a:r>
            <a:r>
              <a:rPr lang="en-US" dirty="0"/>
              <a:t>'] </a:t>
            </a:r>
            <a:r>
              <a:rPr lang="en-US" dirty="0" err="1"/>
              <a:t>ён</a:t>
            </a:r>
            <a:r>
              <a:rPr lang="en-US" dirty="0"/>
              <a:t>, </a:t>
            </a:r>
            <a:r>
              <a:rPr lang="en-US" dirty="0" err="1"/>
              <a:t>Жвирка</a:t>
            </a:r>
            <a:r>
              <a:rPr lang="en-US" dirty="0"/>
              <a:t> - [</a:t>
            </a:r>
            <a:r>
              <a:rPr lang="en-US" dirty="0" err="1"/>
              <a:t>жв</a:t>
            </a:r>
            <a:r>
              <a:rPr lang="en-US" dirty="0"/>
              <a:t>']</a:t>
            </a:r>
            <a:r>
              <a:rPr lang="en-US" dirty="0" err="1"/>
              <a:t>ирка</a:t>
            </a:r>
            <a:r>
              <a:rPr lang="en-US" dirty="0"/>
              <a:t>, </a:t>
            </a:r>
            <a:r>
              <a:rPr lang="en-US" dirty="0" err="1"/>
              <a:t>здешний</a:t>
            </a:r>
            <a:r>
              <a:rPr lang="en-US" dirty="0"/>
              <a:t> - </a:t>
            </a:r>
            <a:r>
              <a:rPr lang="en-US" dirty="0" err="1"/>
              <a:t>зде</a:t>
            </a:r>
            <a:r>
              <a:rPr lang="en-US" dirty="0"/>
              <a:t>[</a:t>
            </a:r>
            <a:r>
              <a:rPr lang="en-US" dirty="0" err="1"/>
              <a:t>шн</a:t>
            </a:r>
            <a:r>
              <a:rPr lang="en-US" dirty="0"/>
              <a:t>]</a:t>
            </a:r>
            <a:r>
              <a:rPr lang="en-US" dirty="0" err="1"/>
              <a:t>ий</a:t>
            </a:r>
            <a:r>
              <a:rPr lang="en-US" dirty="0"/>
              <a:t>, </a:t>
            </a:r>
            <a:r>
              <a:rPr lang="en-US" dirty="0" err="1"/>
              <a:t>промышленный</a:t>
            </a:r>
            <a:r>
              <a:rPr lang="en-US" dirty="0"/>
              <a:t> - </a:t>
            </a:r>
            <a:r>
              <a:rPr lang="en-US" dirty="0" err="1"/>
              <a:t>промы</a:t>
            </a:r>
            <a:r>
              <a:rPr lang="en-US" dirty="0"/>
              <a:t>[</a:t>
            </a:r>
            <a:r>
              <a:rPr lang="en-US" dirty="0" err="1"/>
              <a:t>шл</a:t>
            </a:r>
            <a:r>
              <a:rPr lang="en-US" dirty="0"/>
              <a:t>']</a:t>
            </a:r>
            <a:r>
              <a:rPr lang="en-US" dirty="0" err="1"/>
              <a:t>енный</a:t>
            </a:r>
            <a:r>
              <a:rPr lang="en-US" dirty="0"/>
              <a:t>, </a:t>
            </a:r>
            <a:r>
              <a:rPr lang="en-US" dirty="0" err="1"/>
              <a:t>Перемышль</a:t>
            </a:r>
            <a:r>
              <a:rPr lang="en-US" dirty="0"/>
              <a:t> - </a:t>
            </a:r>
            <a:r>
              <a:rPr lang="en-US" dirty="0" err="1"/>
              <a:t>перемы</a:t>
            </a:r>
            <a:r>
              <a:rPr lang="en-US" dirty="0"/>
              <a:t>[</a:t>
            </a:r>
            <a:r>
              <a:rPr lang="en-US" dirty="0" err="1"/>
              <a:t>шл</a:t>
            </a:r>
            <a:r>
              <a:rPr lang="en-US" dirty="0"/>
              <a:t>'], </a:t>
            </a:r>
            <a:r>
              <a:rPr lang="en-US" dirty="0" err="1"/>
              <a:t>цвет</a:t>
            </a:r>
            <a:r>
              <a:rPr lang="en-US" dirty="0"/>
              <a:t> - </a:t>
            </a:r>
            <a:r>
              <a:rPr lang="ru-RU" dirty="0"/>
              <a:t>[</a:t>
            </a:r>
            <a:r>
              <a:rPr lang="ru-RU" dirty="0" err="1"/>
              <a:t>цв</a:t>
            </a:r>
            <a:r>
              <a:rPr lang="ru-RU" dirty="0"/>
              <a:t>']</a:t>
            </a:r>
            <a:r>
              <a:rPr lang="ru-RU" dirty="0" err="1"/>
              <a:t>ет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Смягчение твёрдых звуков [ж], [ш],</a:t>
            </a:r>
            <a:r>
              <a:rPr lang="en-US" dirty="0"/>
              <a:t> </a:t>
            </a:r>
            <a:r>
              <a:rPr lang="ru-RU" dirty="0"/>
              <a:t>[ц]</a:t>
            </a:r>
            <a:r>
              <a:rPr lang="en-US" dirty="0"/>
              <a:t>  </a:t>
            </a:r>
            <a:r>
              <a:rPr lang="ru-RU" dirty="0"/>
              <a:t>возможно лишь в некоторых иностранных словах: жюри, Жюль, "</a:t>
            </a:r>
            <a:r>
              <a:rPr lang="ru-RU" dirty="0" err="1"/>
              <a:t>Жюстис</a:t>
            </a:r>
            <a:r>
              <a:rPr lang="ru-RU" dirty="0"/>
              <a:t>", пшют, </a:t>
            </a:r>
            <a:r>
              <a:rPr lang="ru-RU" dirty="0" err="1"/>
              <a:t>пшютоватый</a:t>
            </a:r>
            <a:r>
              <a:rPr lang="ru-RU" dirty="0"/>
              <a:t>, </a:t>
            </a:r>
            <a:r>
              <a:rPr lang="ru-RU" dirty="0" err="1"/>
              <a:t>шютте</a:t>
            </a:r>
            <a:r>
              <a:rPr lang="ru-RU" dirty="0"/>
              <a:t>, Шяуляй, К</a:t>
            </a:r>
            <a:r>
              <a:rPr lang="en-US" dirty="0" err="1"/>
              <a:t>оцюбинский</a:t>
            </a:r>
            <a:r>
              <a:rPr lang="en-US" dirty="0"/>
              <a:t>, </a:t>
            </a:r>
            <a:r>
              <a:rPr lang="en-US" dirty="0" err="1"/>
              <a:t>Цюрих</a:t>
            </a:r>
            <a:r>
              <a:rPr lang="en-US" dirty="0"/>
              <a:t>, </a:t>
            </a:r>
            <a:r>
              <a:rPr lang="en-US" dirty="0" err="1"/>
              <a:t>Цюрупа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en-US" dirty="0" err="1"/>
              <a:t>Но</a:t>
            </a:r>
            <a:r>
              <a:rPr lang="en-US" dirty="0"/>
              <a:t> в </a:t>
            </a:r>
            <a:r>
              <a:rPr lang="en-US" dirty="0" err="1"/>
              <a:t>таких</a:t>
            </a:r>
            <a:r>
              <a:rPr lang="en-US" dirty="0"/>
              <a:t> </a:t>
            </a:r>
            <a:r>
              <a:rPr lang="en-US" dirty="0" err="1"/>
              <a:t>словах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: </a:t>
            </a:r>
            <a:r>
              <a:rPr lang="en-US" dirty="0" err="1"/>
              <a:t>брошюра</a:t>
            </a:r>
            <a:r>
              <a:rPr lang="en-US" dirty="0"/>
              <a:t>, </a:t>
            </a:r>
            <a:r>
              <a:rPr lang="en-US" dirty="0" err="1"/>
              <a:t>брошюрный</a:t>
            </a:r>
            <a:r>
              <a:rPr lang="en-US" dirty="0"/>
              <a:t>, </a:t>
            </a:r>
            <a:r>
              <a:rPr lang="en-US" dirty="0" err="1"/>
              <a:t>брошюровать</a:t>
            </a:r>
            <a:r>
              <a:rPr lang="en-US" dirty="0"/>
              <a:t>, </a:t>
            </a:r>
            <a:r>
              <a:rPr lang="en-US" dirty="0" err="1"/>
              <a:t>брошюровка</a:t>
            </a:r>
            <a:r>
              <a:rPr lang="en-US" dirty="0"/>
              <a:t> и </a:t>
            </a:r>
            <a:r>
              <a:rPr lang="en-US" dirty="0" err="1"/>
              <a:t>других</a:t>
            </a:r>
            <a:r>
              <a:rPr lang="en-US" dirty="0"/>
              <a:t> с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корнем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в </a:t>
            </a:r>
            <a:r>
              <a:rPr lang="en-US" dirty="0" err="1"/>
              <a:t>словах</a:t>
            </a:r>
            <a:r>
              <a:rPr lang="en-US" dirty="0"/>
              <a:t> </a:t>
            </a:r>
            <a:r>
              <a:rPr lang="en-US" dirty="0" err="1"/>
              <a:t>парашют</a:t>
            </a:r>
            <a:r>
              <a:rPr lang="en-US" dirty="0"/>
              <a:t>, </a:t>
            </a:r>
            <a:r>
              <a:rPr lang="en-US" dirty="0" err="1"/>
              <a:t>парашютизм</a:t>
            </a:r>
            <a:r>
              <a:rPr lang="en-US" dirty="0"/>
              <a:t>, </a:t>
            </a:r>
            <a:r>
              <a:rPr lang="en-US" dirty="0" err="1"/>
              <a:t>парашютировать</a:t>
            </a:r>
            <a:r>
              <a:rPr lang="en-US" dirty="0"/>
              <a:t>, </a:t>
            </a:r>
            <a:r>
              <a:rPr lang="en-US" dirty="0" err="1"/>
              <a:t>парашютист</a:t>
            </a:r>
            <a:r>
              <a:rPr lang="en-US" dirty="0"/>
              <a:t>, </a:t>
            </a:r>
            <a:r>
              <a:rPr lang="en-US" dirty="0" err="1"/>
              <a:t>парашютный</a:t>
            </a:r>
            <a:r>
              <a:rPr lang="en-US" dirty="0"/>
              <a:t>  </a:t>
            </a:r>
            <a:r>
              <a:rPr lang="ru-RU" dirty="0"/>
              <a:t>произносится твёрдый звук [ш].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99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32AA-FC17-4A0F-9339-46FB08324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95130"/>
            <a:ext cx="9601200" cy="507227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Произношение согласных в конце приставок перед разделительным ъ - твердое: объявление - о[б]</a:t>
            </a:r>
            <a:r>
              <a:rPr lang="ru-RU" dirty="0" err="1"/>
              <a:t>ъявление</a:t>
            </a:r>
            <a:r>
              <a:rPr lang="ru-RU" dirty="0"/>
              <a:t>, Объячево - о[б]</a:t>
            </a:r>
            <a:r>
              <a:rPr lang="ru-RU" dirty="0" err="1"/>
              <a:t>ъячево</a:t>
            </a:r>
            <a:r>
              <a:rPr lang="ru-RU" dirty="0"/>
              <a:t>, отъезд - о[т]</a:t>
            </a:r>
            <a:r>
              <a:rPr lang="ru-RU" dirty="0" err="1"/>
              <a:t>ъезд</a:t>
            </a:r>
            <a:r>
              <a:rPr lang="ru-RU" dirty="0"/>
              <a:t>, подъем - по[д]</a:t>
            </a:r>
            <a:r>
              <a:rPr lang="ru-RU" dirty="0" err="1"/>
              <a:t>ъем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Только для приставки с - и приставок, которые заканчиваются на з, допустимо как мягкое, так и твёрдое произношение перед ъ: съезд - [с']</a:t>
            </a:r>
            <a:r>
              <a:rPr lang="ru-RU" dirty="0" err="1"/>
              <a:t>ъезд</a:t>
            </a:r>
            <a:r>
              <a:rPr lang="ru-RU" dirty="0"/>
              <a:t> и [с]</a:t>
            </a:r>
            <a:r>
              <a:rPr lang="ru-RU" dirty="0" err="1"/>
              <a:t>ъезд</a:t>
            </a:r>
            <a:r>
              <a:rPr lang="ru-RU" dirty="0"/>
              <a:t>, изъять - и[з']</a:t>
            </a:r>
            <a:r>
              <a:rPr lang="ru-RU" dirty="0" err="1"/>
              <a:t>ъять</a:t>
            </a:r>
            <a:r>
              <a:rPr lang="ru-RU" dirty="0"/>
              <a:t> и и[з]</a:t>
            </a:r>
            <a:r>
              <a:rPr lang="ru-RU" dirty="0" err="1"/>
              <a:t>ъять</a:t>
            </a:r>
            <a:r>
              <a:rPr lang="ru-RU" dirty="0"/>
              <a:t>, </a:t>
            </a:r>
            <a:r>
              <a:rPr lang="ru-RU" dirty="0" err="1"/>
              <a:t>безъярусный</a:t>
            </a:r>
            <a:r>
              <a:rPr lang="ru-RU" dirty="0"/>
              <a:t> - бе[з']</a:t>
            </a:r>
            <a:r>
              <a:rPr lang="ru-RU" dirty="0" err="1"/>
              <a:t>ъярусный</a:t>
            </a:r>
            <a:r>
              <a:rPr lang="ru-RU" dirty="0"/>
              <a:t> и бе[з]</a:t>
            </a:r>
            <a:r>
              <a:rPr lang="ru-RU" dirty="0" err="1"/>
              <a:t>ъярусный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Произношение всех согласных перед разделительным ь, кроме [ж] и [ш], - мягкое: бьёшь - [б']</a:t>
            </a:r>
            <a:r>
              <a:rPr lang="ru-RU" dirty="0" err="1"/>
              <a:t>ьёшь</a:t>
            </a:r>
            <a:r>
              <a:rPr lang="ru-RU" dirty="0"/>
              <a:t>, воронье - </a:t>
            </a:r>
            <a:r>
              <a:rPr lang="ru-RU" dirty="0" err="1"/>
              <a:t>воро</a:t>
            </a:r>
            <a:r>
              <a:rPr lang="ru-RU" dirty="0"/>
              <a:t>[н']</a:t>
            </a:r>
            <a:r>
              <a:rPr lang="ru-RU" dirty="0" err="1"/>
              <a:t>ьё</a:t>
            </a:r>
            <a:r>
              <a:rPr lang="ru-RU" dirty="0"/>
              <a:t>, пьют - [п']</a:t>
            </a:r>
            <a:r>
              <a:rPr lang="ru-RU" dirty="0" err="1"/>
              <a:t>ьют</a:t>
            </a:r>
            <a:r>
              <a:rPr lang="ru-RU" dirty="0"/>
              <a:t>, семья - се[м']</a:t>
            </a:r>
            <a:r>
              <a:rPr lang="ru-RU" dirty="0" err="1"/>
              <a:t>ья</a:t>
            </a:r>
            <a:r>
              <a:rPr lang="ru-RU" dirty="0"/>
              <a:t>, соловьи - соло[в']</a:t>
            </a:r>
            <a:r>
              <a:rPr lang="ru-RU" dirty="0" err="1"/>
              <a:t>ьи</a:t>
            </a:r>
            <a:r>
              <a:rPr lang="ru-RU" dirty="0"/>
              <a:t>, </a:t>
            </a:r>
            <a:r>
              <a:rPr lang="ru-RU" dirty="0" err="1"/>
              <a:t>Кабальерия</a:t>
            </a:r>
            <a:r>
              <a:rPr lang="ru-RU" dirty="0"/>
              <a:t> - </a:t>
            </a:r>
            <a:r>
              <a:rPr lang="ru-RU" dirty="0" err="1"/>
              <a:t>каба</a:t>
            </a:r>
            <a:r>
              <a:rPr lang="ru-RU" dirty="0"/>
              <a:t>[л']</a:t>
            </a:r>
            <a:r>
              <a:rPr lang="ru-RU" dirty="0" err="1"/>
              <a:t>ьерия</a:t>
            </a:r>
            <a:r>
              <a:rPr lang="ru-RU" dirty="0"/>
              <a:t>, Сырдарья - </a:t>
            </a:r>
            <a:r>
              <a:rPr lang="ru-RU" dirty="0" err="1"/>
              <a:t>сырда</a:t>
            </a:r>
            <a:r>
              <a:rPr lang="ru-RU" dirty="0"/>
              <a:t>[р']</a:t>
            </a:r>
            <a:r>
              <a:rPr lang="ru-RU" dirty="0" err="1"/>
              <a:t>ья</a:t>
            </a:r>
            <a:r>
              <a:rPr lang="ru-RU" dirty="0"/>
              <a:t>, Сьерра-Невада - [с']</a:t>
            </a:r>
            <a:r>
              <a:rPr lang="ru-RU" dirty="0" err="1"/>
              <a:t>ьерра-невада</a:t>
            </a:r>
            <a:r>
              <a:rPr lang="ru-RU" dirty="0"/>
              <a:t> (однако в формах дрожью, брошью согласные [ж] и [ш] не смягчаются).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8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/>
              <a:t>https://diktory.com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1068</TotalTime>
  <Words>1314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Franklin Gothic Book</vt:lpstr>
      <vt:lpstr>Wingdings</vt:lpstr>
      <vt:lpstr>Crop</vt:lpstr>
      <vt:lpstr>Фонетика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236</cp:revision>
  <dcterms:created xsi:type="dcterms:W3CDTF">2020-03-24T12:01:02Z</dcterms:created>
  <dcterms:modified xsi:type="dcterms:W3CDTF">2020-05-04T16:41:17Z</dcterms:modified>
</cp:coreProperties>
</file>