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F8F4-94F3-4437-B51A-4B74CC78F04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823A-8235-47C0-B8B7-0AD80877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636F0-2AA8-4BDB-8D63-D3A7D7959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177" y="6356353"/>
            <a:ext cx="9193647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412" y="756917"/>
            <a:ext cx="10289412" cy="55994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sz="1600" b="1" dirty="0"/>
              <a:t>Fotometri</a:t>
            </a:r>
            <a:r>
              <a:rPr lang="tr-TR" sz="1600" dirty="0"/>
              <a:t>: </a:t>
            </a:r>
            <a:r>
              <a:rPr lang="tr-TR" sz="1600" dirty="0" smtClean="0"/>
              <a:t>ışık kaynağının ışıma şiddetinin veya ışık kaynağından bir yüzeye düşen ışık şiddetinin miktarının ölçülmesine dayalı metottur. </a:t>
            </a:r>
          </a:p>
          <a:p>
            <a:pPr algn="just">
              <a:lnSpc>
                <a:spcPct val="100000"/>
              </a:lnSpc>
            </a:pPr>
            <a:r>
              <a:rPr lang="tr-TR" sz="1600" dirty="0" smtClean="0"/>
              <a:t>Işıyan enerjinin laboratuvar şartlarında kontrollü olarak yayılması (emisyon), iletilmesi (</a:t>
            </a:r>
            <a:r>
              <a:rPr lang="tr-TR" sz="1600" dirty="0" err="1" smtClean="0"/>
              <a:t>transmitans</a:t>
            </a:r>
            <a:r>
              <a:rPr lang="tr-TR" sz="1600" dirty="0" smtClean="0"/>
              <a:t>), soğurulması(</a:t>
            </a:r>
            <a:r>
              <a:rPr lang="tr-TR" sz="1600" dirty="0" err="1" smtClean="0"/>
              <a:t>absorbans</a:t>
            </a:r>
            <a:r>
              <a:rPr lang="tr-TR" sz="1600" dirty="0" smtClean="0"/>
              <a:t>) veya yansıtılmasının (</a:t>
            </a:r>
            <a:r>
              <a:rPr lang="tr-TR" sz="1600" dirty="0" err="1" smtClean="0"/>
              <a:t>reflektans</a:t>
            </a:r>
            <a:r>
              <a:rPr lang="tr-TR" sz="1600" dirty="0" smtClean="0"/>
              <a:t>) ölçümlenmesiyle birçok analiz gerçekleştirilir. Bu analizler sırasıyla </a:t>
            </a:r>
            <a:r>
              <a:rPr lang="tr-TR" sz="1600" dirty="0" err="1" smtClean="0"/>
              <a:t>spektrofotometri</a:t>
            </a:r>
            <a:r>
              <a:rPr lang="tr-TR" sz="1600" dirty="0" smtClean="0"/>
              <a:t>, </a:t>
            </a:r>
            <a:r>
              <a:rPr lang="tr-TR" sz="1600" dirty="0" err="1" smtClean="0"/>
              <a:t>nefelometri,turbidimetri</a:t>
            </a:r>
            <a:r>
              <a:rPr lang="tr-TR" sz="1600" dirty="0" smtClean="0"/>
              <a:t>, ve </a:t>
            </a:r>
            <a:r>
              <a:rPr lang="tr-TR" sz="1600" dirty="0" err="1" smtClean="0"/>
              <a:t>florometri</a:t>
            </a:r>
            <a:r>
              <a:rPr lang="tr-TR" sz="1600" dirty="0" smtClean="0"/>
              <a:t> olarak tanımlanır.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b="1" dirty="0"/>
              <a:t>Elektromanyetik ışıma</a:t>
            </a:r>
            <a:endParaRPr lang="tr-TR" sz="1600" b="1" dirty="0" smtClean="0"/>
          </a:p>
          <a:p>
            <a:pPr algn="just">
              <a:lnSpc>
                <a:spcPct val="100000"/>
              </a:lnSpc>
            </a:pPr>
            <a:r>
              <a:rPr lang="tr-TR" sz="1600" dirty="0" smtClean="0"/>
              <a:t>Elektromanyetik ışıma bir enerji türüdür ve radyan veya ışıyan enerji olarak da adlandırılır.</a:t>
            </a:r>
          </a:p>
          <a:p>
            <a:pPr algn="just"/>
            <a:r>
              <a:rPr lang="en-US" sz="1600" dirty="0" err="1" smtClean="0"/>
              <a:t>Elektromanyetik</a:t>
            </a:r>
            <a:r>
              <a:rPr lang="en-US" sz="1600" dirty="0" smtClean="0"/>
              <a:t> </a:t>
            </a:r>
            <a:r>
              <a:rPr lang="en-US" sz="1600" dirty="0" err="1"/>
              <a:t>ışıma</a:t>
            </a:r>
            <a:r>
              <a:rPr lang="en-US" sz="1600" dirty="0"/>
              <a:t>, hem </a:t>
            </a:r>
            <a:r>
              <a:rPr lang="en-US" sz="1600" dirty="0" err="1"/>
              <a:t>dalga</a:t>
            </a:r>
            <a:r>
              <a:rPr lang="en-US" sz="1600" dirty="0"/>
              <a:t> hem </a:t>
            </a:r>
            <a:r>
              <a:rPr lang="en-US" sz="1600" dirty="0" err="1"/>
              <a:t>tanecik</a:t>
            </a:r>
            <a:r>
              <a:rPr lang="en-US" sz="1600" dirty="0"/>
              <a:t> </a:t>
            </a:r>
            <a:r>
              <a:rPr lang="en-US" sz="1600" dirty="0" err="1"/>
              <a:t>özelliğine</a:t>
            </a:r>
            <a:r>
              <a:rPr lang="en-US" sz="1600" dirty="0"/>
              <a:t> </a:t>
            </a:r>
            <a:r>
              <a:rPr lang="en-US" sz="1600" dirty="0" err="1"/>
              <a:t>sahiptir</a:t>
            </a:r>
            <a:r>
              <a:rPr lang="en-US" sz="1600" dirty="0"/>
              <a:t>. </a:t>
            </a:r>
            <a:r>
              <a:rPr lang="en-US" sz="1600" dirty="0" err="1"/>
              <a:t>İnterferans</a:t>
            </a:r>
            <a:r>
              <a:rPr lang="en-US" sz="1600" dirty="0"/>
              <a:t>(</a:t>
            </a:r>
            <a:r>
              <a:rPr lang="en-US" sz="1600" dirty="0" err="1"/>
              <a:t>girişim</a:t>
            </a:r>
            <a:r>
              <a:rPr lang="en-US" sz="1600" dirty="0"/>
              <a:t>)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difraksiyon</a:t>
            </a:r>
            <a:r>
              <a:rPr lang="en-US" sz="1600" dirty="0"/>
              <a:t> (</a:t>
            </a:r>
            <a:r>
              <a:rPr lang="en-US" sz="1600" dirty="0" err="1"/>
              <a:t>kırınım</a:t>
            </a:r>
            <a:r>
              <a:rPr lang="en-US" sz="1600" dirty="0"/>
              <a:t>) </a:t>
            </a:r>
            <a:r>
              <a:rPr lang="en-US" sz="1600" dirty="0" err="1" smtClean="0"/>
              <a:t>davranışları</a:t>
            </a:r>
            <a:r>
              <a:rPr lang="tr-TR" sz="1600" dirty="0" smtClean="0"/>
              <a:t> </a:t>
            </a:r>
            <a:r>
              <a:rPr lang="en-US" sz="1600" dirty="0" err="1" smtClean="0"/>
              <a:t>dalga</a:t>
            </a:r>
            <a:r>
              <a:rPr lang="en-US" sz="1600" dirty="0" smtClean="0"/>
              <a:t> </a:t>
            </a:r>
            <a:r>
              <a:rPr lang="en-US" sz="1600" dirty="0" err="1"/>
              <a:t>özelliğiyle</a:t>
            </a:r>
            <a:r>
              <a:rPr lang="en-US" sz="1600" dirty="0"/>
              <a:t> </a:t>
            </a:r>
            <a:r>
              <a:rPr lang="en-US" sz="1600" dirty="0" err="1"/>
              <a:t>açıklanır</a:t>
            </a:r>
            <a:r>
              <a:rPr lang="en-US" sz="1600" dirty="0"/>
              <a:t>. </a:t>
            </a:r>
            <a:endParaRPr lang="tr-TR" sz="1600" dirty="0" smtClean="0"/>
          </a:p>
          <a:p>
            <a:pPr algn="just"/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/>
              <a:t>metal </a:t>
            </a:r>
            <a:r>
              <a:rPr lang="en-US" sz="1600" dirty="0" err="1"/>
              <a:t>yüzeyinden</a:t>
            </a:r>
            <a:r>
              <a:rPr lang="en-US" sz="1600" dirty="0"/>
              <a:t> </a:t>
            </a:r>
            <a:r>
              <a:rPr lang="en-US" sz="1600" dirty="0" err="1"/>
              <a:t>ışıma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elektronların</a:t>
            </a:r>
            <a:r>
              <a:rPr lang="en-US" sz="1600" dirty="0"/>
              <a:t> </a:t>
            </a:r>
            <a:r>
              <a:rPr lang="en-US" sz="1600" dirty="0" err="1"/>
              <a:t>koparılması</a:t>
            </a:r>
            <a:r>
              <a:rPr lang="en-US" sz="1600" dirty="0"/>
              <a:t>(</a:t>
            </a:r>
            <a:r>
              <a:rPr lang="en-US" sz="1600" dirty="0" err="1"/>
              <a:t>fotoelektrik</a:t>
            </a:r>
            <a:r>
              <a:rPr lang="en-US" sz="1600" dirty="0"/>
              <a:t> </a:t>
            </a:r>
            <a:r>
              <a:rPr lang="en-US" sz="1600" dirty="0" err="1"/>
              <a:t>olay</a:t>
            </a:r>
            <a:r>
              <a:rPr lang="en-US" sz="1600" dirty="0"/>
              <a:t>), </a:t>
            </a:r>
            <a:r>
              <a:rPr lang="en-US" sz="1600" dirty="0" err="1"/>
              <a:t>ışıma</a:t>
            </a:r>
            <a:r>
              <a:rPr lang="en-US" sz="1600" dirty="0"/>
              <a:t> </a:t>
            </a:r>
            <a:r>
              <a:rPr lang="en-US" sz="1600" dirty="0" err="1"/>
              <a:t>enerjisinin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madde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absorpsiyonu</a:t>
            </a:r>
            <a:r>
              <a:rPr lang="en-US" sz="1600" dirty="0"/>
              <a:t> (</a:t>
            </a:r>
            <a:r>
              <a:rPr lang="en-US" sz="1600" dirty="0" err="1"/>
              <a:t>soğurulması</a:t>
            </a:r>
            <a:r>
              <a:rPr lang="en-US" sz="1600" dirty="0"/>
              <a:t>)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emisyonu</a:t>
            </a:r>
            <a:r>
              <a:rPr lang="en-US" sz="1600" dirty="0"/>
              <a:t> (</a:t>
            </a:r>
            <a:r>
              <a:rPr lang="en-US" sz="1600" dirty="0" err="1"/>
              <a:t>yayılması</a:t>
            </a:r>
            <a:r>
              <a:rPr lang="en-US" sz="1600" dirty="0"/>
              <a:t>) </a:t>
            </a:r>
            <a:r>
              <a:rPr lang="en-US" sz="1600" dirty="0" err="1"/>
              <a:t>olaylarıışımanın</a:t>
            </a:r>
            <a:r>
              <a:rPr lang="en-US" sz="1600" dirty="0"/>
              <a:t> </a:t>
            </a:r>
            <a:r>
              <a:rPr lang="en-US" sz="1600" dirty="0" err="1"/>
              <a:t>tanecik</a:t>
            </a:r>
            <a:r>
              <a:rPr lang="en-US" sz="1600" dirty="0"/>
              <a:t> </a:t>
            </a:r>
            <a:r>
              <a:rPr lang="en-US" sz="1600" dirty="0" err="1"/>
              <a:t>özelliği</a:t>
            </a:r>
            <a:r>
              <a:rPr lang="en-US" sz="1600" dirty="0"/>
              <a:t> (</a:t>
            </a:r>
            <a:r>
              <a:rPr lang="en-US" sz="1600" dirty="0" err="1"/>
              <a:t>foton</a:t>
            </a:r>
            <a:r>
              <a:rPr lang="en-US" sz="1600" dirty="0"/>
              <a:t>)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açıklanır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0" indent="0">
              <a:buNone/>
            </a:pPr>
            <a:r>
              <a:rPr lang="en-US" sz="1600" b="1" dirty="0" err="1" smtClean="0"/>
              <a:t>Elektromanyetik</a:t>
            </a:r>
            <a:r>
              <a:rPr lang="en-US" sz="1600" b="1" dirty="0" smtClean="0"/>
              <a:t> </a:t>
            </a:r>
            <a:r>
              <a:rPr lang="en-US" sz="1600" b="1" dirty="0" err="1"/>
              <a:t>ışıma-Madde</a:t>
            </a:r>
            <a:r>
              <a:rPr lang="en-US" sz="1600" b="1" dirty="0"/>
              <a:t> </a:t>
            </a:r>
            <a:r>
              <a:rPr lang="en-US" sz="1600" b="1" dirty="0" err="1" smtClean="0"/>
              <a:t>etkileşmeleri</a:t>
            </a:r>
            <a:r>
              <a:rPr lang="tr-TR" sz="1600" b="1" dirty="0" smtClean="0"/>
              <a:t>  genel olarak 4 grupta gözlenir: </a:t>
            </a:r>
          </a:p>
          <a:p>
            <a:r>
              <a:rPr lang="en-US" sz="1600" dirty="0" err="1" smtClean="0"/>
              <a:t>Işımanın</a:t>
            </a:r>
            <a:r>
              <a:rPr lang="en-US" sz="1600" dirty="0" smtClean="0"/>
              <a:t> </a:t>
            </a:r>
            <a:r>
              <a:rPr lang="en-US" sz="1600" dirty="0" err="1" smtClean="0"/>
              <a:t>kırılması</a:t>
            </a:r>
            <a:r>
              <a:rPr lang="tr-TR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yansıması</a:t>
            </a:r>
            <a:endParaRPr lang="tr-TR" sz="1600" dirty="0" smtClean="0"/>
          </a:p>
          <a:p>
            <a:r>
              <a:rPr lang="en-US" sz="1600" dirty="0" err="1" smtClean="0"/>
              <a:t>Işımanın</a:t>
            </a:r>
            <a:r>
              <a:rPr lang="en-US" sz="1600" dirty="0" smtClean="0"/>
              <a:t> </a:t>
            </a:r>
            <a:r>
              <a:rPr lang="en-US" sz="1600" dirty="0" err="1"/>
              <a:t>saçılması</a:t>
            </a:r>
            <a:endParaRPr lang="en-US" sz="1600" dirty="0"/>
          </a:p>
          <a:p>
            <a:r>
              <a:rPr lang="en-US" sz="1600" dirty="0" err="1" smtClean="0"/>
              <a:t>Işımanın</a:t>
            </a:r>
            <a:r>
              <a:rPr lang="en-US" sz="1600" dirty="0" smtClean="0"/>
              <a:t> </a:t>
            </a:r>
            <a:r>
              <a:rPr lang="en-US" sz="1600" dirty="0" err="1"/>
              <a:t>polarizasyonu</a:t>
            </a:r>
            <a:endParaRPr lang="en-US" sz="1600" dirty="0"/>
          </a:p>
          <a:p>
            <a:r>
              <a:rPr lang="en-US" sz="1600" dirty="0" err="1" smtClean="0"/>
              <a:t>Işımanın</a:t>
            </a:r>
            <a:r>
              <a:rPr lang="en-US" sz="1600" dirty="0" smtClean="0"/>
              <a:t> </a:t>
            </a:r>
            <a:r>
              <a:rPr lang="en-US" sz="1600" dirty="0" err="1"/>
              <a:t>absorpsiyonu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 smtClean="0"/>
              <a:t>emisyonu</a:t>
            </a:r>
            <a:endParaRPr lang="tr-TR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85025" y="187215"/>
            <a:ext cx="44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Klinik Laboratuvarda Ölçümler ve yöntemleri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altLang="en-US" sz="2800" dirty="0" smtClean="0">
                <a:latin typeface="Times New Roman" panose="02020603050405020304" pitchFamily="18" charset="0"/>
              </a:rPr>
              <a:t>Kolorimetri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en-US" sz="2000" dirty="0">
                <a:latin typeface="Times New Roman" panose="02020603050405020304" pitchFamily="18" charset="0"/>
              </a:rPr>
              <a:t>Çözelti içindeki madde miktarını çözeltinin renginden faydalanarak ölçme işlemine </a:t>
            </a:r>
            <a:r>
              <a:rPr lang="tr-TR" altLang="en-US" sz="2000" b="1" dirty="0">
                <a:latin typeface="Times New Roman" panose="02020603050405020304" pitchFamily="18" charset="0"/>
              </a:rPr>
              <a:t>kolorimetri</a:t>
            </a:r>
            <a:r>
              <a:rPr lang="tr-TR" altLang="en-US" sz="2000" dirty="0">
                <a:latin typeface="Times New Roman" panose="02020603050405020304" pitchFamily="18" charset="0"/>
              </a:rPr>
              <a:t>, bu tip ölçümde kullanılan cihazlara da </a:t>
            </a:r>
            <a:r>
              <a:rPr lang="tr-TR" altLang="en-US" sz="2000" b="1" dirty="0">
                <a:latin typeface="Times New Roman" panose="02020603050405020304" pitchFamily="18" charset="0"/>
              </a:rPr>
              <a:t>kolorimetre</a:t>
            </a:r>
            <a:r>
              <a:rPr lang="tr-TR" altLang="en-US" sz="2000" dirty="0">
                <a:latin typeface="Times New Roman" panose="02020603050405020304" pitchFamily="18" charset="0"/>
              </a:rPr>
              <a:t> denir.</a:t>
            </a:r>
          </a:p>
          <a:p>
            <a:pPr>
              <a:spcBef>
                <a:spcPct val="50000"/>
              </a:spcBef>
            </a:pPr>
            <a:r>
              <a:rPr lang="tr-TR" altLang="en-US" sz="2000" b="1" dirty="0" err="1">
                <a:latin typeface="Times New Roman" panose="02020603050405020304" pitchFamily="18" charset="0"/>
              </a:rPr>
              <a:t>Kolorimetrik</a:t>
            </a:r>
            <a:r>
              <a:rPr lang="tr-TR" altLang="en-US" sz="2000" b="1" dirty="0">
                <a:latin typeface="Times New Roman" panose="02020603050405020304" pitchFamily="18" charset="0"/>
              </a:rPr>
              <a:t> ölçümde</a:t>
            </a:r>
            <a:r>
              <a:rPr lang="tr-TR" altLang="en-US" sz="2000" dirty="0">
                <a:latin typeface="Times New Roman" panose="02020603050405020304" pitchFamily="18" charset="0"/>
              </a:rPr>
              <a:t>, konsantrasyonu ölçülecek çözeltinin rengi değişik konsantrasyonlardaki standartların rengiyle karşılaştırılarak değerlendirilir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.</a:t>
            </a:r>
            <a:endParaRPr lang="tr-T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650"/>
          <a:stretch/>
        </p:blipFill>
        <p:spPr>
          <a:xfrm>
            <a:off x="2734796" y="3025588"/>
            <a:ext cx="6076950" cy="26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25" y="283069"/>
            <a:ext cx="11650710" cy="540151"/>
          </a:xfrm>
        </p:spPr>
        <p:txBody>
          <a:bodyPr>
            <a:noAutofit/>
          </a:bodyPr>
          <a:lstStyle/>
          <a:p>
            <a:pPr algn="just"/>
            <a:r>
              <a:rPr lang="tr-TR" altLang="en-US" sz="1800" i="1" dirty="0" smtClean="0">
                <a:latin typeface="Times New Roman" panose="02020603050405020304" pitchFamily="18" charset="0"/>
              </a:rPr>
              <a:t>Maddelerin rengi, maddelerin tuttuğu ışının (</a:t>
            </a:r>
            <a:r>
              <a:rPr lang="tr-TR" altLang="en-US" sz="1800" i="1" dirty="0" err="1" smtClean="0">
                <a:latin typeface="Times New Roman" panose="02020603050405020304" pitchFamily="18" charset="0"/>
              </a:rPr>
              <a:t>absorbladığı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dalga boyuna ait rengin) </a:t>
            </a:r>
            <a:r>
              <a:rPr lang="tr-TR" altLang="en-US" sz="1800" i="1" dirty="0">
                <a:latin typeface="Times New Roman" panose="02020603050405020304" pitchFamily="18" charset="0"/>
              </a:rPr>
              <a:t>tamamlayıcısı olan ışının 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(dalga boyunun) rengidir. </a:t>
            </a:r>
            <a:r>
              <a:rPr lang="tr-TR" alt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Kırmızı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renk gözleniyorsa maddenin </a:t>
            </a:r>
            <a:r>
              <a:rPr lang="tr-TR" altLang="en-US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yeşil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rengi </a:t>
            </a:r>
            <a:r>
              <a:rPr lang="tr-TR" altLang="en-US" sz="1800" i="1" dirty="0" err="1" smtClean="0">
                <a:latin typeface="Times New Roman" panose="02020603050405020304" pitchFamily="18" charset="0"/>
              </a:rPr>
              <a:t>absorbladığı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bilinir.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8295" y="6356350"/>
            <a:ext cx="6845105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/>
          </p:nvPr>
        </p:nvGraphicFramePr>
        <p:xfrm>
          <a:off x="457200" y="1342495"/>
          <a:ext cx="3993777" cy="4576636"/>
        </p:xfrm>
        <a:graphic>
          <a:graphicData uri="http://schemas.openxmlformats.org/drawingml/2006/table">
            <a:tbl>
              <a:tblPr/>
              <a:tblGrid>
                <a:gridCol w="1331259"/>
                <a:gridCol w="1331259"/>
                <a:gridCol w="1331259"/>
              </a:tblGrid>
              <a:tr h="698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Işık 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 (</a:t>
                      </a:r>
                      <a:r>
                        <a:rPr kumimoji="0" lang="tr-T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nm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  <a:endParaRPr kumimoji="0" lang="tr-T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Absorblanan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Görünen renk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220-380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380-440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Menekşe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440-475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475-495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Yeşil-mavi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Portakal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495-505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Kırmızı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505-555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555-575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Menekşe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575-600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600-620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Portakal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Yeşil-mavi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620-700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Kırmızı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2" descr="ta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57" y="5627915"/>
            <a:ext cx="621254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888" y="1097492"/>
            <a:ext cx="1704431" cy="1418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2" y="2706022"/>
            <a:ext cx="2882456" cy="2897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18628" r="32070" b="35686"/>
          <a:stretch/>
        </p:blipFill>
        <p:spPr>
          <a:xfrm>
            <a:off x="5481862" y="2938263"/>
            <a:ext cx="2443795" cy="228676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26457" y="1095281"/>
            <a:ext cx="2214282" cy="1949658"/>
            <a:chOff x="6096000" y="1656652"/>
            <a:chExt cx="5036228" cy="42195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70452" t="5319" r="3456" b="63569"/>
            <a:stretch/>
          </p:blipFill>
          <p:spPr>
            <a:xfrm>
              <a:off x="6096000" y="1656652"/>
              <a:ext cx="5036228" cy="421954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7421880" y="2736663"/>
              <a:ext cx="2051534" cy="1946979"/>
              <a:chOff x="7407813" y="2726812"/>
              <a:chExt cx="2051534" cy="194697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7863839" y="2859058"/>
                <a:ext cx="1139483" cy="18147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407813" y="3700301"/>
                <a:ext cx="2051534" cy="6896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807569" y="2726812"/>
                <a:ext cx="1195753" cy="194697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86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en-US" sz="2800" b="1" dirty="0" err="1"/>
              <a:t>Spektroskopik</a:t>
            </a:r>
            <a:r>
              <a:rPr lang="en-US" sz="2800" b="1" dirty="0"/>
              <a:t> </a:t>
            </a:r>
            <a:r>
              <a:rPr lang="en-US" sz="2800" b="1" dirty="0" err="1"/>
              <a:t>yöntemler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r>
              <a:rPr lang="tr-TR" altLang="en-US" sz="2000" dirty="0"/>
              <a:t>Ultraviyole-görünür bölge </a:t>
            </a:r>
            <a:r>
              <a:rPr lang="tr-TR" altLang="en-US" sz="2000" dirty="0" err="1"/>
              <a:t>absorpsiyon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 err="1"/>
              <a:t>Floresans</a:t>
            </a:r>
            <a:r>
              <a:rPr lang="tr-TR" altLang="en-US" sz="2000" dirty="0"/>
              <a:t> ve </a:t>
            </a:r>
            <a:r>
              <a:rPr lang="tr-TR" altLang="en-US" sz="2000" dirty="0" err="1"/>
              <a:t>fosforesans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/>
              <a:t>Atomik </a:t>
            </a:r>
            <a:r>
              <a:rPr lang="tr-TR" altLang="en-US" sz="2000" dirty="0" err="1"/>
              <a:t>absorpsiyon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/>
              <a:t>Atomik emisyon ve atomik </a:t>
            </a:r>
            <a:r>
              <a:rPr lang="tr-TR" altLang="en-US" sz="2000" dirty="0" err="1"/>
              <a:t>floresans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 err="1"/>
              <a:t>İnfrared</a:t>
            </a:r>
            <a:r>
              <a:rPr lang="tr-TR" altLang="en-US" sz="2000" dirty="0"/>
              <a:t> (IR)spektroskopisi</a:t>
            </a:r>
          </a:p>
          <a:p>
            <a:r>
              <a:rPr lang="tr-TR" altLang="en-US" sz="2000" dirty="0"/>
              <a:t>Nükleer manyetik rezonans (NMR) spektroskopisi</a:t>
            </a:r>
          </a:p>
          <a:p>
            <a:r>
              <a:rPr lang="tr-TR" altLang="en-US" sz="2000" dirty="0"/>
              <a:t>Kütle </a:t>
            </a:r>
            <a:r>
              <a:rPr lang="tr-TR" altLang="en-US" sz="2000" dirty="0" err="1"/>
              <a:t>spektrometrisi</a:t>
            </a:r>
            <a:endParaRPr lang="tr-TR" alt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65125"/>
            <a:ext cx="6508376" cy="468593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954740"/>
            <a:ext cx="6508376" cy="549984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6456" y="172245"/>
            <a:ext cx="5061344" cy="6123594"/>
            <a:chOff x="6427694" y="138091"/>
            <a:chExt cx="5061344" cy="61235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7694" y="365125"/>
              <a:ext cx="5061344" cy="58965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27694" y="138091"/>
              <a:ext cx="2857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err="1" smtClean="0"/>
                <a:t>Absorbsiyon</a:t>
              </a:r>
              <a:r>
                <a:rPr lang="tr-TR" b="1" dirty="0" smtClean="0"/>
                <a:t> </a:t>
              </a:r>
              <a:r>
                <a:rPr lang="tr-TR" b="1" dirty="0"/>
                <a:t>Spektroskopisi </a:t>
              </a:r>
              <a:endParaRPr lang="en-US" b="1" dirty="0"/>
            </a:p>
            <a:p>
              <a:r>
                <a:rPr lang="tr-TR" b="1" dirty="0" smtClean="0"/>
                <a:t> 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7694" y="1801907"/>
              <a:ext cx="2484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Floresan Spektroskopisi 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7694" y="4200872"/>
              <a:ext cx="247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Emisyon Spektroskopisi </a:t>
              </a:r>
              <a:endParaRPr lang="en-US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98" y="4126856"/>
            <a:ext cx="7221849" cy="22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87306" y="6356350"/>
            <a:ext cx="4901419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4" y="268887"/>
            <a:ext cx="6633663" cy="64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59" y="-163760"/>
            <a:ext cx="6683482" cy="67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" y="249661"/>
            <a:ext cx="6545282" cy="583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064" y="256717"/>
            <a:ext cx="8115871" cy="60996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0376" y="6356350"/>
            <a:ext cx="7713024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40" y="217761"/>
            <a:ext cx="9452897" cy="38073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/>
              <a:t>Elektromanyetik ışıma ve ışık spektrumu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666" y="1995066"/>
            <a:ext cx="2977181" cy="21312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000" dirty="0" smtClean="0"/>
              <a:t>UV: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800" dirty="0" err="1" smtClean="0"/>
              <a:t>UltraViolet</a:t>
            </a:r>
            <a:r>
              <a:rPr lang="tr-TR" sz="1800" dirty="0" smtClean="0"/>
              <a:t> (</a:t>
            </a:r>
            <a:r>
              <a:rPr lang="tr-TR" sz="1800" dirty="0" err="1" smtClean="0"/>
              <a:t>MorÖtesi</a:t>
            </a:r>
            <a:r>
              <a:rPr lang="tr-TR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1800" dirty="0" smtClean="0"/>
              <a:t>IR: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800" dirty="0" err="1" smtClean="0"/>
              <a:t>InfraRed</a:t>
            </a:r>
            <a:r>
              <a:rPr lang="tr-TR" sz="1800" dirty="0" smtClean="0"/>
              <a:t> (</a:t>
            </a:r>
            <a:r>
              <a:rPr lang="tr-TR" sz="1800" dirty="0" err="1" smtClean="0"/>
              <a:t>KızılÖtesi</a:t>
            </a:r>
            <a:r>
              <a:rPr lang="tr-TR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1800" dirty="0" smtClean="0"/>
              <a:t>MW: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800" dirty="0" err="1" smtClean="0"/>
              <a:t>MicroWave</a:t>
            </a:r>
            <a:r>
              <a:rPr lang="tr-TR" sz="1800" dirty="0"/>
              <a:t> </a:t>
            </a:r>
            <a:r>
              <a:rPr lang="tr-TR" sz="1800" dirty="0" smtClean="0"/>
              <a:t>(</a:t>
            </a:r>
            <a:r>
              <a:rPr lang="tr-TR" sz="1800" dirty="0" err="1" smtClean="0"/>
              <a:t>MikroDalga</a:t>
            </a:r>
            <a:r>
              <a:rPr lang="tr-TR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7540" y="6356353"/>
            <a:ext cx="9282417" cy="385411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4665" y="842145"/>
            <a:ext cx="8529772" cy="4729332"/>
            <a:chOff x="1444218" y="875298"/>
            <a:chExt cx="8529772" cy="47293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3237" y="965959"/>
              <a:ext cx="7693819" cy="45480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43491" y="5235298"/>
              <a:ext cx="15533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Görünür Bölge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3033" y="3055298"/>
              <a:ext cx="1314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Frekans (s</a:t>
              </a:r>
              <a:r>
                <a:rPr lang="tr-TR" baseline="34000" dirty="0" smtClean="0"/>
                <a:t>-1</a:t>
              </a:r>
              <a:r>
                <a:rPr lang="tr-TR" dirty="0" smtClean="0"/>
                <a:t>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3033" y="875298"/>
              <a:ext cx="16209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En düşük Enerji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4218" y="973460"/>
              <a:ext cx="16989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En yüksek Enerji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7810" y="1040695"/>
              <a:ext cx="18389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Dalga boyu (</a:t>
              </a:r>
              <a:r>
                <a:rPr lang="tr-TR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</a:t>
              </a:r>
              <a:r>
                <a:rPr lang="tr-T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2482" y="2028219"/>
              <a:ext cx="684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X-Işını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6083" y="2028219"/>
              <a:ext cx="7152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600" dirty="0" smtClean="0">
                  <a:sym typeface="Symbol" panose="05050102010706020507" pitchFamily="18" charset="2"/>
                </a:rPr>
                <a:t></a:t>
              </a:r>
              <a:r>
                <a:rPr lang="tr-TR" sz="1600" dirty="0" smtClean="0"/>
                <a:t>-Işını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80251" y="1858942"/>
              <a:ext cx="4331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UV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6193" y="1858942"/>
              <a:ext cx="3481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IR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38518" y="2028219"/>
              <a:ext cx="8531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MW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1861" y="1926063"/>
              <a:ext cx="207234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Radyo ve TV frekansları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3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795" y="158723"/>
            <a:ext cx="6306670" cy="46859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err="1" smtClean="0"/>
              <a:t>Refraksiyon</a:t>
            </a:r>
            <a:r>
              <a:rPr lang="tr-TR" sz="2400" b="1" dirty="0" smtClean="0"/>
              <a:t> (</a:t>
            </a:r>
            <a:r>
              <a:rPr lang="en-US" sz="2400" b="1" dirty="0" err="1" smtClean="0"/>
              <a:t>Işımanın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kırılması</a:t>
            </a:r>
            <a:r>
              <a:rPr lang="tr-TR" sz="2400" b="1" dirty="0" smtClean="0"/>
              <a:t>) 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yansıma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591672"/>
            <a:ext cx="11631706" cy="586291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Işıma</a:t>
            </a:r>
            <a:r>
              <a:rPr lang="en-US" sz="1800" dirty="0" smtClean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ortamdan</a:t>
            </a:r>
            <a:r>
              <a:rPr lang="en-US" sz="1800" dirty="0"/>
              <a:t> </a:t>
            </a:r>
            <a:r>
              <a:rPr lang="en-US" sz="1800" dirty="0" err="1"/>
              <a:t>ikinci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ortama</a:t>
            </a:r>
            <a:r>
              <a:rPr lang="en-US" sz="1800" dirty="0"/>
              <a:t> </a:t>
            </a:r>
            <a:r>
              <a:rPr lang="en-US" sz="1800" dirty="0" err="1"/>
              <a:t>geçtiğinde</a:t>
            </a:r>
            <a:r>
              <a:rPr lang="en-US" sz="1800" dirty="0"/>
              <a:t> </a:t>
            </a:r>
            <a:r>
              <a:rPr lang="en-US" sz="1800" dirty="0" err="1"/>
              <a:t>kısmen</a:t>
            </a:r>
            <a:r>
              <a:rPr lang="en-US" sz="1800" dirty="0"/>
              <a:t> </a:t>
            </a:r>
            <a:r>
              <a:rPr lang="en-US" sz="1800" dirty="0" err="1"/>
              <a:t>yansır</a:t>
            </a:r>
            <a:r>
              <a:rPr lang="en-US" sz="1800" dirty="0"/>
              <a:t>, </a:t>
            </a:r>
            <a:r>
              <a:rPr lang="en-US" sz="1800" dirty="0" err="1"/>
              <a:t>kısmen</a:t>
            </a:r>
            <a:r>
              <a:rPr lang="en-US" sz="1800" dirty="0"/>
              <a:t> de </a:t>
            </a:r>
            <a:r>
              <a:rPr lang="en-US" sz="1800" dirty="0" err="1"/>
              <a:t>ikinci</a:t>
            </a:r>
            <a:r>
              <a:rPr lang="en-US" sz="1800" dirty="0"/>
              <a:t> </a:t>
            </a:r>
            <a:r>
              <a:rPr lang="en-US" sz="1800" dirty="0" err="1"/>
              <a:t>ortama</a:t>
            </a:r>
            <a:r>
              <a:rPr lang="en-US" sz="1800" dirty="0"/>
              <a:t> </a:t>
            </a:r>
            <a:r>
              <a:rPr lang="en-US" sz="1800" dirty="0" err="1"/>
              <a:t>geçer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İkinci</a:t>
            </a:r>
            <a:r>
              <a:rPr lang="en-US" sz="1800" dirty="0"/>
              <a:t> </a:t>
            </a:r>
            <a:r>
              <a:rPr lang="en-US" sz="1800" dirty="0" err="1"/>
              <a:t>ortamda</a:t>
            </a:r>
            <a:r>
              <a:rPr lang="en-US" sz="1800" dirty="0"/>
              <a:t> </a:t>
            </a:r>
            <a:r>
              <a:rPr lang="en-US" sz="1800" dirty="0" err="1"/>
              <a:t>ilerleyen</a:t>
            </a:r>
            <a:r>
              <a:rPr lang="en-US" sz="1800" dirty="0"/>
              <a:t> </a:t>
            </a:r>
            <a:r>
              <a:rPr lang="en-US" sz="1800" dirty="0" err="1"/>
              <a:t>ışımanın</a:t>
            </a:r>
            <a:r>
              <a:rPr lang="en-US" sz="1800" dirty="0"/>
              <a:t> </a:t>
            </a:r>
            <a:r>
              <a:rPr lang="en-US" sz="1800" dirty="0" err="1" smtClean="0"/>
              <a:t>frekansı</a:t>
            </a:r>
            <a:r>
              <a:rPr lang="tr-TR" sz="1800" dirty="0" smtClean="0"/>
              <a:t> </a:t>
            </a:r>
            <a:r>
              <a:rPr lang="en-US" sz="1800" dirty="0" err="1" smtClean="0"/>
              <a:t>değişmez</a:t>
            </a:r>
            <a:r>
              <a:rPr lang="en-US" sz="1800" dirty="0"/>
              <a:t>, </a:t>
            </a:r>
            <a:r>
              <a:rPr lang="en-US" sz="1800" dirty="0" err="1"/>
              <a:t>ilerleme</a:t>
            </a:r>
            <a:r>
              <a:rPr lang="en-US" sz="1800" dirty="0"/>
              <a:t> </a:t>
            </a:r>
            <a:r>
              <a:rPr lang="en-US" sz="1800" dirty="0" err="1" smtClean="0"/>
              <a:t>yönü</a:t>
            </a:r>
            <a:r>
              <a:rPr lang="tr-TR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hızı</a:t>
            </a:r>
            <a:r>
              <a:rPr lang="tr-TR" sz="1800" dirty="0" smtClean="0"/>
              <a:t> </a:t>
            </a:r>
            <a:r>
              <a:rPr lang="en-US" sz="1800" dirty="0" err="1" smtClean="0"/>
              <a:t>değişir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dirty="0" err="1" smtClean="0"/>
              <a:t>Işık</a:t>
            </a:r>
            <a:r>
              <a:rPr lang="en-US" sz="1800" dirty="0" smtClean="0"/>
              <a:t> </a:t>
            </a:r>
            <a:r>
              <a:rPr lang="en-US" sz="1800" dirty="0" err="1"/>
              <a:t>demetinin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ortamdan</a:t>
            </a:r>
            <a:r>
              <a:rPr lang="en-US" sz="1800" dirty="0"/>
              <a:t> </a:t>
            </a:r>
            <a:r>
              <a:rPr lang="en-US" sz="1800" dirty="0" err="1"/>
              <a:t>yoğunluğu</a:t>
            </a:r>
            <a:r>
              <a:rPr lang="en-US" sz="1800" dirty="0"/>
              <a:t> </a:t>
            </a:r>
            <a:r>
              <a:rPr lang="en-US" sz="1800" dirty="0" err="1" smtClean="0"/>
              <a:t>farklı</a:t>
            </a:r>
            <a:r>
              <a:rPr lang="tr-TR" sz="1800" dirty="0" smtClean="0"/>
              <a:t> </a:t>
            </a:r>
            <a:r>
              <a:rPr lang="en-US" sz="1800" dirty="0" err="1" smtClean="0"/>
              <a:t>başka</a:t>
            </a:r>
            <a:r>
              <a:rPr lang="en-US" sz="1800" dirty="0" smtClean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ortama</a:t>
            </a:r>
            <a:r>
              <a:rPr lang="en-US" sz="1800" dirty="0"/>
              <a:t> </a:t>
            </a:r>
            <a:r>
              <a:rPr lang="en-US" sz="1800" dirty="0" err="1"/>
              <a:t>geçerken</a:t>
            </a:r>
            <a:r>
              <a:rPr lang="en-US" sz="1800" dirty="0"/>
              <a:t> </a:t>
            </a:r>
            <a:r>
              <a:rPr lang="en-US" sz="1800" dirty="0" err="1"/>
              <a:t>yön</a:t>
            </a:r>
            <a:r>
              <a:rPr lang="en-US" sz="1800" dirty="0"/>
              <a:t> </a:t>
            </a:r>
            <a:r>
              <a:rPr lang="en-US" sz="1800" dirty="0" err="1"/>
              <a:t>değiştirmesine</a:t>
            </a:r>
            <a:r>
              <a:rPr lang="en-US" sz="1800" dirty="0"/>
              <a:t> </a:t>
            </a:r>
            <a:r>
              <a:rPr lang="en-US" sz="1800" dirty="0" err="1"/>
              <a:t>kırılma</a:t>
            </a:r>
            <a:r>
              <a:rPr lang="en-US" sz="1800" dirty="0"/>
              <a:t> (</a:t>
            </a:r>
            <a:r>
              <a:rPr lang="en-US" sz="1800" dirty="0" err="1"/>
              <a:t>refraksiyon</a:t>
            </a:r>
            <a:r>
              <a:rPr lang="en-US" sz="1800" dirty="0"/>
              <a:t>) </a:t>
            </a:r>
            <a:r>
              <a:rPr lang="tr-TR" sz="1800" dirty="0" smtClean="0"/>
              <a:t>deni</a:t>
            </a:r>
            <a:r>
              <a:rPr lang="en-US" sz="1800" dirty="0" smtClean="0"/>
              <a:t>r.</a:t>
            </a:r>
            <a:endParaRPr lang="tr-TR" sz="1800" dirty="0" smtClean="0"/>
          </a:p>
          <a:p>
            <a:r>
              <a:rPr lang="en-US" sz="1800" dirty="0" err="1" smtClean="0"/>
              <a:t>Kritik</a:t>
            </a:r>
            <a:r>
              <a:rPr lang="en-US" sz="1800" dirty="0" smtClean="0"/>
              <a:t> </a:t>
            </a:r>
            <a:r>
              <a:rPr lang="en-US" sz="1800" dirty="0" err="1"/>
              <a:t>açının</a:t>
            </a:r>
            <a:r>
              <a:rPr lang="en-US" sz="1800" dirty="0"/>
              <a:t> </a:t>
            </a:r>
            <a:r>
              <a:rPr lang="en-US" sz="1800" dirty="0" err="1"/>
              <a:t>ölçülmesiyle</a:t>
            </a:r>
            <a:r>
              <a:rPr lang="en-US" sz="1800" dirty="0"/>
              <a:t> </a:t>
            </a:r>
            <a:r>
              <a:rPr lang="tr-TR" sz="1800" dirty="0" smtClean="0"/>
              <a:t>(</a:t>
            </a:r>
            <a:r>
              <a:rPr lang="tr-TR" sz="1800" dirty="0" smtClean="0">
                <a:sym typeface="Symbol" panose="05050102010706020507" pitchFamily="18" charset="2"/>
              </a:rPr>
              <a:t></a:t>
            </a:r>
            <a:r>
              <a:rPr lang="tr-TR" sz="1800" baseline="-25000" dirty="0" smtClean="0"/>
              <a:t>t</a:t>
            </a:r>
            <a:r>
              <a:rPr lang="tr-TR" sz="1800" dirty="0" smtClean="0"/>
              <a:t>)</a:t>
            </a:r>
            <a:r>
              <a:rPr lang="en-US" sz="1800" dirty="0" smtClean="0"/>
              <a:t>her </a:t>
            </a:r>
            <a:r>
              <a:rPr lang="en-US" sz="1800" dirty="0" err="1"/>
              <a:t>madde</a:t>
            </a:r>
            <a:r>
              <a:rPr lang="en-US" sz="1800" dirty="0"/>
              <a:t> </a:t>
            </a:r>
            <a:r>
              <a:rPr lang="en-US" sz="1800" dirty="0" err="1"/>
              <a:t>için</a:t>
            </a:r>
            <a:r>
              <a:rPr lang="en-US" sz="1800" dirty="0"/>
              <a:t> </a:t>
            </a:r>
            <a:r>
              <a:rPr lang="en-US" sz="1800" dirty="0" err="1" smtClean="0"/>
              <a:t>farklı</a:t>
            </a:r>
            <a:r>
              <a:rPr lang="tr-TR" sz="1800" dirty="0" smtClean="0"/>
              <a:t> </a:t>
            </a:r>
            <a:r>
              <a:rPr lang="en-US" sz="1800" b="1" dirty="0" err="1" smtClean="0"/>
              <a:t>kırılma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indisi</a:t>
            </a:r>
            <a:r>
              <a:rPr lang="tr-TR" sz="1800" b="1" dirty="0" smtClean="0"/>
              <a:t> (n)  </a:t>
            </a:r>
            <a:r>
              <a:rPr lang="en-US" sz="1800" dirty="0" err="1" smtClean="0"/>
              <a:t>belirlenmiştir</a:t>
            </a:r>
            <a:endParaRPr lang="tr-TR" sz="1800" dirty="0" smtClean="0"/>
          </a:p>
          <a:p>
            <a:r>
              <a:rPr lang="tr-TR" sz="1800" dirty="0" smtClean="0"/>
              <a:t>Su için n=</a:t>
            </a:r>
            <a:r>
              <a:rPr lang="en-US" sz="1800" dirty="0" smtClean="0"/>
              <a:t>1.333</a:t>
            </a:r>
            <a:r>
              <a:rPr lang="tr-TR" sz="1800" dirty="0" smtClean="0"/>
              <a:t> ışık vakum ortamında sudakinden  </a:t>
            </a:r>
            <a:r>
              <a:rPr lang="en-US" sz="1800" dirty="0" smtClean="0"/>
              <a:t>1.333 </a:t>
            </a:r>
            <a:r>
              <a:rPr lang="tr-TR" sz="1800" dirty="0" smtClean="0"/>
              <a:t>kat daha hızlı yol alır demektir.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6864" y="6288115"/>
            <a:ext cx="7678271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6964" flipV="1">
            <a:off x="6482558" y="3378866"/>
            <a:ext cx="2987299" cy="1987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47" y="2524321"/>
            <a:ext cx="4052353" cy="36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 smtClean="0">
                <a:latin typeface="Times New Roman" panose="02020603050405020304" pitchFamily="18" charset="0"/>
              </a:rPr>
              <a:t>Saçılma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en-US" sz="2000" dirty="0">
                <a:latin typeface="Times New Roman" panose="02020603050405020304" pitchFamily="18" charset="0"/>
              </a:rPr>
              <a:t>Fotonun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bir numune içerisindeki maddenin parçacıklarına </a:t>
            </a:r>
            <a:r>
              <a:rPr lang="tr-TR" altLang="en-US" sz="2000" dirty="0">
                <a:latin typeface="Times New Roman" panose="02020603050405020304" pitchFamily="18" charset="0"/>
              </a:rPr>
              <a:t>çarparak yön değiştirmesine saçılma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(</a:t>
            </a:r>
            <a:r>
              <a:rPr lang="tr-TR" altLang="en-US" sz="2000" dirty="0" err="1" smtClean="0">
                <a:latin typeface="Times New Roman" panose="02020603050405020304" pitchFamily="18" charset="0"/>
              </a:rPr>
              <a:t>scattering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) adı </a:t>
            </a:r>
            <a:r>
              <a:rPr lang="tr-TR" altLang="en-US" sz="2000" dirty="0">
                <a:latin typeface="Times New Roman" panose="02020603050405020304" pitchFamily="18" charset="0"/>
              </a:rPr>
              <a:t>verilir.</a:t>
            </a:r>
          </a:p>
          <a:p>
            <a:pPr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</a:rPr>
              <a:t>Görünür </a:t>
            </a:r>
            <a:r>
              <a:rPr lang="tr-TR" altLang="en-US" sz="2000" dirty="0">
                <a:latin typeface="Times New Roman" panose="02020603050405020304" pitchFamily="18" charset="0"/>
              </a:rPr>
              <a:t>bölge ışıması kullanıldığında, </a:t>
            </a:r>
            <a:r>
              <a:rPr lang="tr-TR" altLang="en-US" sz="2000" dirty="0" err="1">
                <a:latin typeface="Times New Roman" panose="02020603050405020304" pitchFamily="18" charset="0"/>
              </a:rPr>
              <a:t>kolloidal</a:t>
            </a:r>
            <a:r>
              <a:rPr lang="tr-TR" altLang="en-US" sz="2000" dirty="0">
                <a:latin typeface="Times New Roman" panose="02020603050405020304" pitchFamily="18" charset="0"/>
              </a:rPr>
              <a:t> ve bulanık çözeltilerde gözlenen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saçılmaya ise </a:t>
            </a:r>
            <a:r>
              <a:rPr lang="tr-TR" altLang="en-US" sz="2000" b="1" dirty="0" err="1" smtClean="0">
                <a:latin typeface="Times New Roman" panose="02020603050405020304" pitchFamily="18" charset="0"/>
              </a:rPr>
              <a:t>Tyndall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 saçılması adı verilir. </a:t>
            </a:r>
            <a:endParaRPr lang="tr-TR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</a:rPr>
              <a:t>Çözünmüş </a:t>
            </a:r>
            <a:r>
              <a:rPr lang="tr-TR" altLang="en-US" sz="2000" dirty="0">
                <a:latin typeface="Times New Roman" panose="02020603050405020304" pitchFamily="18" charset="0"/>
              </a:rPr>
              <a:t>moleküller veya çok atomlu iyonlardan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gözlenen saçılmaya </a:t>
            </a:r>
            <a:r>
              <a:rPr lang="tr-TR" altLang="en-US" sz="2000" b="1" dirty="0" err="1">
                <a:latin typeface="Times New Roman" panose="02020603050405020304" pitchFamily="18" charset="0"/>
              </a:rPr>
              <a:t>Rayleigh</a:t>
            </a:r>
            <a:r>
              <a:rPr lang="tr-TR" altLang="en-US" sz="2000" dirty="0">
                <a:latin typeface="Times New Roman" panose="02020603050405020304" pitchFamily="18" charset="0"/>
              </a:rPr>
              <a:t>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saçılması denir.</a:t>
            </a:r>
          </a:p>
          <a:p>
            <a:pPr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</a:rPr>
              <a:t>Parçacıklarla </a:t>
            </a:r>
            <a:r>
              <a:rPr lang="tr-TR" altLang="en-US" sz="2000" dirty="0">
                <a:latin typeface="Times New Roman" panose="02020603050405020304" pitchFamily="18" charset="0"/>
              </a:rPr>
              <a:t>etkileşen dalga boyunun, ışığı saçan moleküllerin titreşim enerji düzeylerine göre değiştiği saçılma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türüne Raman saçılması denir.</a:t>
            </a:r>
            <a:endParaRPr lang="tr-TR" altLang="en-US" sz="2000" dirty="0">
              <a:latin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40" y="120390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 smtClean="0">
                <a:latin typeface="Times New Roman" panose="02020603050405020304" pitchFamily="18" charset="0"/>
              </a:rPr>
              <a:t>Polarizasyon (Işımanın polarizasyonu)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588983"/>
            <a:ext cx="11308976" cy="5499847"/>
          </a:xfrm>
        </p:spPr>
        <p:txBody>
          <a:bodyPr>
            <a:normAutofit/>
          </a:bodyPr>
          <a:lstStyle/>
          <a:p>
            <a:r>
              <a:rPr lang="tr-TR" altLang="en-US" sz="2000" dirty="0">
                <a:latin typeface="Times New Roman" panose="02020603050405020304" pitchFamily="18" charset="0"/>
              </a:rPr>
              <a:t>Işık dalgası, genellikle her düzlemde ilerleyen dalgaların karışımıdır. Tek bir düzlemde ilerleyen ışık dalgasına düzlemsel polarize ışık denir.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40" y="1252572"/>
            <a:ext cx="7144440" cy="28844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3" descr="polarize ışı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0" y="4295155"/>
            <a:ext cx="1835630" cy="13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08847" y="5565610"/>
            <a:ext cx="10362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tr-TR" sz="1400" dirty="0" smtClean="0"/>
          </a:p>
          <a:p>
            <a:pPr algn="ctr"/>
            <a:r>
              <a:rPr lang="tr-TR" sz="1400" dirty="0" smtClean="0"/>
              <a:t>Polarize Işık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084" y="5644198"/>
            <a:ext cx="14578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Polarize olmamış </a:t>
            </a:r>
          </a:p>
          <a:p>
            <a:pPr algn="ctr"/>
            <a:r>
              <a:rPr lang="tr-TR" sz="1400" dirty="0" smtClean="0"/>
              <a:t>(</a:t>
            </a:r>
            <a:r>
              <a:rPr lang="tr-TR" sz="1400" dirty="0" err="1" smtClean="0"/>
              <a:t>Apolarize</a:t>
            </a:r>
            <a:r>
              <a:rPr lang="tr-TR" sz="1400" dirty="0" smtClean="0"/>
              <a:t>) Işık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63" y="3033395"/>
            <a:ext cx="4619625" cy="273858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15" y="460726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 err="1" smtClean="0">
                <a:latin typeface="Times New Roman" panose="02020603050405020304" pitchFamily="18" charset="0"/>
              </a:rPr>
              <a:t>Absorpsiyon</a:t>
            </a:r>
            <a:r>
              <a:rPr lang="tr-TR" altLang="en-US" sz="2800" b="1" dirty="0" smtClean="0">
                <a:latin typeface="Times New Roman" panose="02020603050405020304" pitchFamily="18" charset="0"/>
              </a:rPr>
              <a:t>  </a:t>
            </a:r>
            <a:r>
              <a:rPr lang="tr-TR" altLang="en-US" sz="2800" b="1" dirty="0">
                <a:latin typeface="Times New Roman" panose="02020603050405020304" pitchFamily="18" charset="0"/>
              </a:rPr>
              <a:t>ve </a:t>
            </a:r>
            <a:r>
              <a:rPr lang="tr-TR" altLang="en-US" sz="2800" b="1" dirty="0" smtClean="0">
                <a:latin typeface="Times New Roman" panose="02020603050405020304" pitchFamily="18" charset="0"/>
              </a:rPr>
              <a:t>Emisyon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6503"/>
            <a:ext cx="11308976" cy="5499847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tr-TR" altLang="en-US" sz="2000" dirty="0">
                <a:latin typeface="Times New Roman" panose="02020603050405020304" pitchFamily="18" charset="0"/>
              </a:rPr>
              <a:t>Kuantum kuramına göre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atomların potansiyel enerjisi elektron </a:t>
            </a:r>
            <a:r>
              <a:rPr lang="tr-TR" altLang="en-US" sz="2000" dirty="0">
                <a:latin typeface="Times New Roman" panose="02020603050405020304" pitchFamily="18" charset="0"/>
              </a:rPr>
              <a:t>konfigürasyonuna ve dış elektronlarının belirli enerji düzeyleri arasındaki geçişlerine bağlı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bulunabilirler</a:t>
            </a:r>
            <a:r>
              <a:rPr lang="tr-TR" altLang="en-US" sz="2000" dirty="0">
                <a:latin typeface="Times New Roman" panose="02020603050405020304" pitchFamily="18" charset="0"/>
              </a:rPr>
              <a:t>.</a:t>
            </a:r>
            <a:r>
              <a:rPr lang="tr-TR" altLang="en-US" sz="2000" b="1" dirty="0">
                <a:latin typeface="Times New Roman" panose="02020603050405020304" pitchFamily="18" charset="0"/>
              </a:rPr>
              <a:t> </a:t>
            </a:r>
            <a:r>
              <a:rPr lang="tr-TR" altLang="en-US" sz="2000" dirty="0">
                <a:latin typeface="Times New Roman" panose="02020603050405020304" pitchFamily="18" charset="0"/>
              </a:rPr>
              <a:t>Elektronların bir enerji düzeyinden diğerine geçişleri ile ilgili </a:t>
            </a:r>
            <a:r>
              <a:rPr lang="tr-TR" altLang="en-US" sz="2000" b="1" dirty="0">
                <a:latin typeface="Times New Roman" panose="02020603050405020304" pitchFamily="18" charset="0"/>
              </a:rPr>
              <a:t>atomik spektrumlar</a:t>
            </a:r>
            <a:r>
              <a:rPr lang="tr-TR" altLang="en-US" sz="2000" dirty="0">
                <a:latin typeface="Times New Roman" panose="02020603050405020304" pitchFamily="18" charset="0"/>
              </a:rPr>
              <a:t> belirlenmiştir.</a:t>
            </a:r>
          </a:p>
          <a:p>
            <a:pPr algn="just">
              <a:spcBef>
                <a:spcPct val="50000"/>
              </a:spcBef>
            </a:pPr>
            <a:r>
              <a:rPr lang="tr-TR" altLang="en-US" sz="2000" dirty="0">
                <a:latin typeface="Times New Roman" panose="02020603050405020304" pitchFamily="18" charset="0"/>
              </a:rPr>
              <a:t>Atomlar, elektromanyetik ışımayı </a:t>
            </a:r>
            <a:r>
              <a:rPr lang="tr-TR" altLang="en-US" sz="2000" dirty="0" err="1" smtClean="0">
                <a:latin typeface="Times New Roman" panose="02020603050405020304" pitchFamily="18" charset="0"/>
              </a:rPr>
              <a:t>absorblayarak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 en </a:t>
            </a:r>
            <a:r>
              <a:rPr lang="tr-TR" altLang="en-US" sz="2000" dirty="0">
                <a:latin typeface="Times New Roman" panose="02020603050405020304" pitchFamily="18" charset="0"/>
              </a:rPr>
              <a:t>düşük enerji düzeyinden (temel düzey) uyarılmış düzeylere geçerler; bu geçişlerle ilgili olarak söz konusu </a:t>
            </a:r>
            <a:r>
              <a:rPr lang="tr-TR" altLang="en-US" sz="2000" b="1" dirty="0">
                <a:latin typeface="Times New Roman" panose="02020603050405020304" pitchFamily="18" charset="0"/>
              </a:rPr>
              <a:t>atomun</a:t>
            </a:r>
            <a:r>
              <a:rPr lang="tr-TR" altLang="en-US" sz="2000" dirty="0">
                <a:latin typeface="Times New Roman" panose="02020603050405020304" pitchFamily="18" charset="0"/>
              </a:rPr>
              <a:t> </a:t>
            </a:r>
            <a:r>
              <a:rPr lang="tr-TR" altLang="en-US" sz="2000" b="1" dirty="0" err="1">
                <a:latin typeface="Times New Roman" panose="02020603050405020304" pitchFamily="18" charset="0"/>
              </a:rPr>
              <a:t>absorpsiyon</a:t>
            </a:r>
            <a:r>
              <a:rPr lang="tr-TR" altLang="en-US" sz="2000" b="1" dirty="0">
                <a:latin typeface="Times New Roman" panose="02020603050405020304" pitchFamily="18" charset="0"/>
              </a:rPr>
              <a:t> spektrumları</a:t>
            </a:r>
            <a:r>
              <a:rPr lang="tr-TR" altLang="en-US" sz="2000" dirty="0">
                <a:latin typeface="Times New Roman" panose="02020603050405020304" pitchFamily="18" charset="0"/>
              </a:rPr>
              <a:t> da belirlenmiştir.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4" y="3026335"/>
            <a:ext cx="5524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5934"/>
            <a:ext cx="11308976" cy="196865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834035"/>
            <a:ext cx="3733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000" dirty="0" err="1">
                <a:latin typeface="Times New Roman" panose="02020603050405020304" pitchFamily="18" charset="0"/>
              </a:rPr>
              <a:t>h</a:t>
            </a:r>
            <a:r>
              <a:rPr lang="tr-TR" altLang="en-US" sz="2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Plank</a:t>
            </a:r>
            <a:r>
              <a:rPr lang="tr-TR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sabiti (</a:t>
            </a:r>
            <a:r>
              <a:rPr lang="tr-TR" altLang="en-US" sz="2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6,63x10</a:t>
            </a:r>
            <a:r>
              <a:rPr lang="tr-TR" altLang="en-US" sz="2000" baseline="30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-34</a:t>
            </a:r>
            <a:r>
              <a:rPr lang="tr-TR" altLang="en-US" sz="2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 frekans</a:t>
            </a:r>
          </a:p>
          <a:p>
            <a:pPr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E= 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h.</a:t>
            </a:r>
            <a:r>
              <a:rPr lang="tr-TR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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2662"/>
            <a:ext cx="7102456" cy="2292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29" y="2895700"/>
            <a:ext cx="9241473" cy="366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70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/>
              <a:t>Absorpsiyon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Beer</a:t>
            </a:r>
            <a:r>
              <a:rPr lang="tr-TR" sz="2800" b="1" dirty="0" smtClean="0"/>
              <a:t> Lambert Yasası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63"/>
            <a:ext cx="11308976" cy="5499847"/>
          </a:xfrm>
        </p:spPr>
        <p:txBody>
          <a:bodyPr>
            <a:normAutofit/>
          </a:bodyPr>
          <a:lstStyle/>
          <a:p>
            <a:r>
              <a:rPr lang="tr-TR" altLang="en-US" sz="2000" dirty="0" err="1">
                <a:latin typeface="Times New Roman" panose="02020603050405020304" pitchFamily="18" charset="0"/>
              </a:rPr>
              <a:t>Absorplanan</a:t>
            </a:r>
            <a:r>
              <a:rPr lang="tr-TR" altLang="en-US" sz="2000" dirty="0">
                <a:latin typeface="Times New Roman" panose="02020603050405020304" pitchFamily="18" charset="0"/>
              </a:rPr>
              <a:t> fotonların sayısı, ortamdaki </a:t>
            </a:r>
            <a:r>
              <a:rPr lang="tr-TR" altLang="en-US" sz="2000" dirty="0" err="1">
                <a:latin typeface="Times New Roman" panose="02020603050405020304" pitchFamily="18" charset="0"/>
              </a:rPr>
              <a:t>absorpsiyon</a:t>
            </a:r>
            <a:r>
              <a:rPr lang="tr-TR" altLang="en-US" sz="2000" dirty="0">
                <a:latin typeface="Times New Roman" panose="02020603050405020304" pitchFamily="18" charset="0"/>
              </a:rPr>
              <a:t> yapan türlerin sayısı ile orantılıdır. Monokromatik ve I</a:t>
            </a:r>
            <a:r>
              <a:rPr lang="tr-TR" altLang="en-US" sz="2000" baseline="-25000" dirty="0">
                <a:latin typeface="Times New Roman" panose="02020603050405020304" pitchFamily="18" charset="0"/>
              </a:rPr>
              <a:t>0</a:t>
            </a:r>
            <a:r>
              <a:rPr lang="tr-TR" altLang="en-US" sz="2000" dirty="0">
                <a:latin typeface="Times New Roman" panose="02020603050405020304" pitchFamily="18" charset="0"/>
              </a:rPr>
              <a:t> şiddetinde ışıma, ortamı daha küçük olan I şiddetinde terk eder. </a:t>
            </a:r>
          </a:p>
          <a:p>
            <a:r>
              <a:rPr lang="tr-TR" altLang="en-US" sz="2000" b="1" dirty="0" smtClean="0">
                <a:latin typeface="Times New Roman" panose="02020603050405020304" pitchFamily="18" charset="0"/>
              </a:rPr>
              <a:t>Lambert-</a:t>
            </a:r>
            <a:r>
              <a:rPr lang="tr-TR" altLang="en-US" sz="2000" b="1" dirty="0" err="1" smtClean="0">
                <a:latin typeface="Times New Roman" panose="02020603050405020304" pitchFamily="18" charset="0"/>
              </a:rPr>
              <a:t>Beer</a:t>
            </a:r>
            <a:r>
              <a:rPr lang="tr-TR" alt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tr-TR" altLang="en-US" sz="2000" b="1" dirty="0">
                <a:latin typeface="Times New Roman" panose="02020603050405020304" pitchFamily="18" charset="0"/>
              </a:rPr>
              <a:t>kanunu:</a:t>
            </a:r>
            <a:r>
              <a:rPr lang="tr-TR" altLang="en-US" sz="2000" dirty="0">
                <a:latin typeface="Times New Roman" panose="02020603050405020304" pitchFamily="18" charset="0"/>
              </a:rPr>
              <a:t> Bir çözeltiden geçen ışık miktarı, ışığın çözelti içinde </a:t>
            </a:r>
            <a:r>
              <a:rPr lang="tr-TR" altLang="en-US" sz="2000" dirty="0" err="1">
                <a:latin typeface="Times New Roman" panose="02020603050405020304" pitchFamily="18" charset="0"/>
              </a:rPr>
              <a:t>katettiği</a:t>
            </a:r>
            <a:r>
              <a:rPr lang="tr-TR" altLang="en-US" sz="2000" dirty="0">
                <a:latin typeface="Times New Roman" panose="02020603050405020304" pitchFamily="18" charset="0"/>
              </a:rPr>
              <a:t> yol ve çözelti konsantrasyonu ile logaritmik olarak ters orantılı, emilen ışık miktarı ise doğru orantılıdır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 err="1">
                <a:latin typeface="Times New Roman" panose="02020603050405020304" pitchFamily="18" charset="0"/>
              </a:rPr>
              <a:t>Transmittans</a:t>
            </a:r>
            <a:r>
              <a:rPr lang="tr-TR" altLang="en-US" sz="1600" dirty="0">
                <a:latin typeface="Times New Roman" panose="02020603050405020304" pitchFamily="18" charset="0"/>
              </a:rPr>
              <a:t> (</a:t>
            </a:r>
            <a:r>
              <a:rPr lang="tr-T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altLang="en-US" sz="1600" dirty="0">
                <a:latin typeface="Times New Roman" panose="02020603050405020304" pitchFamily="18" charset="0"/>
              </a:rPr>
              <a:t>)</a:t>
            </a:r>
            <a:r>
              <a:rPr lang="tr-T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altLang="en-US" sz="1600" dirty="0">
                <a:latin typeface="Times New Roman" panose="02020603050405020304" pitchFamily="18" charset="0"/>
              </a:rPr>
              <a:t> I/I</a:t>
            </a:r>
            <a:r>
              <a:rPr lang="tr-TR" altLang="en-US" sz="1600" baseline="-25000" dirty="0">
                <a:latin typeface="Times New Roman" panose="02020603050405020304" pitchFamily="18" charset="0"/>
              </a:rPr>
              <a:t>0</a:t>
            </a:r>
            <a:endParaRPr lang="tr-TR" altLang="en-US" sz="16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>
                <a:latin typeface="Times New Roman" panose="02020603050405020304" pitchFamily="18" charset="0"/>
              </a:rPr>
              <a:t>%</a:t>
            </a:r>
            <a:r>
              <a:rPr lang="tr-TR" altLang="en-US" sz="1600" dirty="0" err="1">
                <a:latin typeface="Times New Roman" panose="02020603050405020304" pitchFamily="18" charset="0"/>
              </a:rPr>
              <a:t>Transmittans</a:t>
            </a:r>
            <a:r>
              <a:rPr lang="tr-TR" altLang="en-US" sz="1600" dirty="0">
                <a:latin typeface="Times New Roman" panose="02020603050405020304" pitchFamily="18" charset="0"/>
              </a:rPr>
              <a:t> (%T)=100 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 err="1">
                <a:latin typeface="Times New Roman" panose="02020603050405020304" pitchFamily="18" charset="0"/>
              </a:rPr>
              <a:t>Absorbans</a:t>
            </a:r>
            <a:r>
              <a:rPr lang="tr-TR" altLang="en-US" sz="1600" dirty="0">
                <a:latin typeface="Times New Roman" panose="02020603050405020304" pitchFamily="18" charset="0"/>
              </a:rPr>
              <a:t> (optik </a:t>
            </a:r>
            <a:r>
              <a:rPr lang="tr-TR" altLang="en-US" sz="1600" dirty="0" err="1">
                <a:latin typeface="Times New Roman" panose="02020603050405020304" pitchFamily="18" charset="0"/>
              </a:rPr>
              <a:t>dansite</a:t>
            </a:r>
            <a:r>
              <a:rPr lang="tr-TR" altLang="en-US" sz="1600" dirty="0">
                <a:latin typeface="Times New Roman" panose="02020603050405020304" pitchFamily="18" charset="0"/>
              </a:rPr>
              <a:t>, O.D.)= -</a:t>
            </a:r>
            <a:r>
              <a:rPr lang="tr-TR" altLang="en-US" sz="1600" dirty="0" smtClean="0">
                <a:latin typeface="Times New Roman" panose="02020603050405020304" pitchFamily="18" charset="0"/>
              </a:rPr>
              <a:t>log</a:t>
            </a:r>
            <a:r>
              <a:rPr lang="tr-TR" altLang="en-US" sz="1600" baseline="-25000" dirty="0" smtClean="0">
                <a:latin typeface="Times New Roman" panose="02020603050405020304" pitchFamily="18" charset="0"/>
              </a:rPr>
              <a:t>10</a:t>
            </a:r>
            <a:r>
              <a:rPr lang="tr-TR" altLang="en-US" sz="1600" dirty="0" smtClean="0">
                <a:latin typeface="Times New Roman" panose="02020603050405020304" pitchFamily="18" charset="0"/>
              </a:rPr>
              <a:t>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 smtClean="0">
                <a:latin typeface="Times New Roman" panose="02020603050405020304" pitchFamily="18" charset="0"/>
              </a:rPr>
              <a:t>Absorbans</a:t>
            </a:r>
            <a:r>
              <a:rPr lang="tr-TR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tr-TR" altLang="en-US" sz="1600" b="1" dirty="0">
                <a:latin typeface="Times New Roman" panose="02020603050405020304" pitchFamily="18" charset="0"/>
              </a:rPr>
              <a:t>(A)=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tr-TR" altLang="en-US" sz="1600" b="1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>
                <a:latin typeface="Times New Roman" panose="02020603050405020304" pitchFamily="18" charset="0"/>
              </a:rPr>
              <a:t>c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çözelti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konsantrasyonu (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/L)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ışığın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çözelti içinde 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kattetiği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yol (cm)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molar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absorpsiyon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katsayısı (L/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/cm)</a:t>
            </a:r>
          </a:p>
          <a:p>
            <a:endParaRPr lang="tr-TR" altLang="en-US" sz="2000" dirty="0">
              <a:latin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351" y="6356350"/>
            <a:ext cx="10064190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74602"/>
            <a:ext cx="1771020" cy="1082674"/>
          </a:xfrm>
          <a:prstGeom prst="rect">
            <a:avLst/>
          </a:prstGeom>
        </p:spPr>
      </p:pic>
      <p:pic>
        <p:nvPicPr>
          <p:cNvPr id="4100" name="Picture 4" descr="Image result for colorimetry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68" y="2245483"/>
            <a:ext cx="6290008" cy="39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999</Words>
  <Application>Microsoft Office PowerPoint</Application>
  <PresentationFormat>Widescreen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Elektromanyetik ışıma ve ışık spektrumu</vt:lpstr>
      <vt:lpstr>Refraksiyon (Işımanın kırılması) ve yansıma</vt:lpstr>
      <vt:lpstr>Saçılma</vt:lpstr>
      <vt:lpstr>Polarizasyon (Işımanın polarizasyonu)</vt:lpstr>
      <vt:lpstr>Absorpsiyon  ve Emisyon</vt:lpstr>
      <vt:lpstr>PowerPoint Presentation</vt:lpstr>
      <vt:lpstr>Absorpsiyon ve Beer Lambert Yasası</vt:lpstr>
      <vt:lpstr>Kolorimetri</vt:lpstr>
      <vt:lpstr>PowerPoint Presentation</vt:lpstr>
      <vt:lpstr>Spektroskopik yöntemler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Reviewer-x</dc:creator>
  <cp:lastModifiedBy>Reviewer-x</cp:lastModifiedBy>
  <cp:revision>3</cp:revision>
  <dcterms:created xsi:type="dcterms:W3CDTF">2018-02-20T12:43:12Z</dcterms:created>
  <dcterms:modified xsi:type="dcterms:W3CDTF">2018-02-20T12:45:56Z</dcterms:modified>
</cp:coreProperties>
</file>