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256" r:id="rId2"/>
    <p:sldId id="257" r:id="rId3"/>
    <p:sldId id="258" r:id="rId4"/>
    <p:sldId id="259" r:id="rId5"/>
    <p:sldId id="260" r:id="rId6"/>
    <p:sldId id="261" r:id="rId7"/>
    <p:sldId id="263" r:id="rId8"/>
    <p:sldId id="262"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76" d="100"/>
          <a:sy n="76" d="100"/>
        </p:scale>
        <p:origin x="126" y="80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82762"/>
            <a:ext cx="10222992" cy="80683"/>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2">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5000"/>
              </a:lnSpc>
              <a:defRPr sz="7200" b="1" cap="none" baseline="0">
                <a:blipFill dpi="0" rotWithShape="1">
                  <a:blip r:embed="rId4"/>
                  <a:srcRect/>
                  <a:tile tx="6350" ty="-127000" sx="65000" sy="64000" flip="none" algn="tl"/>
                </a:blip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000" b="1">
                <a:solidFill>
                  <a:schemeClr val="accent2">
                    <a:lumMod val="75000"/>
                  </a:schemeClr>
                </a:solidFill>
              </a:defRPr>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D91B805F-FF0F-4BAA-A3A3-E4F945D687F8}" type="datetimeFigureOut">
              <a:rPr lang="en-US" dirty="0"/>
              <a:t>3/23/2018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b="1"/>
            </a:lvl1p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780B5C51-60B3-48EF-AA78-DB950F30DBA2}" type="datetimeFigureOut">
              <a:rPr lang="en-US" dirty="0"/>
              <a:t>3/23/2018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35D676B-6E73-4E3B-A9B3-4966DB9B52A5}" type="datetimeFigureOut">
              <a:rPr lang="en-US" dirty="0"/>
              <a:t>3/23/2018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261F3A6-CC5D-4649-8527-DB0C21FDDFD9}" type="datetimeFigureOut">
              <a:rPr lang="en-US" dirty="0"/>
              <a:t>3/23/2018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5000"/>
              </a:lnSpc>
              <a:defRPr sz="7200" b="1"/>
            </a:lvl1pPr>
          </a:lstStyle>
          <a:p>
            <a:r>
              <a:rPr lang="tr-TR" smtClean="0"/>
              <a:t>Asıl başlık stili için tıklatın</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b="1">
                <a:solidFill>
                  <a:schemeClr val="accent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a:xfrm>
            <a:off x="8593667" y="6272784"/>
            <a:ext cx="2644309" cy="365125"/>
          </a:xfrm>
        </p:spPr>
        <p:txBody>
          <a:bodyPr/>
          <a:lstStyle>
            <a:lvl1pPr>
              <a:defRPr>
                <a:solidFill>
                  <a:schemeClr val="accent2">
                    <a:lumMod val="50000"/>
                  </a:schemeClr>
                </a:solidFill>
              </a:defRPr>
            </a:lvl1pPr>
          </a:lstStyle>
          <a:p>
            <a:fld id="{5B6F927C-B73E-4F9D-ADFE-F6E23BD7CEE8}" type="datetimeFigureOut">
              <a:rPr lang="en-US" dirty="0"/>
              <a:t>3/23/2018</a:t>
            </a:fld>
            <a:endParaRPr lang="en-US" dirty="0"/>
          </a:p>
        </p:txBody>
      </p:sp>
      <p:sp>
        <p:nvSpPr>
          <p:cNvPr id="5" name="Footer Placeholder 4"/>
          <p:cNvSpPr>
            <a:spLocks noGrp="1"/>
          </p:cNvSpPr>
          <p:nvPr>
            <p:ph type="ftr" sz="quarter" idx="11"/>
          </p:nvPr>
        </p:nvSpPr>
        <p:spPr>
          <a:xfrm>
            <a:off x="2182708" y="6272784"/>
            <a:ext cx="6327648" cy="365125"/>
          </a:xfrm>
        </p:spPr>
        <p:txBody>
          <a:bodyPr/>
          <a:lstStyle>
            <a:lvl1pPr>
              <a:defRPr>
                <a:solidFill>
                  <a:schemeClr val="accent2">
                    <a:lumMod val="50000"/>
                  </a:schemeClr>
                </a:solidFill>
              </a:defRPr>
            </a:lvl1p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2">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65B1FFFF-984A-4EE5-9BF2-EC9310C878F1}" type="datetimeFigureOut">
              <a:rPr lang="en-US" dirty="0"/>
              <a:t>3/23/2018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2">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2">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703271C1-B42E-4A60-A25F-0185B888604B}" type="datetimeFigureOut">
              <a:rPr lang="en-US" dirty="0"/>
              <a:t>3/23/2018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80416292-3725-4763-8973-4C59F0403D99}" type="datetimeFigureOut">
              <a:rPr lang="en-US" dirty="0"/>
              <a:t>3/23/2018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86996D1-8909-469F-911A-4C12C68BF5D9}" type="datetimeFigureOut">
              <a:rPr lang="en-US" dirty="0"/>
              <a:t>3/23/2018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tr-TR" smtClean="0"/>
              <a:t>Asıl başlık stili için tıklatın</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2">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16A73BC-5D11-4675-B334-102E1E8C9B50}" type="datetimeFigureOut">
              <a:rPr lang="en-US" dirty="0"/>
              <a:t>3/23/2018</a:t>
            </a:fld>
            <a:endParaRPr lang="en-US" dirty="0"/>
          </a:p>
        </p:txBody>
      </p:sp>
      <p:sp>
        <p:nvSpPr>
          <p:cNvPr id="6" name="Footer Placeholder 5"/>
          <p:cNvSpPr>
            <a:spLocks noGrp="1"/>
          </p:cNvSpPr>
          <p:nvPr>
            <p:ph type="ftr" sz="quarter" idx="11"/>
          </p:nvPr>
        </p:nvSpPr>
        <p:spPr/>
        <p:txBody>
          <a:bodyPr/>
          <a:lstStyle/>
          <a:p>
            <a:endParaRPr lang="en-US" dirty="0"/>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2">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2">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lvl1pPr>
              <a:defRPr>
                <a:solidFill>
                  <a:schemeClr val="accent2">
                    <a:lumMod val="75000"/>
                  </a:schemeClr>
                </a:solidFill>
              </a:defRPr>
            </a:lvl1pPr>
          </a:lstStyle>
          <a:p>
            <a:fld id="{27B8E45F-652B-4E89-8925-000B0AB8FD98}" type="datetimeFigureOut">
              <a:rPr lang="en-US" dirty="0"/>
              <a:t>3/23/2018</a:t>
            </a:fld>
            <a:endParaRPr lang="en-US" dirty="0"/>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2">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accent2">
                    <a:lumMod val="50000"/>
                  </a:schemeClr>
                </a:solidFill>
              </a:defRPr>
            </a:lvl1pPr>
          </a:lstStyle>
          <a:p>
            <a:fld id="{C4A3462A-2D5B-48AF-A3D4-EF8A90A50A80}" type="datetimeFigureOut">
              <a:rPr lang="en-US" dirty="0"/>
              <a:t>3/23/2018</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accent2">
                    <a:lumMod val="50000"/>
                  </a:schemeClr>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2">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4800" b="1" kern="1200" cap="none"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2"/>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a:solidFill>
                  <a:srgbClr val="7030A0"/>
                </a:solidFill>
              </a:rPr>
              <a:t>Yetişkin Kuran Kursu Programları </a:t>
            </a:r>
            <a:endParaRPr lang="tr-TR" dirty="0">
              <a:solidFill>
                <a:srgbClr val="7030A0"/>
              </a:solidFill>
            </a:endParaRPr>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6818892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solidFill>
                  <a:srgbClr val="FF0000"/>
                </a:solidFill>
              </a:rPr>
              <a:t>PROGRAMLARIN TEMEL YAKLAŞIMI</a:t>
            </a:r>
            <a:endParaRPr lang="tr-TR" dirty="0">
              <a:solidFill>
                <a:srgbClr val="FF0000"/>
              </a:solidFill>
            </a:endParaRPr>
          </a:p>
        </p:txBody>
      </p:sp>
      <p:sp>
        <p:nvSpPr>
          <p:cNvPr id="3" name="İçerik Yer Tutucusu 2"/>
          <p:cNvSpPr>
            <a:spLocks noGrp="1"/>
          </p:cNvSpPr>
          <p:nvPr>
            <p:ph idx="1"/>
          </p:nvPr>
        </p:nvSpPr>
        <p:spPr>
          <a:xfrm>
            <a:off x="1069848" y="2006600"/>
            <a:ext cx="10058400" cy="4851400"/>
          </a:xfrm>
        </p:spPr>
        <p:txBody>
          <a:bodyPr>
            <a:normAutofit lnSpcReduction="10000"/>
          </a:bodyPr>
          <a:lstStyle/>
          <a:p>
            <a:pPr lvl="0"/>
            <a:r>
              <a:rPr lang="tr-TR" b="1" dirty="0"/>
              <a:t>Eğitim Bilimi ve Program Geliştirme</a:t>
            </a:r>
            <a:r>
              <a:rPr lang="tr-TR" dirty="0"/>
              <a:t> alanındaki yeni yaklaşım ve ilkeler,</a:t>
            </a:r>
          </a:p>
          <a:p>
            <a:pPr lvl="0"/>
            <a:r>
              <a:rPr lang="tr-TR" b="1" dirty="0"/>
              <a:t>İlahiyat </a:t>
            </a:r>
            <a:r>
              <a:rPr lang="tr-TR" b="1" dirty="0" err="1"/>
              <a:t>Bilimleri</a:t>
            </a:r>
            <a:r>
              <a:rPr lang="tr-TR" dirty="0" err="1"/>
              <a:t>’nin</a:t>
            </a:r>
            <a:r>
              <a:rPr lang="tr-TR" dirty="0"/>
              <a:t> verileri doğrultusunda temel yaklaşımın belirlenmesi</a:t>
            </a:r>
          </a:p>
          <a:p>
            <a:pPr marL="0" indent="0">
              <a:buNone/>
            </a:pPr>
            <a:r>
              <a:rPr lang="tr-TR" dirty="0"/>
              <a:t> </a:t>
            </a:r>
            <a:r>
              <a:rPr lang="tr-TR" dirty="0" smtClean="0"/>
              <a:t>  esas </a:t>
            </a:r>
            <a:r>
              <a:rPr lang="tr-TR" dirty="0"/>
              <a:t>alınmıştır. </a:t>
            </a:r>
            <a:endParaRPr lang="tr-TR" dirty="0" smtClean="0"/>
          </a:p>
          <a:p>
            <a:pPr marL="0" indent="0">
              <a:buNone/>
            </a:pPr>
            <a:r>
              <a:rPr lang="tr-TR" dirty="0" smtClean="0"/>
              <a:t>Bu </a:t>
            </a:r>
            <a:r>
              <a:rPr lang="tr-TR" dirty="0"/>
              <a:t>bağlamda;</a:t>
            </a:r>
          </a:p>
          <a:p>
            <a:pPr lvl="0"/>
            <a:r>
              <a:rPr lang="tr-TR" dirty="0"/>
              <a:t>Öğrenen ve problem merkezli, öğrenenlerin bilişsel, sosyal ve duygusal yönden gelişimlerini dikkate alan; öğrenen merkezli yöntem ve teknikleri kullanmayı öngören; araştıran, sorgulayan, yorumlayan, işbirliği yapan, bireysel farklılıkları göz önünde bulunduran ölçme ve değerlendirmeyi temel kabul eden, Çerçeve-Esnek Öğretim Programı anlayışı benimsenmiştir.</a:t>
            </a:r>
          </a:p>
          <a:p>
            <a:pPr lvl="0"/>
            <a:r>
              <a:rPr lang="tr-TR" dirty="0"/>
              <a:t>Çerçeve-Esnek Öğretim Programı anlayışına dayalı olarak hazırlanmış olan ihtiyaç odaklı öğretim programında öğreticiler, öğrenenlerin ilgi ve ihtiyaçları doğrultusunda neyi, ne kadar işleyeceklerine karar vererek, ders konularının sınırlarını belirleyebileceklerdir. Gerekli gördükleri konuları öğretime dahil edebilecekleri gibi, öncelikle işlenmesi gereken konuları öne alabilecek veya ileriki haftalara aktarabileceklerdir.</a:t>
            </a:r>
          </a:p>
          <a:p>
            <a:endParaRPr lang="tr-TR" dirty="0"/>
          </a:p>
        </p:txBody>
      </p:sp>
    </p:spTree>
    <p:extLst>
      <p:ext uri="{BB962C8B-B14F-4D97-AF65-F5344CB8AC3E}">
        <p14:creationId xmlns:p14="http://schemas.microsoft.com/office/powerpoint/2010/main" val="18783260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x-none" dirty="0">
                <a:solidFill>
                  <a:srgbClr val="FF0000"/>
                </a:solidFill>
              </a:rPr>
              <a:t>PROGRAMLARIN GENEL AMAÇLARI</a:t>
            </a:r>
            <a:r>
              <a:rPr lang="tr-TR" dirty="0"/>
              <a:t/>
            </a:r>
            <a:br>
              <a:rPr lang="tr-TR" dirty="0"/>
            </a:br>
            <a:endParaRPr lang="tr-TR" dirty="0"/>
          </a:p>
        </p:txBody>
      </p:sp>
      <p:sp>
        <p:nvSpPr>
          <p:cNvPr id="3" name="İçerik Yer Tutucusu 2"/>
          <p:cNvSpPr>
            <a:spLocks noGrp="1"/>
          </p:cNvSpPr>
          <p:nvPr>
            <p:ph idx="1"/>
          </p:nvPr>
        </p:nvSpPr>
        <p:spPr>
          <a:xfrm>
            <a:off x="1069848" y="1676400"/>
            <a:ext cx="10058400" cy="4978400"/>
          </a:xfrm>
        </p:spPr>
        <p:txBody>
          <a:bodyPr>
            <a:normAutofit fontScale="92500" lnSpcReduction="20000"/>
          </a:bodyPr>
          <a:lstStyle/>
          <a:p>
            <a:pPr lvl="0"/>
            <a:r>
              <a:rPr lang="tr-TR" dirty="0"/>
              <a:t>İslam dininin değerlerini, insan hayatına anlam kazandıran unsurlardan biri olarak fark etmelerini sağlamak,</a:t>
            </a:r>
          </a:p>
          <a:p>
            <a:pPr lvl="0"/>
            <a:r>
              <a:rPr lang="tr-TR" dirty="0"/>
              <a:t>Öğrendiği değerlerden yardım alarak kendi çözümlerini üretebilmelerini sağlamak,</a:t>
            </a:r>
          </a:p>
          <a:p>
            <a:pPr lvl="0"/>
            <a:r>
              <a:rPr lang="tr-TR" dirty="0"/>
              <a:t>İslam dininin Allah-insan, İnsan-İnsan ve İnsan-Tabiat ilişkilerini düzenleyen boyutunu idrak etmelerini sağlamak,</a:t>
            </a:r>
          </a:p>
          <a:p>
            <a:pPr lvl="0"/>
            <a:r>
              <a:rPr lang="tr-TR" dirty="0"/>
              <a:t>İbadetlerle ilgili bilgilerini davranışa dönüştürmek,</a:t>
            </a:r>
          </a:p>
          <a:p>
            <a:pPr lvl="0"/>
            <a:r>
              <a:rPr lang="tr-TR" dirty="0"/>
              <a:t>İslam’ın temel kaynağı Kur’an-ı Kerim’i Arapça metninden doğru ve usulüne uygun okuyabilmelerini sağlamak,</a:t>
            </a:r>
          </a:p>
          <a:p>
            <a:pPr lvl="0"/>
            <a:r>
              <a:rPr lang="tr-TR" dirty="0"/>
              <a:t>İbadetleri ve toplum içinde gerçekleşen dini törenleri yerine getirebilecek yeterlikte Kur’an ezberine sahip olabilmelerini sağlamak,</a:t>
            </a:r>
          </a:p>
          <a:p>
            <a:pPr lvl="0"/>
            <a:r>
              <a:rPr lang="tr-TR" dirty="0"/>
              <a:t>Kur’an-ı Kerim’i mealinden okuma alışkanlığı kazanabilmelerini ve hayata ilişkin prensipler çıkarabilmelerini gerçekleştirmek,</a:t>
            </a:r>
          </a:p>
          <a:p>
            <a:pPr lvl="0"/>
            <a:r>
              <a:rPr lang="tr-TR" dirty="0"/>
              <a:t>Hz. Muhammed’in yaşantısından değerler üretebilmelerini gerçekleştirmek,</a:t>
            </a:r>
          </a:p>
          <a:p>
            <a:pPr lvl="0"/>
            <a:r>
              <a:rPr lang="tr-TR" dirty="0"/>
              <a:t>Kültürler arası etkileşimin hızlandığı günümüzde, barış kültürünün geliştirilmesi ve hoşgörü ortamının oluşturulmasında İslam dininin değerlerini yorumlayıp, barış ve hoşgörü ortamı oluşturmalarına yardımcı olmaktır.</a:t>
            </a:r>
          </a:p>
          <a:p>
            <a:endParaRPr lang="tr-TR" dirty="0"/>
          </a:p>
        </p:txBody>
      </p:sp>
    </p:spTree>
    <p:extLst>
      <p:ext uri="{BB962C8B-B14F-4D97-AF65-F5344CB8AC3E}">
        <p14:creationId xmlns:p14="http://schemas.microsoft.com/office/powerpoint/2010/main" val="1550298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pic>
        <p:nvPicPr>
          <p:cNvPr id="4" name="İçerik Yer Tutucusu 3"/>
          <p:cNvPicPr>
            <a:picLocks noGrp="1" noChangeAspect="1"/>
          </p:cNvPicPr>
          <p:nvPr>
            <p:ph idx="1"/>
          </p:nvPr>
        </p:nvPicPr>
        <p:blipFill>
          <a:blip r:embed="rId2"/>
          <a:stretch>
            <a:fillRect/>
          </a:stretch>
        </p:blipFill>
        <p:spPr>
          <a:xfrm>
            <a:off x="2590800" y="977900"/>
            <a:ext cx="7404100" cy="5575300"/>
          </a:xfrm>
          <a:prstGeom prst="rect">
            <a:avLst/>
          </a:prstGeom>
        </p:spPr>
      </p:pic>
    </p:spTree>
    <p:extLst>
      <p:ext uri="{BB962C8B-B14F-4D97-AF65-F5344CB8AC3E}">
        <p14:creationId xmlns:p14="http://schemas.microsoft.com/office/powerpoint/2010/main" val="3003819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pic>
        <p:nvPicPr>
          <p:cNvPr id="4" name="İçerik Yer Tutucusu 3"/>
          <p:cNvPicPr>
            <a:picLocks noGrp="1" noChangeAspect="1"/>
          </p:cNvPicPr>
          <p:nvPr>
            <p:ph idx="1"/>
          </p:nvPr>
        </p:nvPicPr>
        <p:blipFill>
          <a:blip r:embed="rId2"/>
          <a:stretch>
            <a:fillRect/>
          </a:stretch>
        </p:blipFill>
        <p:spPr>
          <a:xfrm>
            <a:off x="2222500" y="1714500"/>
            <a:ext cx="7531100" cy="4292600"/>
          </a:xfrm>
          <a:prstGeom prst="rect">
            <a:avLst/>
          </a:prstGeom>
        </p:spPr>
      </p:pic>
    </p:spTree>
    <p:extLst>
      <p:ext uri="{BB962C8B-B14F-4D97-AF65-F5344CB8AC3E}">
        <p14:creationId xmlns:p14="http://schemas.microsoft.com/office/powerpoint/2010/main" val="40997469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pic>
        <p:nvPicPr>
          <p:cNvPr id="4" name="İçerik Yer Tutucusu 3"/>
          <p:cNvPicPr>
            <a:picLocks noGrp="1" noChangeAspect="1"/>
          </p:cNvPicPr>
          <p:nvPr>
            <p:ph idx="1"/>
          </p:nvPr>
        </p:nvPicPr>
        <p:blipFill>
          <a:blip r:embed="rId2"/>
          <a:stretch>
            <a:fillRect/>
          </a:stretch>
        </p:blipFill>
        <p:spPr>
          <a:xfrm>
            <a:off x="2924048" y="1676400"/>
            <a:ext cx="6350000" cy="4597400"/>
          </a:xfrm>
          <a:prstGeom prst="rect">
            <a:avLst/>
          </a:prstGeom>
        </p:spPr>
      </p:pic>
    </p:spTree>
    <p:extLst>
      <p:ext uri="{BB962C8B-B14F-4D97-AF65-F5344CB8AC3E}">
        <p14:creationId xmlns:p14="http://schemas.microsoft.com/office/powerpoint/2010/main" val="42372641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p:cNvPicPr>
            <a:picLocks noChangeAspect="1"/>
          </p:cNvPicPr>
          <p:nvPr/>
        </p:nvPicPr>
        <p:blipFill>
          <a:blip r:embed="rId2"/>
          <a:stretch>
            <a:fillRect/>
          </a:stretch>
        </p:blipFill>
        <p:spPr>
          <a:xfrm>
            <a:off x="2895600" y="228600"/>
            <a:ext cx="6146800" cy="6273800"/>
          </a:xfrm>
          <a:prstGeom prst="rect">
            <a:avLst/>
          </a:prstGeom>
        </p:spPr>
      </p:pic>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endParaRPr lang="tr-TR" dirty="0"/>
          </a:p>
        </p:txBody>
      </p:sp>
    </p:spTree>
    <p:extLst>
      <p:ext uri="{BB962C8B-B14F-4D97-AF65-F5344CB8AC3E}">
        <p14:creationId xmlns:p14="http://schemas.microsoft.com/office/powerpoint/2010/main" val="8988535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pic>
        <p:nvPicPr>
          <p:cNvPr id="4" name="İçerik Yer Tutucusu 3"/>
          <p:cNvPicPr>
            <a:picLocks noGrp="1" noChangeAspect="1"/>
          </p:cNvPicPr>
          <p:nvPr>
            <p:ph idx="1"/>
          </p:nvPr>
        </p:nvPicPr>
        <p:blipFill>
          <a:blip r:embed="rId2"/>
          <a:stretch>
            <a:fillRect/>
          </a:stretch>
        </p:blipFill>
        <p:spPr>
          <a:xfrm>
            <a:off x="3276600" y="1257300"/>
            <a:ext cx="5359399" cy="5359400"/>
          </a:xfrm>
          <a:prstGeom prst="rect">
            <a:avLst/>
          </a:prstGeom>
        </p:spPr>
      </p:pic>
    </p:spTree>
    <p:extLst>
      <p:ext uri="{BB962C8B-B14F-4D97-AF65-F5344CB8AC3E}">
        <p14:creationId xmlns:p14="http://schemas.microsoft.com/office/powerpoint/2010/main" val="2018648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pic>
        <p:nvPicPr>
          <p:cNvPr id="4" name="İçerik Yer Tutucusu 3"/>
          <p:cNvPicPr>
            <a:picLocks noGrp="1" noChangeAspect="1"/>
          </p:cNvPicPr>
          <p:nvPr>
            <p:ph idx="1"/>
          </p:nvPr>
        </p:nvPicPr>
        <p:blipFill>
          <a:blip r:embed="rId2"/>
          <a:stretch>
            <a:fillRect/>
          </a:stretch>
        </p:blipFill>
        <p:spPr>
          <a:xfrm>
            <a:off x="3530600" y="863600"/>
            <a:ext cx="5257800" cy="5702300"/>
          </a:xfrm>
          <a:prstGeom prst="rect">
            <a:avLst/>
          </a:prstGeom>
        </p:spPr>
      </p:pic>
    </p:spTree>
    <p:extLst>
      <p:ext uri="{BB962C8B-B14F-4D97-AF65-F5344CB8AC3E}">
        <p14:creationId xmlns:p14="http://schemas.microsoft.com/office/powerpoint/2010/main" val="164533577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Yazı Tipi">
  <a:themeElements>
    <a:clrScheme name="Wood Type">
      <a:dk1>
        <a:sysClr val="windowText" lastClr="000000"/>
      </a:dk1>
      <a:lt1>
        <a:sysClr val="window" lastClr="FFFFFF"/>
      </a:lt1>
      <a:dk2>
        <a:srgbClr val="84ACB6"/>
      </a:dk2>
      <a:lt2>
        <a:srgbClr val="EBE9DD"/>
      </a:lt2>
      <a:accent1>
        <a:srgbClr val="6F8183"/>
      </a:accent1>
      <a:accent2>
        <a:srgbClr val="967E96"/>
      </a:accent2>
      <a:accent3>
        <a:srgbClr val="CCC893"/>
      </a:accent3>
      <a:accent4>
        <a:srgbClr val="A54D74"/>
      </a:accent4>
      <a:accent5>
        <a:srgbClr val="949C6B"/>
      </a:accent5>
      <a:accent6>
        <a:srgbClr val="766A50"/>
      </a:accent6>
      <a:hlink>
        <a:srgbClr val="CC6600"/>
      </a:hlink>
      <a:folHlink>
        <a:srgbClr val="777777"/>
      </a:folHlink>
    </a:clrScheme>
    <a:fontScheme name="Wood Type">
      <a:majorFont>
        <a:latin typeface="Century Gothic" panose="020B0502020202020204"/>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man Old Style" panose="02050604050505020204"/>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8E89CD47-BF55-4DDE-B823-2283AA7E7695}"/>
    </a:ext>
  </a:extLst>
</a:theme>
</file>

<file path=docProps/app.xml><?xml version="1.0" encoding="utf-8"?>
<Properties xmlns="http://schemas.openxmlformats.org/officeDocument/2006/extended-properties" xmlns:vt="http://schemas.openxmlformats.org/officeDocument/2006/docPropsVTypes">
  <Template>TM03090434[[fn=Tahta Yazı]]</Template>
  <TotalTime>13</TotalTime>
  <Words>258</Words>
  <Application>Microsoft Office PowerPoint</Application>
  <PresentationFormat>Geniş ekran</PresentationFormat>
  <Paragraphs>18</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Bookman Old Style</vt:lpstr>
      <vt:lpstr>Century Gothic</vt:lpstr>
      <vt:lpstr>Wingdings</vt:lpstr>
      <vt:lpstr>Wood Type Yazı Tipi</vt:lpstr>
      <vt:lpstr>Yetişkin Kuran Kursu Programları </vt:lpstr>
      <vt:lpstr>PROGRAMLARIN TEMEL YAKLAŞIMI</vt:lpstr>
      <vt:lpstr>PROGRAMLARIN GENEL AMAÇLARI </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Yetişkin Kuran Kursu Programları</dc:title>
  <dc:creator>user</dc:creator>
  <cp:lastModifiedBy>user</cp:lastModifiedBy>
  <cp:revision>2</cp:revision>
  <dcterms:created xsi:type="dcterms:W3CDTF">2018-03-23T11:56:39Z</dcterms:created>
  <dcterms:modified xsi:type="dcterms:W3CDTF">2018-03-23T12:10:21Z</dcterms:modified>
</cp:coreProperties>
</file>