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7" r:id="rId3"/>
    <p:sldId id="268" r:id="rId4"/>
    <p:sldId id="269" r:id="rId5"/>
    <p:sldId id="270" r:id="rId6"/>
    <p:sldId id="271" r:id="rId7"/>
    <p:sldId id="272" r:id="rId8"/>
    <p:sldId id="273" r:id="rId9"/>
    <p:sldId id="27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660"/>
  </p:normalViewPr>
  <p:slideViewPr>
    <p:cSldViewPr snapToGrid="0">
      <p:cViewPr varScale="1">
        <p:scale>
          <a:sx n="72" d="100"/>
          <a:sy n="72" d="100"/>
        </p:scale>
        <p:origin x="65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511308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591189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380319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604210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477345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638559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42F66FB-8DFA-4E1F-A058-C31F2E565823}" type="datetimeFigureOut">
              <a:rPr lang="tr-TR" smtClean="0"/>
              <a:t>11.4.2018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360592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42F66FB-8DFA-4E1F-A058-C31F2E565823}" type="datetimeFigureOut">
              <a:rPr lang="tr-TR" smtClean="0"/>
              <a:t>11.4.2018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415460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42F66FB-8DFA-4E1F-A058-C31F2E565823}" type="datetimeFigureOut">
              <a:rPr lang="tr-TR" smtClean="0"/>
              <a:t>11.4.2018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906162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664346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4216996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2F66FB-8DFA-4E1F-A058-C31F2E565823}" type="datetimeFigureOut">
              <a:rPr lang="tr-TR" smtClean="0"/>
              <a:t>11.4.2018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42A5E1-E36E-4A82-93B6-7D3D471CA118}" type="slidenum">
              <a:rPr lang="tr-TR" smtClean="0"/>
              <a:t>‹#›</a:t>
            </a:fld>
            <a:endParaRPr lang="tr-TR"/>
          </a:p>
        </p:txBody>
      </p:sp>
    </p:spTree>
    <p:extLst>
      <p:ext uri="{BB962C8B-B14F-4D97-AF65-F5344CB8AC3E}">
        <p14:creationId xmlns:p14="http://schemas.microsoft.com/office/powerpoint/2010/main" val="1224611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TELEOLOJİK KANIT</a:t>
            </a:r>
            <a:endParaRPr lang="tr-TR" b="1" dirty="0"/>
          </a:p>
        </p:txBody>
      </p:sp>
      <p:sp>
        <p:nvSpPr>
          <p:cNvPr id="3" name="İçerik Yer Tutucusu 2"/>
          <p:cNvSpPr>
            <a:spLocks noGrp="1"/>
          </p:cNvSpPr>
          <p:nvPr>
            <p:ph idx="1"/>
          </p:nvPr>
        </p:nvSpPr>
        <p:spPr>
          <a:xfrm>
            <a:off x="838200" y="1470991"/>
            <a:ext cx="10515600" cy="5009322"/>
          </a:xfrm>
        </p:spPr>
        <p:txBody>
          <a:bodyPr>
            <a:normAutofit fontScale="92500" lnSpcReduction="20000"/>
          </a:bodyPr>
          <a:lstStyle/>
          <a:p>
            <a:r>
              <a:rPr lang="tr-TR" dirty="0" smtClean="0"/>
              <a:t>Bu kanıt kozmolojik kanıtın </a:t>
            </a:r>
            <a:r>
              <a:rPr lang="tr-TR" dirty="0" err="1" smtClean="0"/>
              <a:t>hudûs</a:t>
            </a:r>
            <a:r>
              <a:rPr lang="tr-TR" dirty="0" smtClean="0"/>
              <a:t> versiyonunda olduğu gibi alemin varlığından hareket etmez, temel olarak, alemdeki düzenliliğin Tanrı’nın varlığını gösterdiğini ileri sürer.</a:t>
            </a:r>
          </a:p>
          <a:p>
            <a:r>
              <a:rPr lang="tr-TR" dirty="0"/>
              <a:t>L</a:t>
            </a:r>
            <a:r>
              <a:rPr lang="tr-TR" dirty="0" smtClean="0"/>
              <a:t>iteratürde, «nizam ve gaye», «inayet» ve «tasarım» gibi adlar bu kanıtın çeşitli versiyonları için kullanılmıştır.</a:t>
            </a:r>
          </a:p>
          <a:p>
            <a:r>
              <a:rPr lang="tr-TR" dirty="0" err="1" smtClean="0"/>
              <a:t>İbn</a:t>
            </a:r>
            <a:r>
              <a:rPr lang="tr-TR" dirty="0" smtClean="0"/>
              <a:t> </a:t>
            </a:r>
            <a:r>
              <a:rPr lang="tr-TR" dirty="0" err="1" smtClean="0"/>
              <a:t>Rüşd</a:t>
            </a:r>
            <a:r>
              <a:rPr lang="tr-TR" dirty="0" smtClean="0"/>
              <a:t>, W. </a:t>
            </a:r>
            <a:r>
              <a:rPr lang="tr-TR" dirty="0" err="1" smtClean="0"/>
              <a:t>Paley</a:t>
            </a:r>
            <a:r>
              <a:rPr lang="tr-TR" dirty="0" smtClean="0"/>
              <a:t>, M. </a:t>
            </a:r>
            <a:r>
              <a:rPr lang="tr-TR" dirty="0" err="1" smtClean="0"/>
              <a:t>Behe</a:t>
            </a:r>
            <a:r>
              <a:rPr lang="tr-TR" dirty="0" smtClean="0"/>
              <a:t>, W. </a:t>
            </a:r>
            <a:r>
              <a:rPr lang="tr-TR" dirty="0" err="1" smtClean="0"/>
              <a:t>Dembski</a:t>
            </a:r>
            <a:r>
              <a:rPr lang="tr-TR" dirty="0" smtClean="0"/>
              <a:t> ve R. </a:t>
            </a:r>
            <a:r>
              <a:rPr lang="tr-TR" dirty="0" err="1" smtClean="0"/>
              <a:t>Swinburne</a:t>
            </a:r>
            <a:r>
              <a:rPr lang="tr-TR" dirty="0" smtClean="0"/>
              <a:t> bu kanıtı savunmuşlardır.</a:t>
            </a:r>
          </a:p>
          <a:p>
            <a:r>
              <a:rPr lang="tr-TR" dirty="0" err="1" smtClean="0"/>
              <a:t>İbn</a:t>
            </a:r>
            <a:r>
              <a:rPr lang="tr-TR" dirty="0" smtClean="0"/>
              <a:t> </a:t>
            </a:r>
            <a:r>
              <a:rPr lang="tr-TR" dirty="0" err="1" smtClean="0"/>
              <a:t>Rüşd</a:t>
            </a:r>
            <a:r>
              <a:rPr lang="tr-TR" dirty="0" smtClean="0"/>
              <a:t>: </a:t>
            </a:r>
            <a:r>
              <a:rPr lang="tr-TR" dirty="0" err="1" smtClean="0"/>
              <a:t>Evendeki</a:t>
            </a:r>
            <a:r>
              <a:rPr lang="tr-TR" dirty="0" smtClean="0"/>
              <a:t> bütün doğal düzen, insan ve diğer canlıların ihtiyaçlarını karşılamak ve onların yaşamalarına imkan vermek üzere işlemektedir. </a:t>
            </a:r>
          </a:p>
          <a:p>
            <a:r>
              <a:rPr lang="tr-TR" dirty="0"/>
              <a:t>Bu durum, bizi, bu düzenin bir tesadüf eseri değil de mutlak bir irade tarafından amaçlı bir şekilde yaratıldığı sonucuna sevk eder.</a:t>
            </a:r>
          </a:p>
          <a:p>
            <a:r>
              <a:rPr lang="tr-TR" dirty="0"/>
              <a:t>Çünkü, bütün unsurlarıyla bir fiil için </a:t>
            </a:r>
            <a:r>
              <a:rPr lang="tr-TR" dirty="0" smtClean="0"/>
              <a:t>«uygun» </a:t>
            </a:r>
            <a:r>
              <a:rPr lang="tr-TR" dirty="0"/>
              <a:t>bulunan her şeyin tek bir amaca yönlendirilmiş </a:t>
            </a:r>
            <a:r>
              <a:rPr lang="tr-TR" dirty="0" smtClean="0"/>
              <a:t>olduğunu ve dolayısıyla yaratılmış olduğunu düşünmek son derece makuldür. </a:t>
            </a:r>
          </a:p>
          <a:p>
            <a:endParaRPr lang="tr-TR" dirty="0" smtClean="0"/>
          </a:p>
          <a:p>
            <a:endParaRPr lang="tr-TR" dirty="0"/>
          </a:p>
        </p:txBody>
      </p:sp>
    </p:spTree>
    <p:extLst>
      <p:ext uri="{BB962C8B-B14F-4D97-AF65-F5344CB8AC3E}">
        <p14:creationId xmlns:p14="http://schemas.microsoft.com/office/powerpoint/2010/main" val="2326881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08301"/>
          </a:xfrm>
        </p:spPr>
        <p:txBody>
          <a:bodyPr/>
          <a:lstStyle/>
          <a:p>
            <a:pPr algn="ctr"/>
            <a:r>
              <a:rPr lang="tr-TR" b="1" dirty="0" smtClean="0"/>
              <a:t>Kaynaklar</a:t>
            </a:r>
            <a:endParaRPr lang="tr-TR" b="1" dirty="0"/>
          </a:p>
        </p:txBody>
      </p:sp>
      <p:sp>
        <p:nvSpPr>
          <p:cNvPr id="3" name="İçerik Yer Tutucusu 2"/>
          <p:cNvSpPr>
            <a:spLocks noGrp="1"/>
          </p:cNvSpPr>
          <p:nvPr>
            <p:ph idx="1"/>
          </p:nvPr>
        </p:nvSpPr>
        <p:spPr>
          <a:xfrm>
            <a:off x="1338470" y="1285461"/>
            <a:ext cx="9846365" cy="4891502"/>
          </a:xfrm>
        </p:spPr>
        <p:txBody>
          <a:bodyPr>
            <a:normAutofit fontScale="55000" lnSpcReduction="20000"/>
          </a:bodyPr>
          <a:lstStyle/>
          <a:p>
            <a:pPr marL="0" indent="0">
              <a:buNone/>
            </a:pPr>
            <a:endParaRPr lang="tr-TR" dirty="0" smtClean="0"/>
          </a:p>
          <a:p>
            <a:r>
              <a:rPr lang="tr-TR" b="1" dirty="0"/>
              <a:t>Reçber</a:t>
            </a:r>
            <a:r>
              <a:rPr lang="tr-TR" dirty="0"/>
              <a:t>, M. S. (2016). «Tanrı’nın </a:t>
            </a:r>
            <a:r>
              <a:rPr lang="tr-TR" dirty="0" err="1"/>
              <a:t>Varlığı’nın</a:t>
            </a:r>
            <a:r>
              <a:rPr lang="tr-TR" dirty="0"/>
              <a:t> Delilleri», </a:t>
            </a:r>
            <a:r>
              <a:rPr lang="tr-TR" i="1" dirty="0"/>
              <a:t>Din Felsefesi: El Kitabı</a:t>
            </a:r>
            <a:r>
              <a:rPr lang="tr-TR" dirty="0"/>
              <a:t>, ed. Recep Kılıç ve Mehmet Sait Reçber, Ankara: Grafiker Yayınları, </a:t>
            </a:r>
            <a:r>
              <a:rPr lang="tr-TR" dirty="0" err="1"/>
              <a:t>ss</a:t>
            </a:r>
            <a:r>
              <a:rPr lang="tr-TR" dirty="0"/>
              <a:t>. 123-154</a:t>
            </a:r>
            <a:r>
              <a:rPr lang="tr-TR" dirty="0" smtClean="0"/>
              <a:t>.</a:t>
            </a:r>
          </a:p>
          <a:p>
            <a:r>
              <a:rPr lang="tr-TR" b="1" dirty="0" err="1"/>
              <a:t>Peterson</a:t>
            </a:r>
            <a:r>
              <a:rPr lang="tr-TR" dirty="0"/>
              <a:t> M. </a:t>
            </a:r>
            <a:r>
              <a:rPr lang="tr-TR" dirty="0" err="1"/>
              <a:t>vdğ</a:t>
            </a:r>
            <a:r>
              <a:rPr lang="tr-TR" dirty="0"/>
              <a:t>. (2003). </a:t>
            </a:r>
            <a:r>
              <a:rPr lang="tr-TR" i="1" dirty="0"/>
              <a:t>Akıl ve İnanç: Din Felsefesine Giriş</a:t>
            </a:r>
            <a:r>
              <a:rPr lang="tr-TR" dirty="0"/>
              <a:t>, (çev. Rahim Acar), İstanbul: Küre Yay.</a:t>
            </a:r>
          </a:p>
          <a:p>
            <a:r>
              <a:rPr lang="tr-TR" b="1" dirty="0" err="1" smtClean="0"/>
              <a:t>Collins</a:t>
            </a:r>
            <a:r>
              <a:rPr lang="tr-TR" dirty="0" smtClean="0"/>
              <a:t>, R. (2017). «Teleolojik Argüman», </a:t>
            </a:r>
            <a:r>
              <a:rPr lang="tr-TR" i="1" dirty="0" smtClean="0"/>
              <a:t>Din </a:t>
            </a:r>
            <a:r>
              <a:rPr lang="tr-TR" i="1" dirty="0"/>
              <a:t>Felsefesi: Klasik ve Güncel Meseleler</a:t>
            </a:r>
            <a:r>
              <a:rPr lang="tr-TR" dirty="0"/>
              <a:t>, Ed. Paul </a:t>
            </a:r>
            <a:r>
              <a:rPr lang="tr-TR" dirty="0" err="1"/>
              <a:t>Copan</a:t>
            </a:r>
            <a:r>
              <a:rPr lang="tr-TR" dirty="0"/>
              <a:t> ve </a:t>
            </a:r>
            <a:r>
              <a:rPr lang="tr-TR" dirty="0" err="1"/>
              <a:t>Chad</a:t>
            </a:r>
            <a:r>
              <a:rPr lang="tr-TR" dirty="0"/>
              <a:t> </a:t>
            </a:r>
            <a:r>
              <a:rPr lang="tr-TR" dirty="0" err="1"/>
              <a:t>Meister</a:t>
            </a:r>
            <a:r>
              <a:rPr lang="tr-TR" dirty="0"/>
              <a:t>, (çev. Aydın Çavdar), İstanbul: Ayrıntı Yay. </a:t>
            </a:r>
            <a:r>
              <a:rPr lang="tr-TR" dirty="0" err="1"/>
              <a:t>ss</a:t>
            </a:r>
            <a:r>
              <a:rPr lang="tr-TR" dirty="0" smtClean="0"/>
              <a:t>. 143-160. </a:t>
            </a:r>
          </a:p>
          <a:p>
            <a:r>
              <a:rPr lang="tr-TR" b="1" dirty="0" err="1" smtClean="0"/>
              <a:t>Collins</a:t>
            </a:r>
            <a:r>
              <a:rPr lang="tr-TR" dirty="0" smtClean="0"/>
              <a:t>, R. (2013). «Tanrı, Tasarım ve İnce Ayar», (çev.  </a:t>
            </a:r>
            <a:r>
              <a:rPr lang="tr-TR" dirty="0" err="1" smtClean="0"/>
              <a:t>Fehrullah</a:t>
            </a:r>
            <a:r>
              <a:rPr lang="tr-TR" dirty="0" smtClean="0"/>
              <a:t> </a:t>
            </a:r>
            <a:r>
              <a:rPr lang="tr-TR" dirty="0" err="1" smtClean="0"/>
              <a:t>Terkan</a:t>
            </a:r>
            <a:r>
              <a:rPr lang="tr-TR" dirty="0" smtClean="0"/>
              <a:t>), </a:t>
            </a:r>
            <a:r>
              <a:rPr lang="tr-TR" i="1" dirty="0" smtClean="0"/>
              <a:t>Allah</a:t>
            </a:r>
            <a:r>
              <a:rPr lang="tr-TR" i="1" dirty="0"/>
              <a:t>, Felsefe ve Bilim</a:t>
            </a:r>
            <a:r>
              <a:rPr lang="tr-TR" dirty="0"/>
              <a:t>, ed. Caner Taslaman &amp; Enis </a:t>
            </a:r>
            <a:r>
              <a:rPr lang="tr-TR" dirty="0" err="1"/>
              <a:t>Doko</a:t>
            </a:r>
            <a:r>
              <a:rPr lang="tr-TR" dirty="0"/>
              <a:t>, İstanbul: İstanbul Yayınevi, ss.175-225.</a:t>
            </a:r>
          </a:p>
          <a:p>
            <a:r>
              <a:rPr lang="tr-TR" b="1" dirty="0" err="1" smtClean="0"/>
              <a:t>Paley</a:t>
            </a:r>
            <a:r>
              <a:rPr lang="tr-TR" dirty="0" smtClean="0"/>
              <a:t>, W. (2013). «Kıyasa Dayalı Teleolojik Argüman», </a:t>
            </a:r>
            <a:r>
              <a:rPr lang="tr-TR" dirty="0" err="1" smtClean="0"/>
              <a:t>ss</a:t>
            </a:r>
            <a:r>
              <a:rPr lang="tr-TR" dirty="0" smtClean="0"/>
              <a:t>. 286-289.</a:t>
            </a:r>
          </a:p>
          <a:p>
            <a:r>
              <a:rPr lang="tr-TR" b="1" dirty="0" err="1" smtClean="0"/>
              <a:t>Betty</a:t>
            </a:r>
            <a:r>
              <a:rPr lang="tr-TR" dirty="0" smtClean="0"/>
              <a:t>, L. S. &amp; </a:t>
            </a:r>
            <a:r>
              <a:rPr lang="tr-TR" b="1" dirty="0" err="1" smtClean="0"/>
              <a:t>Cordell</a:t>
            </a:r>
            <a:r>
              <a:rPr lang="tr-TR" dirty="0" smtClean="0"/>
              <a:t>, B. (2013). «</a:t>
            </a:r>
            <a:r>
              <a:rPr lang="tr-TR" dirty="0" err="1" smtClean="0"/>
              <a:t>Antropiye</a:t>
            </a:r>
            <a:r>
              <a:rPr lang="tr-TR" dirty="0" smtClean="0"/>
              <a:t> Dayanan Teleolojik Argüman», </a:t>
            </a:r>
            <a:r>
              <a:rPr lang="tr-TR" dirty="0" err="1" smtClean="0"/>
              <a:t>ss</a:t>
            </a:r>
            <a:r>
              <a:rPr lang="tr-TR" dirty="0" smtClean="0"/>
              <a:t>. 297-309.</a:t>
            </a:r>
            <a:endParaRPr lang="tr-TR" dirty="0"/>
          </a:p>
          <a:p>
            <a:r>
              <a:rPr lang="tr-TR" b="1" dirty="0" err="1" smtClean="0"/>
              <a:t>Behe</a:t>
            </a:r>
            <a:r>
              <a:rPr lang="tr-TR" dirty="0"/>
              <a:t>, M. J. (1998). </a:t>
            </a:r>
            <a:r>
              <a:rPr lang="tr-TR" i="1" dirty="0"/>
              <a:t>Darwin’in Kara Kutusu</a:t>
            </a:r>
            <a:r>
              <a:rPr lang="tr-TR" dirty="0"/>
              <a:t>, çev. B. Çekmece, İstanbul: Aksoy Yay.</a:t>
            </a:r>
          </a:p>
          <a:p>
            <a:r>
              <a:rPr lang="tr-TR" b="1" dirty="0" err="1" smtClean="0"/>
              <a:t>Hume</a:t>
            </a:r>
            <a:r>
              <a:rPr lang="tr-TR" dirty="0"/>
              <a:t>, D. (2004). </a:t>
            </a:r>
            <a:r>
              <a:rPr lang="tr-TR" i="1" dirty="0"/>
              <a:t>Din Üstüne</a:t>
            </a:r>
            <a:r>
              <a:rPr lang="tr-TR" dirty="0"/>
              <a:t>, çev. Mete Tunçay, Ankara: İmge Kitabevi</a:t>
            </a:r>
            <a:r>
              <a:rPr lang="tr-TR" dirty="0" smtClean="0"/>
              <a:t>.</a:t>
            </a:r>
          </a:p>
          <a:p>
            <a:r>
              <a:rPr lang="tr-TR" b="1" dirty="0" err="1"/>
              <a:t>Plantinga</a:t>
            </a:r>
            <a:r>
              <a:rPr lang="tr-TR" dirty="0"/>
              <a:t>, A. (2013). «</a:t>
            </a:r>
            <a:r>
              <a:rPr lang="tr-TR" dirty="0" err="1"/>
              <a:t>Naturalizme</a:t>
            </a:r>
            <a:r>
              <a:rPr lang="tr-TR" dirty="0"/>
              <a:t> Karşı Evrimsel Argüman», (çev. </a:t>
            </a:r>
            <a:r>
              <a:rPr lang="tr-TR" dirty="0" err="1"/>
              <a:t>Fehrullah</a:t>
            </a:r>
            <a:r>
              <a:rPr lang="tr-TR" dirty="0"/>
              <a:t> </a:t>
            </a:r>
            <a:r>
              <a:rPr lang="tr-TR" dirty="0" err="1"/>
              <a:t>Terkan</a:t>
            </a:r>
            <a:r>
              <a:rPr lang="tr-TR" dirty="0"/>
              <a:t>), </a:t>
            </a:r>
            <a:r>
              <a:rPr lang="tr-TR" i="1" dirty="0"/>
              <a:t>Allah, Felsefe ve Bilim</a:t>
            </a:r>
            <a:r>
              <a:rPr lang="tr-TR" dirty="0"/>
              <a:t>, ed. Caner Taslaman &amp; Enis </a:t>
            </a:r>
            <a:r>
              <a:rPr lang="tr-TR" dirty="0" err="1"/>
              <a:t>Doko</a:t>
            </a:r>
            <a:r>
              <a:rPr lang="tr-TR" dirty="0"/>
              <a:t>, İstanbul: İstanbul Yayınevi, ss.175-225.</a:t>
            </a:r>
          </a:p>
          <a:p>
            <a:r>
              <a:rPr lang="tr-TR" b="1" dirty="0" err="1"/>
              <a:t>Plantinga</a:t>
            </a:r>
            <a:r>
              <a:rPr lang="tr-TR" dirty="0"/>
              <a:t>, A. (2009). «</a:t>
            </a:r>
            <a:r>
              <a:rPr lang="tr-TR" dirty="0" err="1"/>
              <a:t>Dawkins</a:t>
            </a:r>
            <a:r>
              <a:rPr lang="tr-TR" dirty="0"/>
              <a:t> Karmaşası: Natüralizm Saçmalığı», (çev. Engin Erdem), </a:t>
            </a:r>
            <a:r>
              <a:rPr lang="tr-TR" i="1" dirty="0"/>
              <a:t>Ankara Üniversitesi İlahiyat Fakültesi Dergisi</a:t>
            </a:r>
            <a:r>
              <a:rPr lang="tr-TR" dirty="0"/>
              <a:t>, 50:1 (2009), </a:t>
            </a:r>
            <a:r>
              <a:rPr lang="tr-TR" dirty="0" err="1"/>
              <a:t>ss</a:t>
            </a:r>
            <a:r>
              <a:rPr lang="tr-TR" dirty="0"/>
              <a:t>. 179-191.</a:t>
            </a:r>
          </a:p>
          <a:p>
            <a:r>
              <a:rPr lang="tr-TR" b="1" dirty="0" err="1" smtClean="0"/>
              <a:t>Swinburne</a:t>
            </a:r>
            <a:r>
              <a:rPr lang="tr-TR" dirty="0"/>
              <a:t>, R. (2001). </a:t>
            </a:r>
            <a:r>
              <a:rPr lang="tr-TR" i="1" dirty="0"/>
              <a:t>Tanrı Var mı?, </a:t>
            </a:r>
            <a:r>
              <a:rPr lang="tr-TR" dirty="0"/>
              <a:t>çev. Muhsin Akbaş, Bursa: Arasta Yay.</a:t>
            </a:r>
          </a:p>
          <a:p>
            <a:r>
              <a:rPr lang="tr-TR" b="1" dirty="0" err="1" smtClean="0"/>
              <a:t>Swinburne</a:t>
            </a:r>
            <a:r>
              <a:rPr lang="tr-TR" dirty="0" smtClean="0"/>
              <a:t>, R. (2013). «Tanrı’nın Varlığı Hakkındaki İnce Ayar Kanıtını  Yeniden Değerlendirme», (çev. Zikri Yavuz), </a:t>
            </a:r>
            <a:r>
              <a:rPr lang="tr-TR" i="1" dirty="0"/>
              <a:t>Allah, Felsefe ve Bilim</a:t>
            </a:r>
            <a:r>
              <a:rPr lang="tr-TR" dirty="0"/>
              <a:t>, ed. Caner Taslaman &amp; Enis </a:t>
            </a:r>
            <a:r>
              <a:rPr lang="tr-TR" dirty="0" err="1"/>
              <a:t>Doko</a:t>
            </a:r>
            <a:r>
              <a:rPr lang="tr-TR" dirty="0"/>
              <a:t>, İstanbul: İstanbul Yayınevi,</a:t>
            </a:r>
            <a:r>
              <a:rPr lang="tr-TR" dirty="0" smtClean="0"/>
              <a:t>  </a:t>
            </a:r>
            <a:r>
              <a:rPr lang="tr-TR" dirty="0" err="1" smtClean="0"/>
              <a:t>ss</a:t>
            </a:r>
            <a:r>
              <a:rPr lang="tr-TR" dirty="0" smtClean="0"/>
              <a:t>. 227-256.</a:t>
            </a:r>
            <a:endParaRPr lang="tr-TR" dirty="0"/>
          </a:p>
        </p:txBody>
      </p:sp>
    </p:spTree>
    <p:extLst>
      <p:ext uri="{BB962C8B-B14F-4D97-AF65-F5344CB8AC3E}">
        <p14:creationId xmlns:p14="http://schemas.microsoft.com/office/powerpoint/2010/main" val="3164724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W. </a:t>
            </a:r>
            <a:r>
              <a:rPr lang="tr-TR" b="1" dirty="0" err="1" smtClean="0"/>
              <a:t>Paley</a:t>
            </a:r>
            <a:r>
              <a:rPr lang="tr-TR" b="1" dirty="0" smtClean="0"/>
              <a:t> ve Saat-Evren Benzetmesi</a:t>
            </a:r>
            <a:endParaRPr lang="tr-TR" b="1" dirty="0"/>
          </a:p>
        </p:txBody>
      </p:sp>
      <p:sp>
        <p:nvSpPr>
          <p:cNvPr id="3" name="İçerik Yer Tutucusu 2"/>
          <p:cNvSpPr>
            <a:spLocks noGrp="1"/>
          </p:cNvSpPr>
          <p:nvPr>
            <p:ph idx="1"/>
          </p:nvPr>
        </p:nvSpPr>
        <p:spPr/>
        <p:txBody>
          <a:bodyPr/>
          <a:lstStyle/>
          <a:p>
            <a:r>
              <a:rPr lang="tr-TR" dirty="0" smtClean="0"/>
              <a:t>Alemin tamamı tek biçimli bir taş gibi değildir, aksine çok sayıda parçası birbiriyle uyumlu olarak çalışan/işleyen bir saate benzer. Bu açıdan alemdeki düzenli işleyiş açıklama ister.</a:t>
            </a:r>
          </a:p>
          <a:p>
            <a:r>
              <a:rPr lang="tr-TR" dirty="0" smtClean="0"/>
              <a:t>Şimdi bir saatin yapısı ve işleyişinin, bizi, saati yapan ve tasarlayan birinin olduğu fikrine götürmesi ne kadar doğal ve zorunlu ise aynı şekilde saatten daha kompleks ve büyük olan evrendeki düzenli işleyişin de bizi, bu düzeni birinin tasarladığı düşüncesine götürmesi haydi haydi doğaldır ve kaçınılmazdır.</a:t>
            </a:r>
          </a:p>
          <a:p>
            <a:r>
              <a:rPr lang="tr-TR" dirty="0" smtClean="0"/>
              <a:t>İtiraz: Peki evrendeki düzenin Tanrı dışında bir açıklaması olamaz mı?</a:t>
            </a:r>
          </a:p>
          <a:p>
            <a:endParaRPr lang="tr-TR" dirty="0"/>
          </a:p>
        </p:txBody>
      </p:sp>
    </p:spTree>
    <p:extLst>
      <p:ext uri="{BB962C8B-B14F-4D97-AF65-F5344CB8AC3E}">
        <p14:creationId xmlns:p14="http://schemas.microsoft.com/office/powerpoint/2010/main" val="2747367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Evrendeki Düzen ve Evrim Teorisi</a:t>
            </a:r>
            <a:endParaRPr lang="tr-TR" b="1" dirty="0"/>
          </a:p>
        </p:txBody>
      </p:sp>
      <p:sp>
        <p:nvSpPr>
          <p:cNvPr id="3" name="İçerik Yer Tutucusu 2"/>
          <p:cNvSpPr>
            <a:spLocks noGrp="1"/>
          </p:cNvSpPr>
          <p:nvPr>
            <p:ph idx="1"/>
          </p:nvPr>
        </p:nvSpPr>
        <p:spPr/>
        <p:txBody>
          <a:bodyPr>
            <a:normAutofit fontScale="92500" lnSpcReduction="20000"/>
          </a:bodyPr>
          <a:lstStyle/>
          <a:p>
            <a:r>
              <a:rPr lang="tr-TR" dirty="0" smtClean="0"/>
              <a:t>Evrim teorisi canlı varlıklar ile çevreleri arasındaki düzenliliğe ve uygunluğa dair Tanrı açıklaması dışında bir açıklama sunabilir mi? </a:t>
            </a:r>
          </a:p>
          <a:p>
            <a:r>
              <a:rPr lang="tr-TR" dirty="0" smtClean="0"/>
              <a:t>Bazıları evrim teorisinden hareketle, çevrenin canlılar için uygun hale getirilmiş olmadığını aksine canlıların çevreye uygun hale gelmek için geliştiğini, dolayısıyla, ortada bir tasarımın olmadığını ileri sürmüştür.</a:t>
            </a:r>
          </a:p>
          <a:p>
            <a:r>
              <a:rPr lang="tr-TR" b="1" dirty="0" smtClean="0"/>
              <a:t>Cevap: </a:t>
            </a:r>
            <a:r>
              <a:rPr lang="tr-TR" dirty="0" smtClean="0"/>
              <a:t>Evrim Tanrı’nın varlığını </a:t>
            </a:r>
            <a:r>
              <a:rPr lang="tr-TR" dirty="0" err="1" smtClean="0"/>
              <a:t>yanlışlayacak</a:t>
            </a:r>
            <a:r>
              <a:rPr lang="tr-TR" dirty="0" smtClean="0"/>
              <a:t> bir sonuç doğurmak zorunda değildir. </a:t>
            </a:r>
            <a:r>
              <a:rPr lang="tr-TR" dirty="0"/>
              <a:t>E</a:t>
            </a:r>
            <a:r>
              <a:rPr lang="tr-TR" dirty="0" smtClean="0"/>
              <a:t>vrimin natüralist, ideolojik yorumu bu teoriyi Tanrı’nın varlığı aleyhine istismar etmektedir. </a:t>
            </a:r>
          </a:p>
          <a:p>
            <a:r>
              <a:rPr lang="tr-TR" dirty="0" smtClean="0"/>
              <a:t>Esasen evrim kuramı Tanrı’nın varlığı konusunda tarafsız bir konumdadır. Nitekim birçok </a:t>
            </a:r>
            <a:r>
              <a:rPr lang="tr-TR" dirty="0" err="1" smtClean="0"/>
              <a:t>teist</a:t>
            </a:r>
            <a:r>
              <a:rPr lang="tr-TR" dirty="0" smtClean="0"/>
              <a:t>, Tanrı’nın, yaratma eylemini evrim gibi bir yasa ve sürece bağlamasını mümkün görmektedir. </a:t>
            </a:r>
          </a:p>
          <a:p>
            <a:r>
              <a:rPr lang="tr-TR" dirty="0" smtClean="0"/>
              <a:t>Ancak bunu mümkün görmekle doğru olduğunu söylemek arasındaki fark gözden kaçırılmamalıdır.  </a:t>
            </a:r>
            <a:endParaRPr lang="tr-TR" dirty="0"/>
          </a:p>
        </p:txBody>
      </p:sp>
    </p:spTree>
    <p:extLst>
      <p:ext uri="{BB962C8B-B14F-4D97-AF65-F5344CB8AC3E}">
        <p14:creationId xmlns:p14="http://schemas.microsoft.com/office/powerpoint/2010/main" val="2516378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M. </a:t>
            </a:r>
            <a:r>
              <a:rPr lang="tr-TR" b="1" dirty="0" err="1" smtClean="0"/>
              <a:t>Behe</a:t>
            </a:r>
            <a:r>
              <a:rPr lang="tr-TR" b="1" dirty="0"/>
              <a:t> </a:t>
            </a:r>
            <a:r>
              <a:rPr lang="tr-TR" b="1" dirty="0" smtClean="0"/>
              <a:t>ve «İndirgenemez Karmaşıklık»</a:t>
            </a:r>
            <a:endParaRPr lang="tr-TR" b="1" dirty="0"/>
          </a:p>
        </p:txBody>
      </p:sp>
      <p:sp>
        <p:nvSpPr>
          <p:cNvPr id="3" name="İçerik Yer Tutucusu 2"/>
          <p:cNvSpPr>
            <a:spLocks noGrp="1"/>
          </p:cNvSpPr>
          <p:nvPr>
            <p:ph idx="1"/>
          </p:nvPr>
        </p:nvSpPr>
        <p:spPr/>
        <p:txBody>
          <a:bodyPr>
            <a:normAutofit lnSpcReduction="10000"/>
          </a:bodyPr>
          <a:lstStyle/>
          <a:p>
            <a:r>
              <a:rPr lang="tr-TR" dirty="0" smtClean="0"/>
              <a:t>Canlıların yapısına dair bilimin geldiği nokta canlılığın moleküler bir olgu olduğudur. Yani her canlı, bir makinenin parçaları/dişlileri gibi birbiriyle uyumlu bir şekilde çalışan moleküler düzeyde hassas ve karmaşık bir biyolojik sistem oluşturmaktadır.</a:t>
            </a:r>
          </a:p>
          <a:p>
            <a:r>
              <a:rPr lang="tr-TR" dirty="0" smtClean="0"/>
              <a:t>M. J. </a:t>
            </a:r>
            <a:r>
              <a:rPr lang="tr-TR" dirty="0" err="1" smtClean="0"/>
              <a:t>Behe</a:t>
            </a:r>
            <a:r>
              <a:rPr lang="tr-TR" dirty="0" smtClean="0"/>
              <a:t>, bilimin deşifre ettiği bu hassas karmaşıklığın Darwin zamanında bir kara kutu olduğunu, bu karmaşıklığın </a:t>
            </a:r>
            <a:r>
              <a:rPr lang="tr-TR" dirty="0" err="1" smtClean="0"/>
              <a:t>Darwinci</a:t>
            </a:r>
            <a:r>
              <a:rPr lang="tr-TR" dirty="0" smtClean="0"/>
              <a:t> bir indirgemeyle açıklanamayacağını ileri sürer.</a:t>
            </a:r>
          </a:p>
          <a:p>
            <a:r>
              <a:rPr lang="tr-TR" dirty="0" err="1" smtClean="0"/>
              <a:t>Behe’ye</a:t>
            </a:r>
            <a:r>
              <a:rPr lang="tr-TR" dirty="0" smtClean="0"/>
              <a:t> göre, canlılarla ilgili bilimin sunduğu resim, teleolojik kanıtın dayandığı </a:t>
            </a:r>
            <a:r>
              <a:rPr lang="tr-TR" i="1" dirty="0" smtClean="0"/>
              <a:t>akıllı tasarım </a:t>
            </a:r>
            <a:r>
              <a:rPr lang="tr-TR" dirty="0" smtClean="0"/>
              <a:t>düşüncesini çürütmek bir yana açık </a:t>
            </a:r>
            <a:r>
              <a:rPr lang="tr-TR" dirty="0"/>
              <a:t>bir şekilde </a:t>
            </a:r>
            <a:r>
              <a:rPr lang="tr-TR" dirty="0" smtClean="0"/>
              <a:t> desteklemektedir. Zira bugün tasarımın boyutları ve hassas ayarları Darwin dönemine göre çok daha netleşmiştir.</a:t>
            </a:r>
          </a:p>
          <a:p>
            <a:endParaRPr lang="tr-TR" dirty="0"/>
          </a:p>
        </p:txBody>
      </p:sp>
    </p:spTree>
    <p:extLst>
      <p:ext uri="{BB962C8B-B14F-4D97-AF65-F5344CB8AC3E}">
        <p14:creationId xmlns:p14="http://schemas.microsoft.com/office/powerpoint/2010/main" val="2012213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Evrim Neyi Açıklar Neyi Açıklamaz?</a:t>
            </a:r>
            <a:endParaRPr lang="tr-TR" b="1" dirty="0"/>
          </a:p>
        </p:txBody>
      </p:sp>
      <p:sp>
        <p:nvSpPr>
          <p:cNvPr id="3" name="İçerik Yer Tutucusu 2"/>
          <p:cNvSpPr>
            <a:spLocks noGrp="1"/>
          </p:cNvSpPr>
          <p:nvPr>
            <p:ph idx="1"/>
          </p:nvPr>
        </p:nvSpPr>
        <p:spPr/>
        <p:txBody>
          <a:bodyPr>
            <a:normAutofit fontScale="77500" lnSpcReduction="20000"/>
          </a:bodyPr>
          <a:lstStyle/>
          <a:p>
            <a:r>
              <a:rPr lang="tr-TR" dirty="0" smtClean="0"/>
              <a:t>Evrimin canlılar arasındaki etkileşime hatta canlılığın kaynağına ilişkin bir açıklama sunmuş olduğu kabul edilse bile bu hala nihai bir açıklama olmayacaktır.</a:t>
            </a:r>
          </a:p>
          <a:p>
            <a:r>
              <a:rPr lang="tr-TR" dirty="0" smtClean="0"/>
              <a:t>Bu sefer evrimin neden başka değil de bu yasalar ve düzen çerçevesinde gerçekleştiği sorusu ortaya çıkar. </a:t>
            </a:r>
            <a:endParaRPr lang="tr-TR" dirty="0"/>
          </a:p>
          <a:p>
            <a:r>
              <a:rPr lang="tr-TR" dirty="0" smtClean="0"/>
              <a:t>Evrim yasaları, belli kimyasal ve fiziksel yasaların sonucu olduğuna göre «neden </a:t>
            </a:r>
            <a:r>
              <a:rPr lang="tr-TR" dirty="0"/>
              <a:t>başka yasalar </a:t>
            </a:r>
            <a:r>
              <a:rPr lang="tr-TR" dirty="0" smtClean="0"/>
              <a:t>değil de bu yasalar var olmuştur?» sorusu cevaplanmalıdır. Çünkü bu yasalar olduklarından farklı olsalardı evrim süreci de ortaya çıkmayacaktı. </a:t>
            </a:r>
          </a:p>
          <a:p>
            <a:r>
              <a:rPr lang="tr-TR" dirty="0" smtClean="0"/>
              <a:t>Bu süreç 15 Milyar önceki evrenin başlangıç koşullarına ve bu koşullarda ortaya çıkan yasalara kadar gider.</a:t>
            </a:r>
          </a:p>
          <a:p>
            <a:r>
              <a:rPr lang="tr-TR" dirty="0" smtClean="0"/>
              <a:t>Bilim, evrenin büyük patlama yoluyla oluşumu esnasında madde-enerjinin çok çok hassas bir yoğunluk ve gerileme hızına sahip olduğunu söylemektedir. Bu hassas-ince ayar, sürecin yaşamın ortaya çıkışını mümkün kılacak şekilde gelişmesini temin etmiştir.</a:t>
            </a:r>
          </a:p>
          <a:p>
            <a:r>
              <a:rPr lang="tr-TR" dirty="0" smtClean="0"/>
              <a:t>Evrenin niçin tam da bu yasaları ortaya çıkaracak şekilde var olduğu ve geliştiği sorusu, en iyi, böyle olmasını amaçlayan Tanrı’nın fiiliyle açıklanabilir. </a:t>
            </a:r>
          </a:p>
          <a:p>
            <a:endParaRPr lang="tr-TR" dirty="0"/>
          </a:p>
        </p:txBody>
      </p:sp>
    </p:spTree>
    <p:extLst>
      <p:ext uri="{BB962C8B-B14F-4D97-AF65-F5344CB8AC3E}">
        <p14:creationId xmlns:p14="http://schemas.microsoft.com/office/powerpoint/2010/main" val="3482087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Büyük </a:t>
            </a:r>
            <a:r>
              <a:rPr lang="tr-TR" b="1" dirty="0" err="1" smtClean="0"/>
              <a:t>Patlama’nın</a:t>
            </a:r>
            <a:r>
              <a:rPr lang="tr-TR" b="1" dirty="0" smtClean="0"/>
              <a:t> Ateist Yorumu</a:t>
            </a:r>
            <a:endParaRPr lang="tr-TR" b="1" dirty="0"/>
          </a:p>
        </p:txBody>
      </p:sp>
      <p:sp>
        <p:nvSpPr>
          <p:cNvPr id="3" name="İçerik Yer Tutucusu 2"/>
          <p:cNvSpPr>
            <a:spLocks noGrp="1"/>
          </p:cNvSpPr>
          <p:nvPr>
            <p:ph idx="1"/>
          </p:nvPr>
        </p:nvSpPr>
        <p:spPr>
          <a:xfrm>
            <a:off x="838200" y="1537253"/>
            <a:ext cx="10515600" cy="4532244"/>
          </a:xfrm>
        </p:spPr>
        <p:txBody>
          <a:bodyPr/>
          <a:lstStyle/>
          <a:p>
            <a:r>
              <a:rPr lang="tr-TR" dirty="0" smtClean="0"/>
              <a:t>Evrenin ilk oluşum koşulları canlıların yaşamasına imkan vermeyen bir durumdadır. Yani evren canlıların ortaya çıkması için uygun bir duruma, var olduktan çok sonraları gelmiştir.</a:t>
            </a:r>
          </a:p>
          <a:p>
            <a:r>
              <a:rPr lang="tr-TR" dirty="0" smtClean="0"/>
              <a:t>O halde canlılar için elverişli olmayan bu başlangıç koşulları Tanrı tarafından yaratılmış olamaz. </a:t>
            </a:r>
          </a:p>
          <a:p>
            <a:r>
              <a:rPr lang="tr-TR" dirty="0" smtClean="0"/>
              <a:t> Cevap: Tanrı en iyi koşulları yaratabilir fakat yaratmak zorunda değildir.</a:t>
            </a:r>
          </a:p>
          <a:p>
            <a:r>
              <a:rPr lang="tr-TR" dirty="0" smtClean="0"/>
              <a:t>Yine Tanrı’nın canlı varlıkların var olması ve yaşam sürmesi için uygun olan koşulları en baştan yaratması da bir zorunluluk değildir. Tanrı bu koşulları aşama </a:t>
            </a:r>
            <a:r>
              <a:rPr lang="tr-TR" dirty="0" err="1" smtClean="0"/>
              <a:t>aşama</a:t>
            </a:r>
            <a:r>
              <a:rPr lang="tr-TR" dirty="0" smtClean="0"/>
              <a:t> yaratmış da olabilir.</a:t>
            </a:r>
            <a:endParaRPr lang="tr-TR" dirty="0"/>
          </a:p>
        </p:txBody>
      </p:sp>
    </p:spTree>
    <p:extLst>
      <p:ext uri="{BB962C8B-B14F-4D97-AF65-F5344CB8AC3E}">
        <p14:creationId xmlns:p14="http://schemas.microsoft.com/office/powerpoint/2010/main" val="803087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Teleolojik Kanıta Yön Veren İlkeler</a:t>
            </a:r>
            <a:endParaRPr lang="tr-TR" b="1" dirty="0"/>
          </a:p>
        </p:txBody>
      </p:sp>
      <p:sp>
        <p:nvSpPr>
          <p:cNvPr id="3" name="İçerik Yer Tutucusu 2"/>
          <p:cNvSpPr>
            <a:spLocks noGrp="1"/>
          </p:cNvSpPr>
          <p:nvPr>
            <p:ph idx="1"/>
          </p:nvPr>
        </p:nvSpPr>
        <p:spPr/>
        <p:txBody>
          <a:bodyPr>
            <a:normAutofit fontScale="92500" lnSpcReduction="20000"/>
          </a:bodyPr>
          <a:lstStyle/>
          <a:p>
            <a:r>
              <a:rPr lang="tr-TR" dirty="0" smtClean="0"/>
              <a:t>Sonuçlar birbirine benziyorsa, bu sonuçları meydana getiren nedenler de birbirine benziyordur.</a:t>
            </a:r>
          </a:p>
          <a:p>
            <a:r>
              <a:rPr lang="tr-TR" dirty="0" smtClean="0"/>
              <a:t>Bir saat gördüğümüzde «bunu mutlaka biri tasarlamıştır» diyorsak, evrendeki düzen karşısında da bir tasarımcı aramak durumundayız.</a:t>
            </a:r>
          </a:p>
          <a:p>
            <a:r>
              <a:rPr lang="tr-TR" dirty="0" smtClean="0"/>
              <a:t>Peki saatteki tasarım ile evrendeki tasarım arasında yeteri kadar benzerlik var mıdır?</a:t>
            </a:r>
          </a:p>
          <a:p>
            <a:r>
              <a:rPr lang="tr-TR" dirty="0" smtClean="0"/>
              <a:t>David </a:t>
            </a:r>
            <a:r>
              <a:rPr lang="tr-TR" dirty="0" err="1" smtClean="0"/>
              <a:t>Hume</a:t>
            </a:r>
            <a:r>
              <a:rPr lang="tr-TR" dirty="0" smtClean="0"/>
              <a:t> bu ilkeye itiraz etmiş ve deneyimimiz kapsamında olan neden-sonuç ilişkilerinden deney alanımızın ötesindeki neden-sonuç durumlarına dair çıkarım yapamayacağımızı ileri sürmüştür.</a:t>
            </a:r>
          </a:p>
          <a:p>
            <a:r>
              <a:rPr lang="tr-TR" dirty="0" err="1" smtClean="0"/>
              <a:t>Hume’a</a:t>
            </a:r>
            <a:r>
              <a:rPr lang="tr-TR" dirty="0" smtClean="0"/>
              <a:t> göre evrendeki nedenselliğin tespiti o kadar da açık değildir. Evrendeki düzenliliğin bir nedenden kaynaklandığına dair bir tecrübemiz yoktur.  </a:t>
            </a:r>
            <a:endParaRPr lang="tr-TR" dirty="0"/>
          </a:p>
        </p:txBody>
      </p:sp>
    </p:spTree>
    <p:extLst>
      <p:ext uri="{BB962C8B-B14F-4D97-AF65-F5344CB8AC3E}">
        <p14:creationId xmlns:p14="http://schemas.microsoft.com/office/powerpoint/2010/main" val="2736461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t>Hume’un</a:t>
            </a:r>
            <a:r>
              <a:rPr lang="tr-TR" b="1" dirty="0" smtClean="0"/>
              <a:t> İtirazlarının Değerlendirilmesi</a:t>
            </a:r>
            <a:endParaRPr lang="tr-TR" b="1" dirty="0"/>
          </a:p>
        </p:txBody>
      </p:sp>
      <p:sp>
        <p:nvSpPr>
          <p:cNvPr id="3" name="İçerik Yer Tutucusu 2"/>
          <p:cNvSpPr>
            <a:spLocks noGrp="1"/>
          </p:cNvSpPr>
          <p:nvPr>
            <p:ph idx="1"/>
          </p:nvPr>
        </p:nvSpPr>
        <p:spPr/>
        <p:txBody>
          <a:bodyPr>
            <a:normAutofit fontScale="92500" lnSpcReduction="20000"/>
          </a:bodyPr>
          <a:lstStyle/>
          <a:p>
            <a:r>
              <a:rPr lang="tr-TR" dirty="0" smtClean="0"/>
              <a:t>Evrendeki düzenliliğin nedenine ilişkin doğrudan bir tecrübeye sahip olmadığımız hususu bu düzenin arkasındaki nedeni soruşturan bir rasyonel faaliyeti dışlamaz.</a:t>
            </a:r>
          </a:p>
          <a:p>
            <a:r>
              <a:rPr lang="tr-TR" dirty="0" smtClean="0"/>
              <a:t>Tabi ki yaşadığımız dünyada insani düzlemde meydana gelen neden-sonuç ilişkisiyle Tanrı-evren arasında söz konusu nedensellik düzlemi farklılaşacaktır. Bu noktada birebir uygunluk beklemek doğru değildir.</a:t>
            </a:r>
          </a:p>
          <a:p>
            <a:r>
              <a:rPr lang="tr-TR" dirty="0" smtClean="0"/>
              <a:t>Esasen bu farklılık, bizi ‘evrendeki düzenin ve tasarımın bir nedeni olmadığı’ düşüncesine götürmekten ziyade bu tasarımın nedeninin insan gibi olmadığı düşüncesine götürür. </a:t>
            </a:r>
          </a:p>
          <a:p>
            <a:r>
              <a:rPr lang="tr-TR" dirty="0" smtClean="0"/>
              <a:t>Ör. evrenin tasarımcısı olan varlığın bilgisinin ve kudretinin insanla kıyaslanamayacak derecede mükemmel olduğunun düşünülmesi doğaldır.</a:t>
            </a:r>
          </a:p>
          <a:p>
            <a:r>
              <a:rPr lang="tr-TR" dirty="0" smtClean="0"/>
              <a:t>Fakat </a:t>
            </a:r>
            <a:r>
              <a:rPr lang="tr-TR" dirty="0" err="1" smtClean="0"/>
              <a:t>nedensel</a:t>
            </a:r>
            <a:r>
              <a:rPr lang="tr-TR" dirty="0" smtClean="0"/>
              <a:t> düzlemde bazı farklılıkların olduğu düşüncesi, arada hiçbir benzerliğin olmadığı düşüncesini doğurmamalıdır.</a:t>
            </a:r>
          </a:p>
          <a:p>
            <a:pPr marL="0" indent="0">
              <a:buNone/>
            </a:pPr>
            <a:endParaRPr lang="tr-TR" dirty="0"/>
          </a:p>
        </p:txBody>
      </p:sp>
    </p:spTree>
    <p:extLst>
      <p:ext uri="{BB962C8B-B14F-4D97-AF65-F5344CB8AC3E}">
        <p14:creationId xmlns:p14="http://schemas.microsoft.com/office/powerpoint/2010/main" val="883917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Teleolojik Kanıt ve Tanrı’nın Birliği</a:t>
            </a:r>
            <a:endParaRPr lang="tr-TR" b="1" dirty="0"/>
          </a:p>
        </p:txBody>
      </p:sp>
      <p:sp>
        <p:nvSpPr>
          <p:cNvPr id="3" name="İçerik Yer Tutucusu 2"/>
          <p:cNvSpPr>
            <a:spLocks noGrp="1"/>
          </p:cNvSpPr>
          <p:nvPr>
            <p:ph idx="1"/>
          </p:nvPr>
        </p:nvSpPr>
        <p:spPr/>
        <p:txBody>
          <a:bodyPr>
            <a:normAutofit fontScale="85000" lnSpcReduction="20000"/>
          </a:bodyPr>
          <a:lstStyle/>
          <a:p>
            <a:r>
              <a:rPr lang="tr-TR" dirty="0" err="1" smtClean="0"/>
              <a:t>Hume</a:t>
            </a:r>
            <a:r>
              <a:rPr lang="tr-TR" dirty="0" smtClean="0"/>
              <a:t>, tasarım düşüncesinden hareket edilmesi durumunda, sonuçta tek bir Tanrı’nın değil birden fazla Tanrı’nın varlığının kabul edilmesi ile karşı karşıya kalabileceğimizi iddia eder. Şöyle ki; </a:t>
            </a:r>
          </a:p>
          <a:p>
            <a:r>
              <a:rPr lang="tr-TR" dirty="0"/>
              <a:t>E</a:t>
            </a:r>
            <a:r>
              <a:rPr lang="tr-TR" dirty="0" smtClean="0"/>
              <a:t>vrendeki tasarımla Tanrı arasındaki nedenselliğin, dünyadaki tasarım eseri nesnelerle nedenleri arasındaki ilişkiye benzetilerek izah edilmesi durumunda, nasıl ki bir eseri birden fazla kişinin yardımlaşarak ortaklaşa tasarladığını düşünmek makulse, aynı şekilde evreni de birden fazla tasarımcının tasarladığını düşünmek makul olacaktır. Bu ise </a:t>
            </a:r>
            <a:r>
              <a:rPr lang="tr-TR" dirty="0" err="1" smtClean="0"/>
              <a:t>teistlerin</a:t>
            </a:r>
            <a:r>
              <a:rPr lang="tr-TR" dirty="0" smtClean="0"/>
              <a:t> kabul edebileceği bir sonuç değildir.</a:t>
            </a:r>
          </a:p>
          <a:p>
            <a:r>
              <a:rPr lang="tr-TR" dirty="0" smtClean="0"/>
              <a:t>Cevap: Burada birden fazla Tanrı’nın karşılıklı yardımlaşma ve işbirliğine ihtiyaç duyması, Tanrı kavramı ile tutarlı olmayan bir durum oluşturmaktadır. İhtiyaç duyan bir varlık Tanrı olamaz.</a:t>
            </a:r>
          </a:p>
          <a:p>
            <a:r>
              <a:rPr lang="tr-TR" dirty="0" smtClean="0"/>
              <a:t>Basitlik ilkesi gereği bir Tanrı ile açıklayabildiğimiz bir durumu birden fazla Tanrı ile açıklamak için bir gerekçe yoktur. O halde evrendeki tasarımı tek bir Tanrı ile açıklamak en rasyonel seçenektir.</a:t>
            </a:r>
          </a:p>
          <a:p>
            <a:endParaRPr lang="tr-TR" dirty="0"/>
          </a:p>
        </p:txBody>
      </p:sp>
    </p:spTree>
    <p:extLst>
      <p:ext uri="{BB962C8B-B14F-4D97-AF65-F5344CB8AC3E}">
        <p14:creationId xmlns:p14="http://schemas.microsoft.com/office/powerpoint/2010/main" val="3533384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2126</TotalTime>
  <Words>1440</Words>
  <Application>Microsoft Office PowerPoint</Application>
  <PresentationFormat>Geniş ekran</PresentationFormat>
  <Paragraphs>64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TELEOLOJİK KANIT</vt:lpstr>
      <vt:lpstr>W. Paley ve Saat-Evren Benzetmesi</vt:lpstr>
      <vt:lpstr>Evrendeki Düzen ve Evrim Teorisi</vt:lpstr>
      <vt:lpstr>M. Behe ve «İndirgenemez Karmaşıklık»</vt:lpstr>
      <vt:lpstr>Evrim Neyi Açıklar Neyi Açıklamaz?</vt:lpstr>
      <vt:lpstr>Büyük Patlama’nın Ateist Yorumu</vt:lpstr>
      <vt:lpstr>Teleolojik Kanıta Yön Veren İlkeler</vt:lpstr>
      <vt:lpstr>Hume’un İtirazlarının Değerlendirilmesi</vt:lpstr>
      <vt:lpstr>Teleolojik Kanıt ve Tanrı’nın Birliği</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FELSEFE, DİN VE DİN FELSEFESİ</dc:title>
  <dc:creator>yusuf duman</dc:creator>
  <cp:lastModifiedBy>yusuf duman</cp:lastModifiedBy>
  <cp:revision>703</cp:revision>
  <dcterms:created xsi:type="dcterms:W3CDTF">2017-12-27T11:58:08Z</dcterms:created>
  <dcterms:modified xsi:type="dcterms:W3CDTF">2018-04-11T12:42:52Z</dcterms:modified>
</cp:coreProperties>
</file>