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69" r:id="rId5"/>
    <p:sldId id="270" r:id="rId6"/>
    <p:sldId id="271" r:id="rId7"/>
    <p:sldId id="273" r:id="rId8"/>
    <p:sldId id="260" r:id="rId9"/>
    <p:sldId id="261" r:id="rId10"/>
    <p:sldId id="274" r:id="rId11"/>
    <p:sldId id="262" r:id="rId12"/>
    <p:sldId id="263"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19.9.2020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19.9.2020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19.9.2020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19.9.2020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19.9.2020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19.9.2020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19.9.2020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19.9.2020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9.HAFTA</a:t>
            </a:r>
            <a:endParaRPr lang="tr-TR" dirty="0"/>
          </a:p>
        </p:txBody>
      </p:sp>
      <p:sp>
        <p:nvSpPr>
          <p:cNvPr id="3" name="2 Alt Başlık"/>
          <p:cNvSpPr>
            <a:spLocks noGrp="1"/>
          </p:cNvSpPr>
          <p:nvPr>
            <p:ph type="subTitle" idx="1"/>
          </p:nvPr>
        </p:nvSpPr>
        <p:spPr/>
        <p:txBody>
          <a:bodyPr>
            <a:normAutofit fontScale="92500" lnSpcReduction="10000"/>
          </a:bodyPr>
          <a:lstStyle/>
          <a:p>
            <a:r>
              <a:rPr lang="tr-TR" dirty="0" smtClean="0"/>
              <a:t>Deneysel teknikler: X- ışını difraksiyonu, nötron difraksiyonu, geçirmeli elektron </a:t>
            </a:r>
            <a:r>
              <a:rPr lang="tr-TR" dirty="0" err="1" smtClean="0"/>
              <a:t>mikroskopi</a:t>
            </a:r>
            <a:r>
              <a:rPr lang="tr-TR" dirty="0" smtClean="0"/>
              <a:t>, taramalı elektron </a:t>
            </a:r>
            <a:r>
              <a:rPr lang="tr-TR" dirty="0" err="1" smtClean="0"/>
              <a:t>mikroskopi</a:t>
            </a:r>
            <a:r>
              <a:rPr lang="tr-TR" dirty="0" smtClean="0"/>
              <a:t>, </a:t>
            </a:r>
            <a:r>
              <a:rPr lang="tr-TR" dirty="0" err="1" smtClean="0"/>
              <a:t>adsorpsiyon</a:t>
            </a:r>
            <a:r>
              <a:rPr lang="tr-TR" dirty="0" smtClean="0"/>
              <a:t>.</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t>SEM-TEM Karşılaştırması</a:t>
            </a:r>
            <a:endParaRPr lang="tr-TR" sz="3600" dirty="0"/>
          </a:p>
        </p:txBody>
      </p:sp>
      <p:pic>
        <p:nvPicPr>
          <p:cNvPr id="4" name="Picture 2" descr="C:\Users\HP\Desktop\taramal-elektron-mikroskobu-8-638.jpg"/>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1557841" y="1600200"/>
            <a:ext cx="6028318" cy="4525963"/>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solidFill>
                  <a:srgbClr val="C00000"/>
                </a:solidFill>
              </a:rPr>
              <a:t>TEM’in</a:t>
            </a:r>
            <a:r>
              <a:rPr lang="tr-TR" dirty="0" smtClean="0">
                <a:solidFill>
                  <a:srgbClr val="C00000"/>
                </a:solidFill>
              </a:rPr>
              <a:t> Kullanım Alanları</a:t>
            </a:r>
            <a:endParaRPr lang="tr-TR" dirty="0"/>
          </a:p>
        </p:txBody>
      </p:sp>
      <p:sp>
        <p:nvSpPr>
          <p:cNvPr id="3" name="2 İçerik Yer Tutucusu"/>
          <p:cNvSpPr>
            <a:spLocks noGrp="1"/>
          </p:cNvSpPr>
          <p:nvPr>
            <p:ph idx="1"/>
          </p:nvPr>
        </p:nvSpPr>
        <p:spPr/>
        <p:txBody>
          <a:bodyPr>
            <a:normAutofit fontScale="92500" lnSpcReduction="20000"/>
          </a:bodyPr>
          <a:lstStyle/>
          <a:p>
            <a:pPr marL="360363" indent="-360363"/>
            <a:r>
              <a:rPr lang="tr-TR" dirty="0" err="1" smtClean="0"/>
              <a:t>TEM’in</a:t>
            </a:r>
            <a:r>
              <a:rPr lang="tr-TR" dirty="0" smtClean="0"/>
              <a:t> </a:t>
            </a:r>
            <a:r>
              <a:rPr lang="tr-TR" dirty="0" smtClean="0"/>
              <a:t>tıp </a:t>
            </a:r>
            <a:r>
              <a:rPr lang="tr-TR" dirty="0" smtClean="0"/>
              <a:t>alanında, </a:t>
            </a:r>
            <a:r>
              <a:rPr lang="tr-TR" dirty="0" smtClean="0"/>
              <a:t>patoloji ve mikrobiyoloji anabilim dallarında </a:t>
            </a:r>
            <a:r>
              <a:rPr lang="tr-TR" dirty="0" smtClean="0"/>
              <a:t>tanıya </a:t>
            </a:r>
            <a:r>
              <a:rPr lang="tr-TR" dirty="0" smtClean="0"/>
              <a:t>yardımcı </a:t>
            </a:r>
            <a:r>
              <a:rPr lang="tr-TR" dirty="0" smtClean="0"/>
              <a:t>olması</a:t>
            </a:r>
            <a:r>
              <a:rPr lang="tr-TR" dirty="0" smtClean="0"/>
              <a:t> </a:t>
            </a:r>
            <a:r>
              <a:rPr lang="tr-TR" dirty="0" smtClean="0"/>
              <a:t>için kullanılmaktadır.</a:t>
            </a:r>
            <a:endParaRPr lang="tr-TR" dirty="0" smtClean="0"/>
          </a:p>
          <a:p>
            <a:r>
              <a:rPr lang="tr-TR" dirty="0" smtClean="0"/>
              <a:t>Doku </a:t>
            </a:r>
            <a:r>
              <a:rPr lang="tr-TR" dirty="0" smtClean="0"/>
              <a:t>mühendisliği </a:t>
            </a:r>
            <a:r>
              <a:rPr lang="tr-TR" dirty="0" smtClean="0"/>
              <a:t>uygulamalarında</a:t>
            </a:r>
            <a:r>
              <a:rPr lang="tr-TR" dirty="0" smtClean="0"/>
              <a:t> ,</a:t>
            </a:r>
            <a:r>
              <a:rPr lang="tr-TR" dirty="0" smtClean="0"/>
              <a:t> </a:t>
            </a:r>
            <a:r>
              <a:rPr lang="tr-TR" dirty="0" smtClean="0"/>
              <a:t>h</a:t>
            </a:r>
            <a:r>
              <a:rPr lang="tr-TR" dirty="0" smtClean="0"/>
              <a:t>ücre </a:t>
            </a:r>
            <a:r>
              <a:rPr lang="tr-TR" dirty="0" smtClean="0"/>
              <a:t>ve doku </a:t>
            </a:r>
            <a:r>
              <a:rPr lang="tr-TR" dirty="0" smtClean="0"/>
              <a:t>kültürünün </a:t>
            </a:r>
            <a:r>
              <a:rPr lang="tr-TR" dirty="0" smtClean="0"/>
              <a:t>yapısal </a:t>
            </a:r>
            <a:r>
              <a:rPr lang="tr-TR" dirty="0" smtClean="0"/>
              <a:t>incelemelerinde kullanılmaktadır.</a:t>
            </a:r>
            <a:endParaRPr lang="tr-TR" dirty="0" smtClean="0"/>
          </a:p>
          <a:p>
            <a:r>
              <a:rPr lang="tr-TR" dirty="0" smtClean="0"/>
              <a:t>Yüksek çözünürlüklü  TEM </a:t>
            </a:r>
            <a:r>
              <a:rPr lang="tr-TR" dirty="0" smtClean="0"/>
              <a:t>0,089 ve 0,078 </a:t>
            </a:r>
            <a:r>
              <a:rPr lang="tr-TR" dirty="0" err="1" smtClean="0"/>
              <a:t>nm</a:t>
            </a:r>
            <a:r>
              <a:rPr lang="tr-TR" dirty="0" smtClean="0"/>
              <a:t> aralıklarla dizilmiş karbon ve silikon atomlarını çözümleyebilmekte ve malzeme kusurlarını bulabilmektedir. Bu özelliğinden dolayı bilgisayar sanayinde de kullanılmaktadır.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274638"/>
            <a:ext cx="8075240" cy="706090"/>
          </a:xfrm>
        </p:spPr>
        <p:txBody>
          <a:bodyPr>
            <a:normAutofit/>
          </a:bodyPr>
          <a:lstStyle/>
          <a:p>
            <a:r>
              <a:rPr lang="tr-TR" sz="3600" dirty="0" err="1" smtClean="0">
                <a:solidFill>
                  <a:srgbClr val="C00000"/>
                </a:solidFill>
              </a:rPr>
              <a:t>SEM’in</a:t>
            </a:r>
            <a:r>
              <a:rPr lang="tr-TR" sz="3600" dirty="0" smtClean="0">
                <a:solidFill>
                  <a:srgbClr val="C00000"/>
                </a:solidFill>
              </a:rPr>
              <a:t> Kullanım Alanları </a:t>
            </a:r>
            <a:endParaRPr lang="tr-TR" sz="3600" dirty="0"/>
          </a:p>
        </p:txBody>
      </p:sp>
      <p:sp>
        <p:nvSpPr>
          <p:cNvPr id="3" name="2 İçerik Yer Tutucusu"/>
          <p:cNvSpPr>
            <a:spLocks noGrp="1"/>
          </p:cNvSpPr>
          <p:nvPr>
            <p:ph idx="1"/>
          </p:nvPr>
        </p:nvSpPr>
        <p:spPr>
          <a:xfrm>
            <a:off x="395536" y="980728"/>
            <a:ext cx="8208912" cy="5616624"/>
          </a:xfrm>
        </p:spPr>
        <p:txBody>
          <a:bodyPr>
            <a:noAutofit/>
          </a:bodyPr>
          <a:lstStyle/>
          <a:p>
            <a:pPr marL="0" indent="0">
              <a:buNone/>
            </a:pPr>
            <a:endParaRPr lang="tr-TR" sz="2400" dirty="0" smtClean="0"/>
          </a:p>
          <a:p>
            <a:r>
              <a:rPr lang="tr-TR" sz="2400" dirty="0" smtClean="0"/>
              <a:t>Adli Tıp: Metal parçaları, tahta parçaları, boya ve mürekkep gibi maddelerin karşılaştırılmasında ayrıca saç, deri parçaları, iplik gibi maddeleri inceleyerek polis </a:t>
            </a:r>
            <a:r>
              <a:rPr lang="tr-TR" sz="2400" dirty="0" err="1" smtClean="0"/>
              <a:t>laboratuvarlarında</a:t>
            </a:r>
            <a:r>
              <a:rPr lang="tr-TR" sz="2400" dirty="0" smtClean="0"/>
              <a:t> delilleri incelemede kullanılır. </a:t>
            </a:r>
          </a:p>
          <a:p>
            <a:r>
              <a:rPr lang="tr-TR" sz="2400" dirty="0" smtClean="0"/>
              <a:t>Metaller: Sıcak ve soğuk gibi farklı koşullarda metallerin dayanıklılığının belirlenmesinde kullanılır. Uçak, otomotiv, savunma sanayinde, güvenlik nedeniyle güçlü metal kullanımı gerektiren uçak, otomobil, tren, gemi gibi araçlarında yapımında kullanılan metallerin dayanıklılığının belirlenmesinde kullanılır. </a:t>
            </a:r>
          </a:p>
          <a:p>
            <a:r>
              <a:rPr lang="tr-TR" sz="2400" dirty="0" smtClean="0"/>
              <a:t>Bilimsel Araştırmalar: Biyologlar bitki ve hayvan dokularının incelenmesinde, kimyagerler ise mikroskobik kristalleri, metal, plastik, seramik vs. yapısını incelemede </a:t>
            </a:r>
            <a:r>
              <a:rPr lang="tr-TR" sz="2400" dirty="0" err="1" smtClean="0"/>
              <a:t>SEM’den</a:t>
            </a:r>
            <a:r>
              <a:rPr lang="tr-TR" sz="2400" dirty="0" smtClean="0"/>
              <a:t> yararlanırlar.</a:t>
            </a:r>
            <a:endParaRPr lang="tr-T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err="1" smtClean="0"/>
              <a:t>Nanobilimin</a:t>
            </a:r>
            <a:r>
              <a:rPr lang="tr-TR" dirty="0" smtClean="0"/>
              <a:t> ve </a:t>
            </a:r>
            <a:r>
              <a:rPr lang="tr-TR" dirty="0" err="1" smtClean="0"/>
              <a:t>nanoteknolojinin</a:t>
            </a:r>
            <a:r>
              <a:rPr lang="tr-TR" dirty="0" smtClean="0"/>
              <a:t> </a:t>
            </a:r>
            <a:r>
              <a:rPr lang="tr-TR" dirty="0" smtClean="0"/>
              <a:t>gelişmesinde </a:t>
            </a:r>
            <a:r>
              <a:rPr lang="tr-TR" dirty="0" smtClean="0"/>
              <a:t>en önemli etmen; nano ölçekte ölçme </a:t>
            </a:r>
            <a:r>
              <a:rPr lang="tr-TR" dirty="0" smtClean="0"/>
              <a:t>ve inceleme </a:t>
            </a:r>
            <a:r>
              <a:rPr lang="tr-TR" dirty="0" smtClean="0"/>
              <a:t>yapabilen mikroskoplar ve bu boyutlarda </a:t>
            </a:r>
            <a:r>
              <a:rPr lang="tr-TR" dirty="0" smtClean="0"/>
              <a:t>işlemler </a:t>
            </a:r>
            <a:r>
              <a:rPr lang="tr-TR" dirty="0" smtClean="0"/>
              <a:t>yapabilmek için </a:t>
            </a:r>
            <a:r>
              <a:rPr lang="tr-TR" dirty="0" smtClean="0"/>
              <a:t>oluşturulan yöntemlerdir.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smtClean="0"/>
              <a:t>Bu yöntemler</a:t>
            </a:r>
            <a:r>
              <a:rPr lang="tr-TR" dirty="0" smtClean="0"/>
              <a:t> ; </a:t>
            </a:r>
          </a:p>
          <a:p>
            <a:r>
              <a:rPr lang="tr-TR" dirty="0" smtClean="0"/>
              <a:t> Saçılma Yöntemleri</a:t>
            </a:r>
          </a:p>
          <a:p>
            <a:r>
              <a:rPr lang="tr-TR" dirty="0" smtClean="0"/>
              <a:t> Taramalı Elektron Mikroskobu</a:t>
            </a:r>
          </a:p>
          <a:p>
            <a:r>
              <a:rPr lang="tr-TR" dirty="0" smtClean="0"/>
              <a:t> </a:t>
            </a:r>
            <a:r>
              <a:rPr lang="tr-TR" dirty="0" err="1" smtClean="0"/>
              <a:t>Transmission</a:t>
            </a:r>
            <a:r>
              <a:rPr lang="tr-TR" dirty="0" smtClean="0"/>
              <a:t> Elektron Mikroskobu (TEM)</a:t>
            </a:r>
          </a:p>
          <a:p>
            <a:r>
              <a:rPr lang="tr-TR" dirty="0" smtClean="0"/>
              <a:t> Taramalı Sonda Mikroskobu</a:t>
            </a:r>
          </a:p>
          <a:p>
            <a:r>
              <a:rPr lang="tr-TR" dirty="0" smtClean="0"/>
              <a:t> Taramalı </a:t>
            </a:r>
            <a:r>
              <a:rPr lang="tr-TR" dirty="0" err="1" smtClean="0"/>
              <a:t>Tünellemeli</a:t>
            </a:r>
            <a:r>
              <a:rPr lang="tr-TR" dirty="0" smtClean="0"/>
              <a:t> Mikroskop</a:t>
            </a:r>
          </a:p>
          <a:p>
            <a:r>
              <a:rPr lang="tr-TR" dirty="0" smtClean="0"/>
              <a:t> Atomik Kuvvet Mikroskobu</a:t>
            </a:r>
          </a:p>
          <a:p>
            <a:r>
              <a:rPr lang="tr-TR" dirty="0" smtClean="0"/>
              <a:t> Yakın Alan Taramalı Optik Mikroskop, gibi yöntemlerdir.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Taramalı Elektron Mikroskobu (</a:t>
            </a:r>
            <a:r>
              <a:rPr lang="tr-TR" b="1" dirty="0" err="1" smtClean="0"/>
              <a:t>Scanning</a:t>
            </a:r>
            <a:r>
              <a:rPr lang="tr-TR" b="1" dirty="0" smtClean="0"/>
              <a:t> Elektron </a:t>
            </a:r>
            <a:r>
              <a:rPr lang="tr-TR" b="1" dirty="0" err="1" smtClean="0"/>
              <a:t>Microscope</a:t>
            </a:r>
            <a:r>
              <a:rPr lang="tr-TR" b="1" dirty="0" smtClean="0"/>
              <a:t> - SEM)</a:t>
            </a:r>
            <a:endParaRPr lang="tr-TR" dirty="0"/>
          </a:p>
        </p:txBody>
      </p:sp>
      <p:sp>
        <p:nvSpPr>
          <p:cNvPr id="3" name="2 İçerik Yer Tutucusu"/>
          <p:cNvSpPr>
            <a:spLocks noGrp="1"/>
          </p:cNvSpPr>
          <p:nvPr>
            <p:ph idx="1"/>
          </p:nvPr>
        </p:nvSpPr>
        <p:spPr/>
        <p:txBody>
          <a:bodyPr/>
          <a:lstStyle/>
          <a:p>
            <a:r>
              <a:rPr lang="fi-FI" dirty="0" smtClean="0"/>
              <a:t>Tungsten, Lantan hekza borit katottan </a:t>
            </a:r>
            <a:r>
              <a:rPr lang="tr-TR" dirty="0" smtClean="0"/>
              <a:t>ortaya </a:t>
            </a:r>
            <a:r>
              <a:rPr lang="tr-TR" dirty="0" smtClean="0"/>
              <a:t>çıkan elektronların, incelenecek malzeme </a:t>
            </a:r>
            <a:r>
              <a:rPr lang="tr-TR" dirty="0" smtClean="0"/>
              <a:t>yüzeyine gönderilmesi </a:t>
            </a:r>
            <a:r>
              <a:rPr lang="tr-TR" dirty="0" smtClean="0"/>
              <a:t>sonucu </a:t>
            </a:r>
            <a:r>
              <a:rPr lang="tr-TR" dirty="0" smtClean="0"/>
              <a:t>oluşan etkileşmelerden yararlanılması </a:t>
            </a:r>
            <a:r>
              <a:rPr lang="tr-TR" dirty="0" smtClean="0"/>
              <a:t>esasına dayanır.</a:t>
            </a:r>
            <a:endParaRPr lang="tr-TR" dirty="0" smtClean="0"/>
          </a:p>
          <a:p>
            <a:r>
              <a:rPr lang="tr-TR" dirty="0" smtClean="0"/>
              <a:t>Genel </a:t>
            </a:r>
            <a:r>
              <a:rPr lang="tr-TR" dirty="0" smtClean="0"/>
              <a:t>olarak bu elektron enerjisi 200-300 eV dan 100 </a:t>
            </a:r>
            <a:r>
              <a:rPr lang="tr-TR" dirty="0" err="1" smtClean="0"/>
              <a:t>keV</a:t>
            </a:r>
            <a:r>
              <a:rPr lang="tr-TR" dirty="0" smtClean="0"/>
              <a:t> a kadar </a:t>
            </a:r>
            <a:r>
              <a:rPr lang="tr-TR" dirty="0" err="1" smtClean="0"/>
              <a:t>degişebilir</a:t>
            </a:r>
            <a:r>
              <a:rPr lang="tr-TR" dirty="0" smtClean="0"/>
              <a:t>.</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Bir taramalı elektron </a:t>
            </a:r>
            <a:r>
              <a:rPr lang="tr-TR" dirty="0" smtClean="0"/>
              <a:t>mikroskobunda görüntü oluşumu ; </a:t>
            </a:r>
            <a:r>
              <a:rPr lang="tr-TR" dirty="0" smtClean="0"/>
              <a:t>elektron demetinin incelenen </a:t>
            </a:r>
            <a:r>
              <a:rPr lang="tr-TR" dirty="0" smtClean="0"/>
              <a:t>örneğin </a:t>
            </a:r>
            <a:r>
              <a:rPr lang="tr-TR" dirty="0" smtClean="0"/>
              <a:t>yüzeyi ile </a:t>
            </a:r>
            <a:r>
              <a:rPr lang="tr-TR" dirty="0" smtClean="0"/>
              <a:t>yaptığı fiziksel etkileşmelerin sonucunda ortaya çıkan </a:t>
            </a:r>
            <a:r>
              <a:rPr lang="tr-TR" dirty="0" smtClean="0"/>
              <a:t>sinyallerin toplanması ve incelenmesi prensibine dayanır.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10000"/>
          </a:bodyPr>
          <a:lstStyle/>
          <a:p>
            <a:r>
              <a:rPr lang="tr-TR" dirty="0" smtClean="0"/>
              <a:t>Bunlardan ilki, gelen elektron demetindeki elektronların, malzemedeki atomlarla </a:t>
            </a:r>
            <a:r>
              <a:rPr lang="tr-TR" dirty="0" smtClean="0"/>
              <a:t>yapmış olduğu </a:t>
            </a:r>
            <a:r>
              <a:rPr lang="tr-TR" dirty="0" smtClean="0"/>
              <a:t>elastik olmayan </a:t>
            </a:r>
            <a:r>
              <a:rPr lang="tr-TR" dirty="0" err="1" smtClean="0"/>
              <a:t>çarpısma</a:t>
            </a:r>
            <a:r>
              <a:rPr lang="tr-TR" dirty="0" smtClean="0"/>
              <a:t> </a:t>
            </a:r>
            <a:r>
              <a:rPr lang="tr-TR" dirty="0" smtClean="0"/>
              <a:t>sonucu elektronlara</a:t>
            </a:r>
            <a:endParaRPr lang="tr-TR" dirty="0" smtClean="0"/>
          </a:p>
          <a:p>
            <a:pPr indent="17463">
              <a:buNone/>
            </a:pPr>
            <a:r>
              <a:rPr lang="tr-TR" dirty="0" smtClean="0"/>
              <a:t>enerjilerini </a:t>
            </a:r>
            <a:r>
              <a:rPr lang="tr-TR" dirty="0" smtClean="0"/>
              <a:t>transfer </a:t>
            </a:r>
            <a:r>
              <a:rPr lang="tr-TR" dirty="0" smtClean="0"/>
              <a:t>ederek </a:t>
            </a:r>
            <a:r>
              <a:rPr lang="tr-TR" dirty="0" smtClean="0"/>
              <a:t>ortaya çıkan ikincil </a:t>
            </a:r>
            <a:r>
              <a:rPr lang="tr-TR" dirty="0" smtClean="0"/>
              <a:t>elektronlardır. </a:t>
            </a:r>
          </a:p>
          <a:p>
            <a:r>
              <a:rPr lang="tr-TR" dirty="0" smtClean="0"/>
              <a:t>Bu elektronlar </a:t>
            </a:r>
            <a:r>
              <a:rPr lang="tr-TR" dirty="0" smtClean="0"/>
              <a:t>numune yüzeyinin </a:t>
            </a:r>
            <a:r>
              <a:rPr lang="tr-TR" dirty="0" smtClean="0"/>
              <a:t>yaklaşık </a:t>
            </a:r>
            <a:r>
              <a:rPr lang="tr-TR" dirty="0" smtClean="0"/>
              <a:t>10 </a:t>
            </a:r>
            <a:r>
              <a:rPr lang="tr-TR" dirty="0" err="1" smtClean="0"/>
              <a:t>nm’lik</a:t>
            </a:r>
            <a:r>
              <a:rPr lang="tr-TR" dirty="0" smtClean="0"/>
              <a:t> bir </a:t>
            </a:r>
            <a:r>
              <a:rPr lang="tr-TR" dirty="0" smtClean="0"/>
              <a:t>derinliğinden </a:t>
            </a:r>
            <a:r>
              <a:rPr lang="tr-TR" dirty="0" smtClean="0"/>
              <a:t>ortaya çıkarlar </a:t>
            </a:r>
            <a:r>
              <a:rPr lang="tr-TR" dirty="0" smtClean="0"/>
              <a:t>ve</a:t>
            </a:r>
            <a:r>
              <a:rPr lang="tr-TR" dirty="0" smtClean="0"/>
              <a:t> </a:t>
            </a:r>
            <a:r>
              <a:rPr lang="tr-TR" dirty="0" smtClean="0"/>
              <a:t>enerjileri </a:t>
            </a:r>
            <a:r>
              <a:rPr lang="tr-TR" dirty="0" smtClean="0"/>
              <a:t>en fazla 50 eV civarındadır. </a:t>
            </a:r>
            <a:endParaRPr lang="tr-TR" dirty="0" smtClean="0"/>
          </a:p>
          <a:p>
            <a:r>
              <a:rPr lang="tr-TR" dirty="0" smtClean="0"/>
              <a:t>İ</a:t>
            </a:r>
            <a:r>
              <a:rPr lang="tr-TR" dirty="0" smtClean="0"/>
              <a:t>kincil </a:t>
            </a:r>
            <a:r>
              <a:rPr lang="tr-TR" dirty="0" smtClean="0"/>
              <a:t>elektronlar foto </a:t>
            </a:r>
            <a:r>
              <a:rPr lang="tr-TR" dirty="0" smtClean="0"/>
              <a:t>çoğaltıcı </a:t>
            </a:r>
            <a:r>
              <a:rPr lang="tr-TR" dirty="0" smtClean="0"/>
              <a:t>tüp </a:t>
            </a:r>
            <a:r>
              <a:rPr lang="tr-TR" dirty="0" smtClean="0"/>
              <a:t>yardımıyla toplanıp</a:t>
            </a:r>
            <a:r>
              <a:rPr lang="tr-TR" dirty="0" smtClean="0"/>
              <a:t>, </a:t>
            </a:r>
            <a:r>
              <a:rPr lang="tr-TR" dirty="0" smtClean="0"/>
              <a:t>örneğin </a:t>
            </a:r>
            <a:r>
              <a:rPr lang="tr-TR" dirty="0" smtClean="0"/>
              <a:t>tarama sinyali konumuyla </a:t>
            </a:r>
            <a:r>
              <a:rPr lang="tr-TR" dirty="0" smtClean="0"/>
              <a:t>ilişkilendirilerek yüzey </a:t>
            </a:r>
            <a:r>
              <a:rPr lang="tr-TR" dirty="0" smtClean="0"/>
              <a:t>görüntüsü elde edilir.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endParaRPr lang="tr-TR"/>
          </a:p>
        </p:txBody>
      </p:sp>
      <p:sp>
        <p:nvSpPr>
          <p:cNvPr id="5" name="4 İçerik Yer Tutucusu"/>
          <p:cNvSpPr>
            <a:spLocks noGrp="1"/>
          </p:cNvSpPr>
          <p:nvPr>
            <p:ph sz="half" idx="1"/>
          </p:nvPr>
        </p:nvSpPr>
        <p:spPr/>
        <p:txBody>
          <a:bodyPr>
            <a:normAutofit fontScale="85000" lnSpcReduction="20000"/>
          </a:bodyPr>
          <a:lstStyle/>
          <a:p>
            <a:pPr marL="0" indent="0">
              <a:buNone/>
            </a:pPr>
            <a:r>
              <a:rPr lang="tr-TR" dirty="0" err="1" smtClean="0"/>
              <a:t>Max</a:t>
            </a:r>
            <a:r>
              <a:rPr lang="tr-TR" dirty="0" smtClean="0"/>
              <a:t> </a:t>
            </a:r>
            <a:r>
              <a:rPr lang="tr-TR" dirty="0" err="1" smtClean="0"/>
              <a:t>Knoll</a:t>
            </a:r>
            <a:r>
              <a:rPr lang="tr-TR" dirty="0" smtClean="0"/>
              <a:t> 1935’te ilk defa taramalı elektron mikroskobu (SEM) ile üç boyutlu görüntüyü elde etmeyi başardı. </a:t>
            </a:r>
            <a:endParaRPr lang="tr-TR" dirty="0" smtClean="0"/>
          </a:p>
          <a:p>
            <a:pPr marL="0" indent="0">
              <a:buNone/>
            </a:pPr>
            <a:r>
              <a:rPr lang="tr-TR" dirty="0" smtClean="0"/>
              <a:t>Üretilen </a:t>
            </a:r>
            <a:r>
              <a:rPr lang="tr-TR" dirty="0" smtClean="0"/>
              <a:t>ilk elektron mikroskobu, elektronların yüksek hızlara erişmesini sağlamak için devasa </a:t>
            </a:r>
            <a:r>
              <a:rPr lang="tr-TR" dirty="0" smtClean="0"/>
              <a:t>boyutlardaydı.</a:t>
            </a:r>
            <a:endParaRPr lang="tr-TR" dirty="0" smtClean="0"/>
          </a:p>
          <a:p>
            <a:pPr marL="0" indent="0"/>
            <a:endParaRPr lang="tr-TR" dirty="0" smtClean="0"/>
          </a:p>
          <a:p>
            <a:pPr marL="0" indent="0">
              <a:buNone/>
            </a:pPr>
            <a:r>
              <a:rPr lang="tr-TR" dirty="0" smtClean="0"/>
              <a:t> </a:t>
            </a:r>
            <a:r>
              <a:rPr lang="tr-TR" dirty="0" smtClean="0"/>
              <a:t>(</a:t>
            </a:r>
            <a:r>
              <a:rPr lang="tr-TR" dirty="0" smtClean="0"/>
              <a:t>Yandaki resim </a:t>
            </a:r>
            <a:r>
              <a:rPr lang="tr-TR" dirty="0" err="1" smtClean="0"/>
              <a:t>Ruska</a:t>
            </a:r>
            <a:r>
              <a:rPr lang="tr-TR" dirty="0" smtClean="0"/>
              <a:t> ve </a:t>
            </a:r>
            <a:endParaRPr lang="tr-TR" dirty="0" smtClean="0"/>
          </a:p>
          <a:p>
            <a:pPr marL="0" indent="0">
              <a:buNone/>
            </a:pPr>
            <a:r>
              <a:rPr lang="tr-TR" dirty="0" err="1" smtClean="0"/>
              <a:t>Knoll</a:t>
            </a:r>
            <a:r>
              <a:rPr lang="tr-TR" dirty="0" smtClean="0"/>
              <a:t> </a:t>
            </a:r>
            <a:r>
              <a:rPr lang="tr-TR" dirty="0" smtClean="0"/>
              <a:t>‘un </a:t>
            </a:r>
            <a:r>
              <a:rPr lang="tr-TR" dirty="0" smtClean="0">
                <a:solidFill>
                  <a:srgbClr val="C00000"/>
                </a:solidFill>
              </a:rPr>
              <a:t>SEM mikroskobu </a:t>
            </a:r>
            <a:r>
              <a:rPr lang="tr-TR" dirty="0" smtClean="0"/>
              <a:t>ile </a:t>
            </a:r>
            <a:endParaRPr lang="tr-TR" dirty="0" smtClean="0"/>
          </a:p>
          <a:p>
            <a:pPr marL="0" indent="0">
              <a:buNone/>
            </a:pPr>
            <a:r>
              <a:rPr lang="tr-TR" dirty="0" smtClean="0"/>
              <a:t>çalışmasıdır.)</a:t>
            </a:r>
          </a:p>
          <a:p>
            <a:pPr marL="0" indent="0"/>
            <a:endParaRPr lang="tr-TR" dirty="0"/>
          </a:p>
        </p:txBody>
      </p:sp>
      <p:pic>
        <p:nvPicPr>
          <p:cNvPr id="7" name="Picture 2" descr="C:\Users\HP\Desktop\ruska AND knoll.jpg"/>
          <p:cNvPicPr>
            <a:picLocks noGrp="1" noChangeAspect="1" noChangeArrowheads="1"/>
          </p:cNvPicPr>
          <p:nvPr>
            <p:ph sz="half" idx="2"/>
          </p:nvPr>
        </p:nvPicPr>
        <p:blipFill>
          <a:blip r:embed="rId2" cstate="print">
            <a:extLst>
              <a:ext uri="{28A0092B-C50C-407E-A947-70E740481C1C}">
                <a14:useLocalDpi xmlns:a14="http://schemas.microsoft.com/office/drawing/2010/main" xmlns="" val="0"/>
              </a:ext>
            </a:extLst>
          </a:blip>
          <a:srcRect/>
          <a:stretch>
            <a:fillRect/>
          </a:stretch>
        </p:blipFill>
        <p:spPr bwMode="auto">
          <a:xfrm>
            <a:off x="4572000" y="1700808"/>
            <a:ext cx="4139952" cy="4176464"/>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200" dirty="0" smtClean="0"/>
              <a:t>İletimli/Geçirimli Elektron Mikroskobu (</a:t>
            </a:r>
            <a:r>
              <a:rPr lang="tr-TR" sz="3200" dirty="0" err="1" smtClean="0"/>
              <a:t>Transmission</a:t>
            </a:r>
            <a:r>
              <a:rPr lang="tr-TR" sz="3200" dirty="0" smtClean="0"/>
              <a:t> Elektron </a:t>
            </a:r>
            <a:r>
              <a:rPr lang="tr-TR" sz="3200" dirty="0" err="1" smtClean="0"/>
              <a:t>Microscope</a:t>
            </a:r>
            <a:r>
              <a:rPr lang="tr-TR" sz="3200" dirty="0" smtClean="0"/>
              <a:t> -TEM) </a:t>
            </a:r>
            <a:endParaRPr lang="tr-TR" sz="3200" dirty="0"/>
          </a:p>
        </p:txBody>
      </p:sp>
      <p:sp>
        <p:nvSpPr>
          <p:cNvPr id="3" name="2 İçerik Yer Tutucusu"/>
          <p:cNvSpPr>
            <a:spLocks noGrp="1"/>
          </p:cNvSpPr>
          <p:nvPr>
            <p:ph idx="1"/>
          </p:nvPr>
        </p:nvSpPr>
        <p:spPr/>
        <p:txBody>
          <a:bodyPr>
            <a:normAutofit fontScale="85000" lnSpcReduction="10000"/>
          </a:bodyPr>
          <a:lstStyle/>
          <a:p>
            <a:r>
              <a:rPr lang="tr-TR" dirty="0" smtClean="0"/>
              <a:t>Geçirimli elektron mikroskobu (GEM) diye de isimlendirilen </a:t>
            </a:r>
            <a:r>
              <a:rPr lang="tr-TR" dirty="0" err="1" smtClean="0"/>
              <a:t>Transmission</a:t>
            </a:r>
            <a:r>
              <a:rPr lang="tr-TR" dirty="0" smtClean="0"/>
              <a:t> elektron mikroskobu, atom seviyesinde görüntü elde edebilen hassas bir yöntem cihazıdır. </a:t>
            </a:r>
          </a:p>
          <a:p>
            <a:r>
              <a:rPr lang="tr-TR" dirty="0" smtClean="0">
                <a:solidFill>
                  <a:schemeClr val="tx1">
                    <a:lumMod val="95000"/>
                    <a:lumOff val="5000"/>
                  </a:schemeClr>
                </a:solidFill>
              </a:rPr>
              <a:t>Bu yöntemin ‘‘taramalı elektron mikroskobu (SEM)’’ yönteminden </a:t>
            </a:r>
            <a:r>
              <a:rPr lang="tr-TR" dirty="0" smtClean="0">
                <a:solidFill>
                  <a:srgbClr val="C00000"/>
                </a:solidFill>
              </a:rPr>
              <a:t>farkı </a:t>
            </a:r>
            <a:r>
              <a:rPr lang="tr-TR" dirty="0" smtClean="0">
                <a:solidFill>
                  <a:schemeClr val="tx1">
                    <a:lumMod val="95000"/>
                    <a:lumOff val="5000"/>
                  </a:schemeClr>
                </a:solidFill>
              </a:rPr>
              <a:t>; </a:t>
            </a:r>
            <a:r>
              <a:rPr lang="tr-TR" dirty="0" err="1" smtClean="0">
                <a:solidFill>
                  <a:schemeClr val="tx1">
                    <a:lumMod val="95000"/>
                    <a:lumOff val="5000"/>
                  </a:schemeClr>
                </a:solidFill>
              </a:rPr>
              <a:t>TEM’de</a:t>
            </a:r>
            <a:r>
              <a:rPr lang="tr-TR" dirty="0" smtClean="0">
                <a:solidFill>
                  <a:schemeClr val="tx1">
                    <a:lumMod val="95000"/>
                    <a:lumOff val="5000"/>
                  </a:schemeClr>
                </a:solidFill>
              </a:rPr>
              <a:t> elektron demetinin malzemenin içinden geçerek yol almasıdır. Elektron demeti kaynaktan yayıldıktan sonra mercekler aracılığı ile numuneye odaklanır. Numuneye gelen elektron demeti malzemenin içinden geçerek malzemenin yapısı ile ilgili görüntü oluştururlar.</a:t>
            </a:r>
            <a:endParaRPr lang="tr-TR" dirty="0">
              <a:solidFill>
                <a:schemeClr val="tx1">
                  <a:lumMod val="95000"/>
                  <a:lumOff val="5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600" dirty="0" smtClean="0"/>
              <a:t>TEM Mikroskobu Şematik Gösterim</a:t>
            </a:r>
            <a:endParaRPr lang="tr-TR" sz="3600" dirty="0"/>
          </a:p>
        </p:txBody>
      </p:sp>
      <p:pic>
        <p:nvPicPr>
          <p:cNvPr id="5" name="Picture 2" descr="C:\Users\HP\Desktop\aaaaaaaaa.png"/>
          <p:cNvPicPr>
            <a:picLocks noGrp="1" noChangeAspect="1" noChangeArrowheads="1"/>
          </p:cNvPicPr>
          <p:nvPr>
            <p:ph idx="1"/>
          </p:nvPr>
        </p:nvPicPr>
        <p:blipFill>
          <a:blip r:embed="rId2" cstate="print">
            <a:extLst>
              <a:ext uri="{28A0092B-C50C-407E-A947-70E740481C1C}">
                <a14:useLocalDpi xmlns:a14="http://schemas.microsoft.com/office/drawing/2010/main" xmlns="" val="0"/>
              </a:ext>
            </a:extLst>
          </a:blip>
          <a:srcRect/>
          <a:stretch>
            <a:fillRect/>
          </a:stretch>
        </p:blipFill>
        <p:spPr bwMode="auto">
          <a:xfrm>
            <a:off x="2267744" y="1196752"/>
            <a:ext cx="4353352" cy="5171203"/>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509</Words>
  <Application>Microsoft Office PowerPoint</Application>
  <PresentationFormat>Ekran Gösterisi (4:3)</PresentationFormat>
  <Paragraphs>39</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Ofis Teması</vt:lpstr>
      <vt:lpstr>9.HAFTA</vt:lpstr>
      <vt:lpstr>Slayt 2</vt:lpstr>
      <vt:lpstr>Slayt 3</vt:lpstr>
      <vt:lpstr>Taramalı Elektron Mikroskobu (Scanning Elektron Microscope - SEM)</vt:lpstr>
      <vt:lpstr>Slayt 5</vt:lpstr>
      <vt:lpstr>Slayt 6</vt:lpstr>
      <vt:lpstr>Slayt 7</vt:lpstr>
      <vt:lpstr>İletimli/Geçirimli Elektron Mikroskobu (Transmission Elektron Microscope -TEM) </vt:lpstr>
      <vt:lpstr>TEM Mikroskobu Şematik Gösterim</vt:lpstr>
      <vt:lpstr>SEM-TEM Karşılaştırması</vt:lpstr>
      <vt:lpstr>TEM’in Kullanım Alanları</vt:lpstr>
      <vt:lpstr>SEM’in Kullanım Alanları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9.HAFTA</dc:title>
  <dc:creator>win7</dc:creator>
  <cp:lastModifiedBy>Derya Altuğ</cp:lastModifiedBy>
  <cp:revision>4</cp:revision>
  <dcterms:created xsi:type="dcterms:W3CDTF">2018-05-13T22:42:11Z</dcterms:created>
  <dcterms:modified xsi:type="dcterms:W3CDTF">2020-09-19T20:46:10Z</dcterms:modified>
</cp:coreProperties>
</file>