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2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A7B1-E790-4270-9BAF-31D541E3289D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6722E-C2D5-4CA6-938B-978148B468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736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A7B1-E790-4270-9BAF-31D541E3289D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6722E-C2D5-4CA6-938B-978148B468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4927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A7B1-E790-4270-9BAF-31D541E3289D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6722E-C2D5-4CA6-938B-978148B468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108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A7B1-E790-4270-9BAF-31D541E3289D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6722E-C2D5-4CA6-938B-978148B468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3854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A7B1-E790-4270-9BAF-31D541E3289D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6722E-C2D5-4CA6-938B-978148B468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659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A7B1-E790-4270-9BAF-31D541E3289D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6722E-C2D5-4CA6-938B-978148B468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6514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A7B1-E790-4270-9BAF-31D541E3289D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6722E-C2D5-4CA6-938B-978148B468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7763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A7B1-E790-4270-9BAF-31D541E3289D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6722E-C2D5-4CA6-938B-978148B468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9178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A7B1-E790-4270-9BAF-31D541E3289D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6722E-C2D5-4CA6-938B-978148B468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136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A7B1-E790-4270-9BAF-31D541E3289D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6722E-C2D5-4CA6-938B-978148B468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3691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A7B1-E790-4270-9BAF-31D541E3289D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6722E-C2D5-4CA6-938B-978148B468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5413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5A7B1-E790-4270-9BAF-31D541E3289D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6722E-C2D5-4CA6-938B-978148B468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261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Madde Örnekleri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/>
          </a:p>
          <a:p>
            <a:r>
              <a:rPr lang="tr-TR" smtClean="0"/>
              <a:t>Yrd</a:t>
            </a:r>
            <a:r>
              <a:rPr lang="tr-TR" dirty="0" smtClean="0"/>
              <a:t>. Doç. Dr. Ömer 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2227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PISA 2015 uygulamasında, </a:t>
            </a:r>
            <a:r>
              <a:rPr lang="tr-TR" i="1" dirty="0"/>
              <a:t>İşbirlikçi Problem Çözme</a:t>
            </a:r>
            <a:r>
              <a:rPr lang="tr-TR" dirty="0"/>
              <a:t> üniteleri yer almaktadır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Söz konusu ünitelerde, sorunun yanıtlanabilmesi için öğrencilerin bilgisayardaki temsili takım üyeleri </a:t>
            </a:r>
            <a:r>
              <a:rPr lang="tr-TR" dirty="0" smtClean="0"/>
              <a:t>ile </a:t>
            </a:r>
            <a:r>
              <a:rPr lang="tr-TR" dirty="0"/>
              <a:t>veya birden fazla </a:t>
            </a:r>
            <a:r>
              <a:rPr lang="tr-TR" dirty="0" smtClean="0"/>
              <a:t>araç ile </a:t>
            </a:r>
            <a:r>
              <a:rPr lang="tr-TR" dirty="0"/>
              <a:t>etkileşim içinde olmaları gerekmektedir. </a:t>
            </a:r>
          </a:p>
        </p:txBody>
      </p:sp>
    </p:spTree>
    <p:extLst>
      <p:ext uri="{BB962C8B-B14F-4D97-AF65-F5344CB8AC3E}">
        <p14:creationId xmlns:p14="http://schemas.microsoft.com/office/powerpoint/2010/main" val="3305855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Yanıtlayıcılar ünitelerde yer alan görevi, diğer insanlarla etkileşim için en uygun seçeneği belirleyerek tamamlayabilmektedir.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Bilgisayar ekranında kendilerine sunulan seçeneklerden en uygun olanı seçerek ilerlemelerine dayanan görevlerde, bir taraftan yanıtlayıcının yanıtına göre değişen konuşmaları takip etmeleri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1494441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Her bir üniteyi bitirmek için birden çok yol bulunmaktadır.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Yanıtlayıcının yanlış seçeneği işaretleyip yanıtlama sürecini sürdürememe durumunun olabildiğince önüne geçmek için konuşmalar ve ekrandaki küçük not defterinde onu yönlendirecek şekilde yapılandırılmaktadır.</a:t>
            </a:r>
          </a:p>
          <a:p>
            <a:pPr algn="just"/>
            <a:endParaRPr lang="tr-TR" dirty="0" smtClean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504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İnteraktif Madde Ünitesi Örneği</a:t>
            </a:r>
            <a:endParaRPr lang="tr-TR" b="1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43955" y="1781609"/>
            <a:ext cx="6621338" cy="5924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416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tr-TR" dirty="0"/>
              <a:t>Ünitede, yabancı öğrencilerden oluşan bir grubun okul gezisinin planlanması beklenmektedir. 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Bu </a:t>
            </a:r>
            <a:r>
              <a:rPr lang="tr-TR" dirty="0"/>
              <a:t>amaçla, bilgisayardaki temsili üç takım arkadaşları ve rehber öğretmenleri ile çalışmaları gerekmektedir</a:t>
            </a:r>
            <a:r>
              <a:rPr lang="tr-TR" dirty="0" smtClean="0"/>
              <a:t>. Onlarla gerçekleştirilen kurgu konuşmalar, öğrenciyi yönlendirmektedir.</a:t>
            </a:r>
          </a:p>
          <a:p>
            <a:pPr algn="just"/>
            <a:endParaRPr lang="tr-TR" dirty="0"/>
          </a:p>
          <a:p>
            <a:r>
              <a:rPr lang="tr-TR" dirty="0" smtClean="0"/>
              <a:t>Konuşmaların akışına göre yanıtlayıcıya sunulan seçeneklerden yaptığı tercihler çeşitli yönlerden değerlendirilmektedir:</a:t>
            </a:r>
          </a:p>
          <a:p>
            <a:endParaRPr lang="tr-TR" dirty="0" smtClean="0"/>
          </a:p>
          <a:p>
            <a:pPr lvl="1"/>
            <a:r>
              <a:rPr lang="tr-TR" dirty="0" smtClean="0"/>
              <a:t>Yanıtlayıcı konuşmaları anlamlandırıp akışa uygun seçeneklere yöneliyor mu?</a:t>
            </a:r>
          </a:p>
          <a:p>
            <a:pPr lvl="1"/>
            <a:endParaRPr lang="tr-TR" dirty="0" smtClean="0"/>
          </a:p>
          <a:p>
            <a:pPr lvl="1"/>
            <a:r>
              <a:rPr lang="tr-TR" dirty="0" smtClean="0"/>
              <a:t>Yanıtlayıcının yaptığı seçim işbirlikçi yaklaşıma uygun mu?</a:t>
            </a:r>
          </a:p>
          <a:p>
            <a:pPr lvl="1"/>
            <a:endParaRPr lang="tr-TR" dirty="0"/>
          </a:p>
          <a:p>
            <a:pPr lvl="1"/>
            <a:r>
              <a:rPr lang="tr-TR" dirty="0" smtClean="0"/>
              <a:t>Yanıtlayıcı, şartları göz önünde bulundurarak problem durumunu ortadan kaldırmaya yönelik adımlar atıyor mu?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6299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528034"/>
            <a:ext cx="10515600" cy="614322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/>
              <a:t>Sorunun ikinci bölümünde, yanıtlayıcıya mail şablonunda yeni bir görev sunulmakta ve misafirlere refakat edecek öğrencilerin belirlenmesi istenmektedir. 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pPr algn="just"/>
            <a:r>
              <a:rPr lang="tr-TR" dirty="0" smtClean="0"/>
              <a:t>Benzer şekilde, yanıtlayıcıdan belirtilen ölçütler ve konuşma akışlarından en uygun seçeneklere yönelmesi beklenmektedir.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4764" y="1318407"/>
            <a:ext cx="5972175" cy="456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75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34851"/>
            <a:ext cx="10515600" cy="5842112"/>
          </a:xfrm>
        </p:spPr>
        <p:txBody>
          <a:bodyPr/>
          <a:lstStyle/>
          <a:p>
            <a:pPr algn="just"/>
            <a:r>
              <a:rPr lang="tr-TR" dirty="0" smtClean="0"/>
              <a:t>Sorunun son bölümünde, yine benzer komutların yönlendirmesi ile aniden ülkesine dönmesi gereken misafirin dönüşünü planlama görevi verilmiştir.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5162" y="1900238"/>
            <a:ext cx="5781675" cy="42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302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KAYNAKLAR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Milli Eğitim Bakanlığı Ölçme, Değerlendirme ve Sınav Hizmetleri Genel 	Müdürlüğü. </a:t>
            </a:r>
            <a:r>
              <a:rPr lang="tr-TR" i="1" dirty="0" smtClean="0"/>
              <a:t>PISA 2015 Örnek Problem Çözme Soruları.</a:t>
            </a:r>
            <a:r>
              <a:rPr lang="tr-TR" dirty="0" smtClean="0"/>
              <a:t> www. 	pisa.meb.gov.tr adresinden 30 Ocak 2018 tarihinde erişilmiştir.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1410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264</Words>
  <Application>Microsoft Office PowerPoint</Application>
  <PresentationFormat>Geniş ekran</PresentationFormat>
  <Paragraphs>41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Madde Örnekleri</vt:lpstr>
      <vt:lpstr>PowerPoint Sunusu</vt:lpstr>
      <vt:lpstr>PowerPoint Sunusu</vt:lpstr>
      <vt:lpstr>PowerPoint Sunusu</vt:lpstr>
      <vt:lpstr>İnteraktif Madde Ünitesi Örneği</vt:lpstr>
      <vt:lpstr>PowerPoint Sunusu</vt:lpstr>
      <vt:lpstr>PowerPoint Sunusu</vt:lpstr>
      <vt:lpstr>PowerPoint Sunusu</vt:lpstr>
      <vt:lpstr>KAYNAKLAR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İnteraktif Madde Örneği</dc:title>
  <dc:creator>Cagla ALPAYAR</dc:creator>
  <cp:lastModifiedBy>Cagla ALPAYAR</cp:lastModifiedBy>
  <cp:revision>7</cp:revision>
  <dcterms:created xsi:type="dcterms:W3CDTF">2018-01-31T21:31:34Z</dcterms:created>
  <dcterms:modified xsi:type="dcterms:W3CDTF">2018-02-01T02:02:08Z</dcterms:modified>
</cp:coreProperties>
</file>