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1"/>
  </p:notesMasterIdLst>
  <p:sldIdLst>
    <p:sldId id="571" r:id="rId3"/>
    <p:sldId id="557" r:id="rId4"/>
    <p:sldId id="564" r:id="rId5"/>
    <p:sldId id="573" r:id="rId6"/>
    <p:sldId id="565" r:id="rId7"/>
    <p:sldId id="566" r:id="rId8"/>
    <p:sldId id="558" r:id="rId9"/>
    <p:sldId id="5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7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75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41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77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2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18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Yayın </a:t>
            </a:r>
            <a:r>
              <a:rPr lang="tr-TR" b="1" dirty="0"/>
              <a:t>Dağıtım vb. alanı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10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5639"/>
            <a:ext cx="9144000" cy="855406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Yayın Dağıtım vb.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622323" y="1314925"/>
            <a:ext cx="9144000" cy="5361178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 smtClean="0"/>
              <a:t>alanda </a:t>
            </a:r>
            <a:r>
              <a:rPr lang="tr-TR" dirty="0" smtClean="0"/>
              <a:t>yayın yeri, Yayınlayan ve yayın </a:t>
            </a:r>
            <a:r>
              <a:rPr lang="tr-TR" dirty="0" smtClean="0"/>
              <a:t>tarihine </a:t>
            </a:r>
            <a:r>
              <a:rPr lang="tr-TR" dirty="0" smtClean="0"/>
              <a:t>ilişkin bilgiler yer alır. 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Bilginin </a:t>
            </a:r>
            <a:r>
              <a:rPr lang="tr-TR" dirty="0" smtClean="0"/>
              <a:t>ana kaynağında yer alan ilk yer adı yayın yeri olarak kaydedilir</a:t>
            </a:r>
            <a:r>
              <a:rPr lang="tr-TR" dirty="0" smtClean="0"/>
              <a:t>. Yer adı ile birlikte ilçe adı da varsa ilçe adı alınmaz.</a:t>
            </a:r>
          </a:p>
          <a:p>
            <a:endParaRPr lang="tr-TR" dirty="0"/>
          </a:p>
          <a:p>
            <a:pPr algn="l"/>
            <a:r>
              <a:rPr lang="tr-TR" dirty="0" smtClean="0"/>
              <a:t>Çankaya, Ankara………………Ankara</a:t>
            </a:r>
          </a:p>
          <a:p>
            <a:pPr algn="l"/>
            <a:r>
              <a:rPr lang="tr-TR" dirty="0" smtClean="0"/>
              <a:t>Bornova İzmir………………….İzmir</a:t>
            </a:r>
          </a:p>
          <a:p>
            <a:pPr algn="l"/>
            <a:r>
              <a:rPr lang="tr-TR" dirty="0" smtClean="0"/>
              <a:t>Beyoğlu İstanbul………………İstanbul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668000" y="51759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826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NİTELEME: Yayın Dağıtım vb. alanı</a:t>
            </a:r>
            <a:r>
              <a:rPr lang="tr-TR" sz="3600" dirty="0"/>
              <a:t/>
            </a:r>
            <a:br>
              <a:rPr lang="tr-TR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047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Yayın </a:t>
            </a:r>
            <a:r>
              <a:rPr lang="tr-TR" dirty="0"/>
              <a:t>yeri eser </a:t>
            </a:r>
            <a:r>
              <a:rPr lang="tr-TR" dirty="0"/>
              <a:t>ü</a:t>
            </a:r>
            <a:r>
              <a:rPr lang="tr-TR" dirty="0" smtClean="0"/>
              <a:t>zerinde bulunduğu şekilde kayıt edilir. Yabancı yer isimleri </a:t>
            </a:r>
            <a:r>
              <a:rPr lang="tr-TR" dirty="0" smtClean="0"/>
              <a:t>Türkçe kullanıma </a:t>
            </a:r>
            <a:r>
              <a:rPr lang="tr-TR" dirty="0" err="1" smtClean="0"/>
              <a:t>çevirilmez</a:t>
            </a:r>
            <a:r>
              <a:rPr lang="tr-TR" dirty="0" smtClean="0"/>
              <a:t>.</a:t>
            </a:r>
            <a:r>
              <a:rPr lang="tr-TR" dirty="0" smtClean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Dersaadet</a:t>
            </a:r>
            <a:r>
              <a:rPr lang="tr-TR" dirty="0" smtClean="0"/>
              <a:t>  (İstanbul değil)</a:t>
            </a:r>
          </a:p>
          <a:p>
            <a:pPr marL="0" indent="0">
              <a:buNone/>
            </a:pPr>
            <a:r>
              <a:rPr lang="tr-TR" dirty="0" smtClean="0"/>
              <a:t> 	</a:t>
            </a:r>
            <a:r>
              <a:rPr lang="tr-TR" dirty="0" err="1" smtClean="0"/>
              <a:t>London</a:t>
            </a:r>
            <a:r>
              <a:rPr lang="tr-TR" dirty="0" smtClean="0"/>
              <a:t>  (Londra Değil)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Yayın </a:t>
            </a:r>
            <a:r>
              <a:rPr lang="tr-TR" dirty="0"/>
              <a:t>yerini tanıtmak </a:t>
            </a:r>
            <a:r>
              <a:rPr lang="tr-TR" dirty="0" smtClean="0"/>
              <a:t>için </a:t>
            </a:r>
            <a:r>
              <a:rPr lang="tr-TR" dirty="0"/>
              <a:t>gerekli </a:t>
            </a:r>
            <a:r>
              <a:rPr lang="tr-TR" dirty="0" smtClean="0"/>
              <a:t>ise eserde bulunmasa da yer adına </a:t>
            </a:r>
            <a:r>
              <a:rPr lang="tr-TR" dirty="0" err="1"/>
              <a:t>bağlı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eyalet, il, vb. yer adına eklenir. 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Ereg</a:t>
            </a:r>
            <a:r>
              <a:rPr lang="tr-TR" dirty="0" err="1"/>
              <a:t>̆li</a:t>
            </a:r>
            <a:r>
              <a:rPr lang="tr-TR" dirty="0"/>
              <a:t> [Konya</a:t>
            </a:r>
            <a:r>
              <a:rPr lang="tr-TR" dirty="0" smtClean="0"/>
              <a:t>]</a:t>
            </a:r>
          </a:p>
          <a:p>
            <a:pPr marL="0" indent="0">
              <a:buNone/>
            </a:pPr>
            <a:r>
              <a:rPr lang="tr-TR" dirty="0" smtClean="0"/>
              <a:t>	Rio [de Janeiro]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520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5639"/>
            <a:ext cx="9144000" cy="855406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Yayın Dağıtım vb.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622323" y="1314925"/>
            <a:ext cx="9144000" cy="5361178"/>
          </a:xfrm>
        </p:spPr>
        <p:txBody>
          <a:bodyPr>
            <a:normAutofit/>
          </a:bodyPr>
          <a:lstStyle/>
          <a:p>
            <a:r>
              <a:rPr lang="tr-TR" dirty="0" smtClean="0"/>
              <a:t>Bilginin ana kaynağında </a:t>
            </a:r>
            <a:r>
              <a:rPr lang="tr-TR" dirty="0" smtClean="0"/>
              <a:t>Yayın </a:t>
            </a:r>
            <a:r>
              <a:rPr lang="tr-TR" dirty="0" smtClean="0"/>
              <a:t>yeri yoksa Türkçe eserler için [y.y.], latin alfabesindeki diğer diller için [ s.l.]</a:t>
            </a:r>
            <a:r>
              <a:rPr lang="tr-TR" dirty="0"/>
              <a:t> </a:t>
            </a:r>
            <a:r>
              <a:rPr lang="tr-TR" dirty="0" smtClean="0"/>
              <a:t>kısaltması kullanılır.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Birden </a:t>
            </a:r>
            <a:r>
              <a:rPr lang="tr-TR" dirty="0" smtClean="0"/>
              <a:t>çok yayın yeri bulunan eserlerde, ilk yer mutlaka alınır. Üstünlük verilmiş başka yer var ise o da alınır. </a:t>
            </a:r>
          </a:p>
          <a:p>
            <a:endParaRPr lang="tr-TR" dirty="0"/>
          </a:p>
          <a:p>
            <a:r>
              <a:rPr lang="tr-TR" dirty="0" smtClean="0"/>
              <a:t>Tokyo – </a:t>
            </a:r>
            <a:r>
              <a:rPr lang="tr-TR" dirty="0" err="1" smtClean="0"/>
              <a:t>London</a:t>
            </a:r>
            <a:r>
              <a:rPr lang="tr-TR" dirty="0" smtClean="0"/>
              <a:t> </a:t>
            </a:r>
            <a:r>
              <a:rPr lang="tr-TR" dirty="0" smtClean="0"/>
              <a:t>-----------------</a:t>
            </a:r>
            <a:r>
              <a:rPr lang="tr-TR" dirty="0" smtClean="0"/>
              <a:t>Tokyo</a:t>
            </a:r>
          </a:p>
          <a:p>
            <a:r>
              <a:rPr lang="tr-TR" dirty="0" smtClean="0"/>
              <a:t>London – Paris – OSLO ------------------London; </a:t>
            </a:r>
            <a:r>
              <a:rPr lang="tr-TR" dirty="0" smtClean="0"/>
              <a:t>Oslo</a:t>
            </a:r>
            <a:endParaRPr lang="tr-TR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0668000" y="51759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27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426" y="107577"/>
            <a:ext cx="9437125" cy="1406592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NİTELEME</a:t>
            </a:r>
            <a:r>
              <a:rPr lang="tr-TR" sz="3600" b="1" dirty="0"/>
              <a:t>: Yayın Dağıtım vb. alanı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58" y="1582994"/>
            <a:ext cx="9732093" cy="43606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Bilginin ana kaynağında yer alan adlardan herhangi biri kataloglamanın yapıldığı ülkedeki yer adı ise o da kayıt edilir.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NewYork</a:t>
            </a:r>
            <a:r>
              <a:rPr lang="tr-TR" dirty="0" smtClean="0"/>
              <a:t> </a:t>
            </a:r>
            <a:r>
              <a:rPr lang="tr-TR" dirty="0"/>
              <a:t>– </a:t>
            </a:r>
            <a:r>
              <a:rPr lang="tr-TR" dirty="0" err="1"/>
              <a:t>London</a:t>
            </a:r>
            <a:r>
              <a:rPr lang="tr-TR" dirty="0"/>
              <a:t> – </a:t>
            </a:r>
            <a:r>
              <a:rPr lang="tr-TR" dirty="0" smtClean="0"/>
              <a:t>İstanbul ……</a:t>
            </a:r>
            <a:r>
              <a:rPr lang="tr-TR" dirty="0" err="1" smtClean="0"/>
              <a:t>Newyork</a:t>
            </a:r>
            <a:r>
              <a:rPr lang="tr-TR" dirty="0" smtClean="0"/>
              <a:t> ; İstanbul</a:t>
            </a:r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dirty="0" err="1"/>
              <a:t>Türkiye’de</a:t>
            </a:r>
            <a:r>
              <a:rPr lang="tr-TR" dirty="0"/>
              <a:t> </a:t>
            </a:r>
            <a:r>
              <a:rPr lang="tr-TR" dirty="0" err="1"/>
              <a:t>kataloglanan</a:t>
            </a:r>
            <a:r>
              <a:rPr lang="tr-TR" dirty="0"/>
              <a:t> bir eser </a:t>
            </a:r>
            <a:r>
              <a:rPr lang="tr-TR" dirty="0" err="1"/>
              <a:t>için</a:t>
            </a:r>
            <a:r>
              <a:rPr lang="tr-TR" dirty="0"/>
              <a:t>)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New </a:t>
            </a:r>
            <a:r>
              <a:rPr lang="tr-TR" dirty="0"/>
              <a:t>York ; </a:t>
            </a:r>
            <a:r>
              <a:rPr lang="tr-TR" dirty="0" err="1"/>
              <a:t>London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tr-TR" dirty="0" smtClean="0"/>
              <a:t>(</a:t>
            </a:r>
            <a:r>
              <a:rPr lang="tr-TR" dirty="0"/>
              <a:t>İ</a:t>
            </a:r>
            <a:r>
              <a:rPr lang="tr-TR" dirty="0" smtClean="0"/>
              <a:t>ngiltere’de </a:t>
            </a:r>
            <a:r>
              <a:rPr lang="tr-TR" dirty="0" err="1"/>
              <a:t>kataloglanan</a:t>
            </a:r>
            <a:r>
              <a:rPr lang="tr-TR" dirty="0"/>
              <a:t> bir eser </a:t>
            </a:r>
            <a:r>
              <a:rPr lang="tr-TR" dirty="0" smtClean="0"/>
              <a:t>için</a:t>
            </a:r>
            <a:r>
              <a:rPr lang="tr-TR" dirty="0"/>
              <a:t>)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London</a:t>
            </a:r>
            <a:r>
              <a:rPr lang="tr-TR" dirty="0"/>
              <a:t> ; Melbourne</a:t>
            </a:r>
            <a:br>
              <a:rPr lang="tr-TR" dirty="0"/>
            </a:br>
            <a:r>
              <a:rPr lang="tr-TR" dirty="0"/>
              <a:t>(Avustralya’da </a:t>
            </a:r>
            <a:r>
              <a:rPr lang="tr-TR" dirty="0" err="1"/>
              <a:t>kataloglanan</a:t>
            </a:r>
            <a:r>
              <a:rPr lang="tr-TR" dirty="0"/>
              <a:t> bir eser </a:t>
            </a:r>
            <a:r>
              <a:rPr lang="tr-TR" dirty="0" smtClean="0"/>
              <a:t>için</a:t>
            </a:r>
            <a:r>
              <a:rPr lang="tr-TR" dirty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5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3275" y="107577"/>
            <a:ext cx="8042276" cy="944475"/>
          </a:xfrm>
        </p:spPr>
        <p:txBody>
          <a:bodyPr/>
          <a:lstStyle/>
          <a:p>
            <a:r>
              <a:rPr lang="tr-TR" sz="2400" b="1" dirty="0"/>
              <a:t>NİTELEME: Yayın Dağıtım vb. alanı</a:t>
            </a:r>
            <a:r>
              <a:rPr lang="tr-TR" sz="2400" dirty="0"/>
              <a:t/>
            </a:r>
            <a:br>
              <a:rPr lang="tr-TR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432" y="1150374"/>
            <a:ext cx="9496119" cy="55158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Yayıncı, </a:t>
            </a:r>
            <a:r>
              <a:rPr lang="tr-TR" dirty="0" err="1"/>
              <a:t>dağıtımcı</a:t>
            </a:r>
            <a:r>
              <a:rPr lang="tr-TR" dirty="0"/>
              <a:t>, </a:t>
            </a:r>
            <a:r>
              <a:rPr lang="tr-TR" dirty="0" err="1"/>
              <a:t>vb</a:t>
            </a:r>
            <a:r>
              <a:rPr lang="tr-TR" dirty="0"/>
              <a:t>.’</a:t>
            </a:r>
            <a:r>
              <a:rPr lang="tr-TR" dirty="0" err="1"/>
              <a:t>nın</a:t>
            </a:r>
            <a:r>
              <a:rPr lang="tr-TR" dirty="0"/>
              <a:t> adı, </a:t>
            </a:r>
            <a:r>
              <a:rPr lang="tr-TR" dirty="0" err="1"/>
              <a:t>anlaşılabileceği</a:t>
            </a:r>
            <a:r>
              <a:rPr lang="tr-TR" dirty="0"/>
              <a:t> ve </a:t>
            </a:r>
            <a:r>
              <a:rPr lang="tr-TR" dirty="0" err="1"/>
              <a:t>tanınabileceği</a:t>
            </a:r>
            <a:r>
              <a:rPr lang="tr-TR" dirty="0"/>
              <a:t> en kısa </a:t>
            </a:r>
            <a:r>
              <a:rPr lang="tr-TR" dirty="0" err="1"/>
              <a:t>biçimi</a:t>
            </a:r>
            <a:r>
              <a:rPr lang="tr-TR" dirty="0"/>
              <a:t> ile kayıt edilir. Addaki yayınlama </a:t>
            </a:r>
            <a:r>
              <a:rPr lang="tr-TR" dirty="0" err="1"/>
              <a:t>işlevini</a:t>
            </a:r>
            <a:r>
              <a:rPr lang="tr-TR" dirty="0"/>
              <a:t> belirten </a:t>
            </a:r>
            <a:r>
              <a:rPr lang="tr-TR" dirty="0" err="1"/>
              <a:t>sözler</a:t>
            </a:r>
            <a:r>
              <a:rPr lang="tr-TR" dirty="0"/>
              <a:t> </a:t>
            </a:r>
            <a:r>
              <a:rPr lang="tr-TR" dirty="0" smtClean="0"/>
              <a:t>yazılmaz.</a:t>
            </a:r>
            <a:r>
              <a:rPr lang="tr-TR" dirty="0"/>
              <a:t> Yayıncı tanındığı kısa biçimde kayıt edilir.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Meteksan</a:t>
            </a:r>
            <a:r>
              <a:rPr lang="tr-TR" dirty="0" smtClean="0"/>
              <a:t> </a:t>
            </a:r>
            <a:r>
              <a:rPr lang="tr-TR" dirty="0"/>
              <a:t>Ltd. Şti.-------------</a:t>
            </a:r>
            <a:r>
              <a:rPr lang="tr-TR" b="1" dirty="0" err="1"/>
              <a:t>Meteksan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	Varlık Yayınları------------------</a:t>
            </a:r>
            <a:r>
              <a:rPr lang="tr-TR" b="1" dirty="0"/>
              <a:t>Varlık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Verso</a:t>
            </a:r>
            <a:r>
              <a:rPr lang="tr-TR" dirty="0"/>
              <a:t> Yayınları------------------</a:t>
            </a:r>
            <a:r>
              <a:rPr lang="tr-TR" b="1" dirty="0" err="1"/>
              <a:t>Verso</a:t>
            </a:r>
            <a:r>
              <a:rPr lang="tr-TR" b="1" dirty="0"/>
              <a:t> yayınları</a:t>
            </a:r>
          </a:p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İ</a:t>
            </a:r>
            <a:r>
              <a:rPr lang="tr-TR" dirty="0" smtClean="0"/>
              <a:t>stanbul </a:t>
            </a:r>
            <a:r>
              <a:rPr lang="tr-TR" dirty="0" smtClean="0"/>
              <a:t>: Milliyet Yayınları </a:t>
            </a:r>
            <a:r>
              <a:rPr lang="tr-TR" dirty="0" smtClean="0"/>
              <a:t>………….İstanbul </a:t>
            </a:r>
            <a:r>
              <a:rPr lang="tr-TR" dirty="0"/>
              <a:t>: Milliyet</a:t>
            </a:r>
            <a:br>
              <a:rPr lang="tr-TR" dirty="0"/>
            </a:b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London</a:t>
            </a:r>
            <a:r>
              <a:rPr lang="tr-TR" dirty="0" smtClean="0"/>
              <a:t> </a:t>
            </a:r>
            <a:r>
              <a:rPr lang="tr-TR" dirty="0"/>
              <a:t>: </a:t>
            </a:r>
            <a:r>
              <a:rPr lang="tr-TR" dirty="0" err="1"/>
              <a:t>Published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Allen</a:t>
            </a:r>
            <a:r>
              <a:rPr lang="tr-TR" dirty="0"/>
              <a:t> &amp; </a:t>
            </a:r>
            <a:r>
              <a:rPr lang="tr-TR" dirty="0" err="1" smtClean="0"/>
              <a:t>Unwin</a:t>
            </a:r>
            <a:r>
              <a:rPr lang="tr-TR" dirty="0" smtClean="0"/>
              <a:t>….</a:t>
            </a:r>
            <a:r>
              <a:rPr lang="tr-TR" dirty="0" err="1" smtClean="0"/>
              <a:t>London</a:t>
            </a:r>
            <a:r>
              <a:rPr lang="tr-TR" dirty="0" smtClean="0"/>
              <a:t> </a:t>
            </a:r>
            <a:r>
              <a:rPr lang="tr-TR" dirty="0"/>
              <a:t>: </a:t>
            </a:r>
            <a:r>
              <a:rPr lang="tr-TR" dirty="0" err="1"/>
              <a:t>Allen</a:t>
            </a:r>
            <a:r>
              <a:rPr lang="tr-TR" dirty="0"/>
              <a:t> &amp; </a:t>
            </a:r>
            <a:r>
              <a:rPr lang="tr-TR" dirty="0" smtClean="0"/>
              <a:t>			</a:t>
            </a:r>
            <a:r>
              <a:rPr lang="tr-TR" dirty="0" err="1" smtClean="0"/>
              <a:t>Unwin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Özdeş yayıcı adları varsa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London</a:t>
            </a:r>
            <a:r>
              <a:rPr lang="tr-TR" dirty="0" smtClean="0"/>
              <a:t> </a:t>
            </a:r>
            <a:r>
              <a:rPr lang="tr-TR" dirty="0"/>
              <a:t>: </a:t>
            </a:r>
            <a:r>
              <a:rPr lang="tr-TR" dirty="0" err="1"/>
              <a:t>Allen</a:t>
            </a:r>
            <a:r>
              <a:rPr lang="tr-TR" dirty="0"/>
              <a:t> </a:t>
            </a:r>
            <a:r>
              <a:rPr lang="tr-TR" dirty="0" smtClean="0"/>
              <a:t>değil…. </a:t>
            </a:r>
            <a:r>
              <a:rPr lang="tr-TR" dirty="0" err="1"/>
              <a:t>London</a:t>
            </a:r>
            <a:r>
              <a:rPr lang="tr-TR" dirty="0"/>
              <a:t> : W.H. </a:t>
            </a:r>
            <a:r>
              <a:rPr lang="tr-TR" dirty="0" err="1"/>
              <a:t>Allen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120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5975"/>
            <a:ext cx="9144000" cy="845574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</a:t>
            </a:r>
            <a:r>
              <a:rPr lang="tr-TR" sz="3600" dirty="0"/>
              <a:t>: Yayın Dağıtım vb.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494502"/>
            <a:ext cx="9144000" cy="4817807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algn="l"/>
            <a:r>
              <a:rPr lang="tr-TR" dirty="0" smtClean="0"/>
              <a:t>Yayıncı </a:t>
            </a:r>
            <a:r>
              <a:rPr lang="tr-TR" dirty="0" smtClean="0"/>
              <a:t>yok ancak dağıtımcı bulunuyorsa, Dağıtımcının adı yayın bildirim alanında kayıt edilir.</a:t>
            </a:r>
          </a:p>
          <a:p>
            <a:pPr algn="l"/>
            <a:r>
              <a:rPr lang="tr-TR" dirty="0" smtClean="0"/>
              <a:t>	</a:t>
            </a:r>
            <a:r>
              <a:rPr lang="tr-TR" dirty="0" err="1" smtClean="0"/>
              <a:t>Bateş</a:t>
            </a:r>
            <a:r>
              <a:rPr lang="tr-TR" dirty="0" smtClean="0"/>
              <a:t> </a:t>
            </a:r>
            <a:r>
              <a:rPr lang="tr-TR" dirty="0" smtClean="0"/>
              <a:t>dağıtım</a:t>
            </a:r>
          </a:p>
          <a:p>
            <a:pPr algn="l"/>
            <a:r>
              <a:rPr lang="tr-TR" dirty="0"/>
              <a:t>Bilginin ana kaynağında birden çok yayın yeri ve yayıncı yer alıyorsa., ilk yazılı olan yer ile o yerdeki yayıncı yazılır. Diğer yer adı ile birlikte </a:t>
            </a:r>
            <a:r>
              <a:rPr lang="tr-TR" dirty="0" err="1"/>
              <a:t>yayıncıcadı</a:t>
            </a:r>
            <a:r>
              <a:rPr lang="tr-TR" dirty="0"/>
              <a:t> da </a:t>
            </a:r>
            <a:r>
              <a:rPr lang="tr-TR" b="1" dirty="0"/>
              <a:t>dikkat çekici </a:t>
            </a:r>
            <a:r>
              <a:rPr lang="tr-TR" dirty="0"/>
              <a:t>biçimde verilmiş ise, o da alınır. </a:t>
            </a:r>
          </a:p>
          <a:p>
            <a:pPr algn="l"/>
            <a:endParaRPr lang="tr-TR" dirty="0"/>
          </a:p>
          <a:p>
            <a:pPr algn="l"/>
            <a:r>
              <a:rPr lang="tr-TR" dirty="0"/>
              <a:t>	</a:t>
            </a:r>
            <a:r>
              <a:rPr lang="en-US" dirty="0"/>
              <a:t>London ; </a:t>
            </a:r>
            <a:r>
              <a:rPr lang="en-US" b="1" dirty="0"/>
              <a:t>New York : Longmans</a:t>
            </a:r>
            <a:r>
              <a:rPr lang="en-US" dirty="0"/>
              <a:t>, Green </a:t>
            </a:r>
          </a:p>
          <a:p>
            <a:pPr algn="l"/>
            <a:endParaRPr lang="tr-TR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0668000" y="51759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41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5974"/>
            <a:ext cx="9144000" cy="1160207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</a:t>
            </a:r>
            <a:r>
              <a:rPr lang="tr-TR" sz="3600" dirty="0"/>
              <a:t>Yayın Dağıtım vb. alanı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927123"/>
            <a:ext cx="9144000" cy="4031225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algn="l"/>
            <a:r>
              <a:rPr lang="tr-TR" dirty="0" smtClean="0"/>
              <a:t>Yayın tarihi eserin üretildiği tarihtir. Eserde yayın tarihi yoksa Copyright tarihi kayıt edilir. O da bulunmuyorsa [] içinde yaklaşık bir tarih yazılır. </a:t>
            </a:r>
          </a:p>
          <a:p>
            <a:pPr algn="l"/>
            <a:r>
              <a:rPr lang="tr-TR" dirty="0" err="1"/>
              <a:t>t</a:t>
            </a:r>
            <a:r>
              <a:rPr lang="tr-TR" dirty="0" err="1" smtClean="0"/>
              <a:t>.y</a:t>
            </a:r>
            <a:r>
              <a:rPr lang="tr-TR" dirty="0" smtClean="0"/>
              <a:t>. Kısaltması kesinlikle kullanılmaz.</a:t>
            </a:r>
          </a:p>
          <a:p>
            <a:pPr algn="l"/>
            <a:r>
              <a:rPr lang="tr-TR" dirty="0" smtClean="0"/>
              <a:t>	1998,     c2005,      [200-?],     [19--]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Birden çok yılda yayınlanmış eserlerde  başlangıç ve bitiş tarihi kayıt edilir.</a:t>
            </a:r>
          </a:p>
          <a:p>
            <a:pPr algn="l"/>
            <a:r>
              <a:rPr lang="tr-TR" dirty="0" smtClean="0"/>
              <a:t>	2005-2008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668000" y="51759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4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6348</TotalTime>
  <Words>533</Words>
  <Application>Microsoft Office PowerPoint</Application>
  <PresentationFormat>Geniş ekran</PresentationFormat>
  <Paragraphs>68</Paragraphs>
  <Slides>8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Office Theme</vt:lpstr>
      <vt:lpstr>Ofis Teması</vt:lpstr>
      <vt:lpstr>Yayın Dağıtım vb. alanı</vt:lpstr>
      <vt:lpstr>NİTELEME: Yayın Dağıtım vb. alanı</vt:lpstr>
      <vt:lpstr>NİTELEME: Yayın Dağıtım vb. alanı </vt:lpstr>
      <vt:lpstr>NİTELEME: Yayın Dağıtım vb. alanı</vt:lpstr>
      <vt:lpstr>NİTELEME: Yayın Dağıtım vb. alanı</vt:lpstr>
      <vt:lpstr>NİTELEME: Yayın Dağıtım vb. alanı </vt:lpstr>
      <vt:lpstr>NİTELEME: Yayın Dağıtım vb. alanı</vt:lpstr>
      <vt:lpstr>NİTELEME: Yayın Dağıtım vb. alanı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356</cp:revision>
  <dcterms:created xsi:type="dcterms:W3CDTF">2014-11-20T14:17:10Z</dcterms:created>
  <dcterms:modified xsi:type="dcterms:W3CDTF">2020-05-30T08:26:40Z</dcterms:modified>
</cp:coreProperties>
</file>