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492" r:id="rId2"/>
    <p:sldId id="907" r:id="rId3"/>
    <p:sldId id="910" r:id="rId4"/>
    <p:sldId id="911" r:id="rId5"/>
    <p:sldId id="494" r:id="rId6"/>
    <p:sldId id="891" r:id="rId7"/>
    <p:sldId id="848" r:id="rId8"/>
    <p:sldId id="849" r:id="rId9"/>
    <p:sldId id="850" r:id="rId10"/>
    <p:sldId id="851" r:id="rId11"/>
    <p:sldId id="909" r:id="rId12"/>
    <p:sldId id="901" r:id="rId13"/>
    <p:sldId id="853" r:id="rId14"/>
    <p:sldId id="893" r:id="rId15"/>
    <p:sldId id="854" r:id="rId16"/>
    <p:sldId id="912" r:id="rId17"/>
    <p:sldId id="855" r:id="rId18"/>
    <p:sldId id="895" r:id="rId19"/>
    <p:sldId id="856" r:id="rId20"/>
    <p:sldId id="913" r:id="rId21"/>
    <p:sldId id="896" r:id="rId22"/>
    <p:sldId id="857" r:id="rId23"/>
    <p:sldId id="905" r:id="rId24"/>
    <p:sldId id="859" r:id="rId25"/>
    <p:sldId id="860" r:id="rId26"/>
    <p:sldId id="861" r:id="rId27"/>
    <p:sldId id="862" r:id="rId28"/>
    <p:sldId id="908" r:id="rId29"/>
    <p:sldId id="863" r:id="rId30"/>
  </p:sldIdLst>
  <p:sldSz cx="9144000" cy="6858000" type="screen4x3"/>
  <p:notesSz cx="9926638" cy="67818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37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87"/>
    <a:srgbClr val="006600"/>
    <a:srgbClr val="FFFFCC"/>
    <a:srgbClr val="FF0000"/>
    <a:srgbClr val="FFFF99"/>
    <a:srgbClr val="FFFF66"/>
    <a:srgbClr val="003300"/>
    <a:srgbClr val="00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16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>
        <p:scale>
          <a:sx n="150" d="100"/>
          <a:sy n="150" d="100"/>
        </p:scale>
        <p:origin x="2040" y="1698"/>
      </p:cViewPr>
      <p:guideLst>
        <p:guide orient="horz" pos="2137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tr-TR"/>
              <a:t>Farmakoloji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2075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pitchFamily="34" charset="0"/>
              </a:defRPr>
            </a:lvl1pPr>
          </a:lstStyle>
          <a:p>
            <a:r>
              <a:rPr lang="tr-TR"/>
              <a:t>Prof. Dr. Ç. Hakan KARADAĞ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42075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r>
              <a:rPr lang="tr-TR"/>
              <a:t>Antihipertansifler </a:t>
            </a:r>
            <a:fld id="{C9067FA8-8CDA-425C-887E-086668DEB59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67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8000"/>
            <a:ext cx="3392488" cy="2544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1038"/>
            <a:ext cx="7942262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42075"/>
            <a:ext cx="43005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defTabSz="927100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42075"/>
            <a:ext cx="4302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7" tIns="46324" rIns="92647" bIns="46324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pitchFamily="34" charset="0"/>
              </a:defRPr>
            </a:lvl1pPr>
          </a:lstStyle>
          <a:p>
            <a:fld id="{A755136E-9207-44DE-905E-BD6F73D7622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011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F51AE-318A-43C8-A934-799E631ACD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6A62B-C6B3-4A27-A31D-53B65C8CD1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4F2C3-7E3B-4F56-853C-12FE6B9FDE5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4F5A4-B694-4EA3-9C5C-BCB088DEC28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82C6C-5D3E-4B35-B99D-207A414CBB4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105E9-CD93-4E75-9EC4-984C2BE3E30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F5C41-E8F0-4F61-87D7-1BC164D965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3B29C-91CD-451F-8030-3343A626FFA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5A5EC-D02E-4D06-B911-9A965A32D3E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tr-T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63735-763A-42FD-84F4-609080485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EFDE-ECB2-4111-B21B-E6D72A2339D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90287"/>
                </a:solidFill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90287"/>
                </a:solidFill>
                <a:latin typeface="American Typewriter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90287"/>
                </a:solidFill>
                <a:latin typeface="American Typewriter" charset="0"/>
              </a:defRPr>
            </a:lvl1pPr>
          </a:lstStyle>
          <a:p>
            <a:fld id="{98CA150E-094B-4F46-A08D-BE0F4903B676}" type="slidenum">
              <a:rPr lang="tr-TR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6" r:id="rId8"/>
    <p:sldLayoutId id="2147483931" r:id="rId9"/>
    <p:sldLayoutId id="2147483932" r:id="rId10"/>
    <p:sldLayoutId id="2147483933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090287"/>
          </a:solidFill>
          <a:latin typeface="American Typewriter"/>
          <a:ea typeface="American Typewriter"/>
          <a:cs typeface="American Typewriter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090287"/>
          </a:solidFill>
          <a:latin typeface="American Typewriter"/>
          <a:ea typeface="MS PGothic" pitchFamily="34" charset="-128"/>
          <a:cs typeface="American Typewrite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090287"/>
          </a:solidFill>
          <a:latin typeface="American Typewriter"/>
          <a:ea typeface="American Typewriter"/>
          <a:cs typeface="American Typewrite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4479664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67544" y="3501008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ANTIMYCOBACTERIAL </a:t>
            </a:r>
            <a:r>
              <a:rPr lang="tr-T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</a:p>
          <a:p>
            <a:pPr algn="ctr"/>
            <a:endParaRPr lang="tr-TR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Prof.Dr.A.Tanju</a:t>
            </a:r>
            <a:r>
              <a:rPr lang="tr-T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ÖZÇELİKAY</a:t>
            </a:r>
            <a:endParaRPr lang="tr-TR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764704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latin typeface="Arial"/>
                <a:ea typeface="Arial"/>
                <a:cs typeface="Arial"/>
              </a:rPr>
              <a:t>ISONIAZID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>
                <a:latin typeface="Arial"/>
                <a:ea typeface="Arial"/>
                <a:cs typeface="Arial"/>
              </a:rPr>
              <a:t>Isoniazid is the most active drug for the treatment of tuberculosis.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Mechanism of Action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>
                <a:latin typeface="Arial"/>
                <a:ea typeface="Arial"/>
                <a:cs typeface="Arial"/>
              </a:rPr>
              <a:t>Isoniazid inhibits synthesis of mycolic acids, which are essential components of mycobacterial cell walls. </a:t>
            </a:r>
            <a:endParaRPr lang="en-IN" sz="2800" b="1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853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0" y="260648"/>
            <a:ext cx="9069599" cy="59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0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764704"/>
            <a:ext cx="882047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latin typeface="Arial"/>
                <a:ea typeface="Arial"/>
                <a:cs typeface="Arial"/>
              </a:rPr>
              <a:t>IZONIAZID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err="1" smtClean="0">
                <a:latin typeface="Arial"/>
                <a:ea typeface="Calibri"/>
                <a:cs typeface="Arial"/>
              </a:rPr>
              <a:t>Pharmacokinetics</a:t>
            </a:r>
            <a:r>
              <a:rPr lang="tr-TR" sz="2800" dirty="0" smtClean="0">
                <a:latin typeface="Arial"/>
                <a:ea typeface="Calibri"/>
                <a:cs typeface="Arial"/>
              </a:rPr>
              <a:t>: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Isoniazid is usually given by mouth but can be given parenterally in the same dosage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tabLst>
                <a:tab pos="3429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2800" dirty="0">
                <a:latin typeface="Arial"/>
                <a:ea typeface="Calibri"/>
                <a:cs typeface="Arial"/>
              </a:rPr>
              <a:t>Metabolism of isoniazid, especially acetylation by liver N-acetyltransferase, is genetically determined </a:t>
            </a:r>
            <a:endParaRPr lang="tr-TR" sz="28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en-IN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Ø"/>
              <a:tabLst>
                <a:tab pos="342900" algn="l"/>
              </a:tabLst>
            </a:pPr>
            <a:r>
              <a:rPr lang="tr-TR" sz="2800" dirty="0" err="1">
                <a:latin typeface="Arial"/>
                <a:ea typeface="Calibri"/>
                <a:cs typeface="Arial"/>
              </a:rPr>
              <a:t>Therefore</a:t>
            </a:r>
            <a:r>
              <a:rPr lang="tr-TR" sz="2800" dirty="0">
                <a:latin typeface="Arial"/>
                <a:ea typeface="Calibri"/>
                <a:cs typeface="Arial"/>
              </a:rPr>
              <a:t>, m</a:t>
            </a:r>
            <a:r>
              <a:rPr lang="en-US" sz="2800" dirty="0" err="1">
                <a:latin typeface="Arial"/>
                <a:ea typeface="Calibri"/>
                <a:cs typeface="Arial"/>
              </a:rPr>
              <a:t>etabolism</a:t>
            </a:r>
            <a:r>
              <a:rPr lang="en-US" sz="2800" dirty="0">
                <a:latin typeface="Arial"/>
                <a:ea typeface="Calibri"/>
                <a:cs typeface="Arial"/>
              </a:rPr>
              <a:t> of isoniazid</a:t>
            </a:r>
            <a:r>
              <a:rPr lang="tr-TR" sz="2800" dirty="0">
                <a:latin typeface="Arial"/>
                <a:ea typeface="Calibri"/>
                <a:cs typeface="Arial"/>
              </a:rPr>
              <a:t> </a:t>
            </a:r>
            <a:r>
              <a:rPr lang="tr-TR" sz="2800" dirty="0" err="1">
                <a:latin typeface="Arial"/>
                <a:ea typeface="Calibri"/>
                <a:cs typeface="Arial"/>
              </a:rPr>
              <a:t>depends</a:t>
            </a:r>
            <a:r>
              <a:rPr lang="tr-TR" sz="2800" dirty="0">
                <a:latin typeface="Arial"/>
                <a:ea typeface="Calibri"/>
                <a:cs typeface="Arial"/>
              </a:rPr>
              <a:t> on </a:t>
            </a:r>
            <a:r>
              <a:rPr lang="tr-TR" sz="2800" dirty="0" err="1">
                <a:latin typeface="Arial"/>
                <a:ea typeface="Calibri"/>
                <a:cs typeface="Arial"/>
              </a:rPr>
              <a:t>genetic</a:t>
            </a:r>
            <a:r>
              <a:rPr lang="tr-TR" sz="2800" dirty="0">
                <a:latin typeface="Arial"/>
                <a:ea typeface="Calibri"/>
                <a:cs typeface="Arial"/>
              </a:rPr>
              <a:t> </a:t>
            </a:r>
            <a:r>
              <a:rPr lang="tr-TR" sz="2800" dirty="0" err="1">
                <a:latin typeface="Arial"/>
                <a:ea typeface="Calibri"/>
                <a:cs typeface="Arial"/>
              </a:rPr>
              <a:t>factors</a:t>
            </a:r>
            <a:r>
              <a:rPr lang="tr-TR" sz="2800" dirty="0">
                <a:latin typeface="Arial"/>
                <a:ea typeface="Calibri"/>
                <a:cs typeface="Arial"/>
              </a:rPr>
              <a:t>.</a:t>
            </a:r>
            <a:r>
              <a:rPr lang="en-IN" sz="2800" dirty="0">
                <a:latin typeface="Arial"/>
                <a:ea typeface="Calibri"/>
                <a:cs typeface="Arial"/>
              </a:rPr>
              <a:t> </a:t>
            </a: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261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53289" y="-24197"/>
            <a:ext cx="85689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b="1" dirty="0">
                <a:latin typeface="Arial"/>
                <a:ea typeface="Arial"/>
                <a:cs typeface="Arial"/>
              </a:rPr>
              <a:t>Adverse Reactions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dirty="0">
                <a:latin typeface="Arial"/>
                <a:ea typeface="Arial"/>
                <a:cs typeface="Arial"/>
              </a:rPr>
              <a:t>The incidence and severity of untoward reactions to isoniazid are related to dosage and duration of administration</a:t>
            </a:r>
            <a:r>
              <a:rPr lang="en-US" sz="2400" dirty="0" smtClean="0">
                <a:latin typeface="Arial"/>
                <a:ea typeface="Arial"/>
                <a:cs typeface="Arial"/>
              </a:rPr>
              <a:t>.</a:t>
            </a:r>
            <a:endParaRPr lang="tr-TR" sz="2400" dirty="0" smtClean="0"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en-US" sz="2400" dirty="0"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b="1" dirty="0">
                <a:latin typeface="Arial"/>
                <a:ea typeface="Calibri"/>
                <a:cs typeface="Arial"/>
              </a:rPr>
              <a:t>A. Immunologic Reactions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dirty="0">
                <a:latin typeface="Arial"/>
                <a:ea typeface="Calibri"/>
                <a:cs typeface="Arial"/>
              </a:rPr>
              <a:t>Fever and skin rashes are occasionally seen. Drug-induced systemic lupus erythematosus has been reported</a:t>
            </a:r>
            <a:r>
              <a:rPr lang="en-US" sz="2400" dirty="0" smtClean="0">
                <a:latin typeface="Arial"/>
                <a:ea typeface="Calibri"/>
                <a:cs typeface="Arial"/>
              </a:rPr>
              <a:t>.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en-US" sz="24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b="1" dirty="0">
                <a:latin typeface="Arial"/>
                <a:ea typeface="Calibri"/>
                <a:cs typeface="Arial"/>
              </a:rPr>
              <a:t>B. Direct Toxicity</a:t>
            </a:r>
          </a:p>
          <a:p>
            <a:pPr marL="342900" indent="-3429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sz="2400" dirty="0">
                <a:latin typeface="Arial"/>
                <a:ea typeface="Calibri"/>
                <a:cs typeface="Arial"/>
              </a:rPr>
              <a:t>Isoniazid-induced hepatitis is the most common major toxic effect, and can be fatal, 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sz="2400" dirty="0" smtClean="0">
                <a:latin typeface="Arial"/>
                <a:ea typeface="Calibri"/>
                <a:cs typeface="Arial"/>
              </a:rPr>
              <a:t>The </a:t>
            </a:r>
            <a:r>
              <a:rPr lang="en-US" sz="2400" dirty="0">
                <a:latin typeface="Arial"/>
                <a:ea typeface="Calibri"/>
                <a:cs typeface="Arial"/>
              </a:rPr>
              <a:t>risk of hepatitis is greater in individuals with alcohol </a:t>
            </a:r>
            <a:r>
              <a:rPr lang="en-US" sz="2400" dirty="0" smtClean="0">
                <a:latin typeface="Arial"/>
                <a:ea typeface="Calibri"/>
                <a:cs typeface="Arial"/>
              </a:rPr>
              <a:t>dependence</a:t>
            </a:r>
            <a:r>
              <a:rPr lang="tr-TR" sz="2400" dirty="0" smtClean="0">
                <a:latin typeface="Arial"/>
                <a:ea typeface="Calibri"/>
                <a:cs typeface="Arial"/>
              </a:rPr>
              <a:t>.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1993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412776"/>
            <a:ext cx="8856984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Peripheral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neuropathy is more likely to occur in slow </a:t>
            </a:r>
            <a:r>
              <a:rPr lang="en-US" sz="2800" dirty="0" err="1">
                <a:solidFill>
                  <a:srgbClr val="231F20"/>
                </a:solidFill>
                <a:latin typeface="Arial"/>
                <a:ea typeface="Calibri"/>
                <a:cs typeface="Arial"/>
              </a:rPr>
              <a:t>acetylators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and patients with predisposing conditions such as malnutrition, alcoholism, diabetes, AIDS, and uremia. 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Neuropathy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is due to a relative pyridoxine deficiency. Isoniazid promotes excretion of pyridoxine, and this toxicity is readily reversed by administration of pyridoxine. </a:t>
            </a:r>
            <a:endParaRPr lang="en-IN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38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3737" y="1340768"/>
            <a:ext cx="9036496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latin typeface="Arial"/>
                <a:ea typeface="Arial"/>
                <a:cs typeface="Arial"/>
              </a:rPr>
              <a:t>RIFAMPIN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 smtClean="0"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 smtClean="0">
                <a:latin typeface="Arial"/>
                <a:ea typeface="Arial"/>
                <a:cs typeface="Arial"/>
              </a:rPr>
              <a:t>Mechanism </a:t>
            </a:r>
            <a:r>
              <a:rPr lang="en-IN" sz="2800" dirty="0">
                <a:latin typeface="Arial"/>
                <a:ea typeface="Arial"/>
                <a:cs typeface="Arial"/>
              </a:rPr>
              <a:t>of Action </a:t>
            </a:r>
            <a:endParaRPr lang="tr-TR" sz="2800" dirty="0" smtClean="0">
              <a:latin typeface="Arial"/>
              <a:ea typeface="Arial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42900" algn="l"/>
              </a:tabLst>
            </a:pPr>
            <a:r>
              <a:rPr lang="en-IN" sz="2800" dirty="0" err="1" smtClean="0">
                <a:latin typeface="Arial"/>
                <a:ea typeface="Arial"/>
                <a:cs typeface="Arial"/>
              </a:rPr>
              <a:t>Rifampin</a:t>
            </a:r>
            <a:r>
              <a:rPr lang="en-IN" sz="2800" dirty="0" smtClean="0">
                <a:latin typeface="Arial"/>
                <a:ea typeface="Arial"/>
                <a:cs typeface="Arial"/>
              </a:rPr>
              <a:t> </a:t>
            </a:r>
            <a:r>
              <a:rPr lang="en-IN" sz="2800" dirty="0">
                <a:latin typeface="Arial"/>
                <a:ea typeface="Arial"/>
                <a:cs typeface="Arial"/>
              </a:rPr>
              <a:t>binds to the </a:t>
            </a:r>
            <a:r>
              <a:rPr lang="el-GR" sz="2800" dirty="0">
                <a:latin typeface="Arial"/>
                <a:ea typeface="Arial"/>
                <a:cs typeface="Arial"/>
              </a:rPr>
              <a:t>β </a:t>
            </a:r>
            <a:r>
              <a:rPr lang="en-IN" sz="2800" dirty="0">
                <a:latin typeface="Arial"/>
                <a:ea typeface="Arial"/>
                <a:cs typeface="Arial"/>
              </a:rPr>
              <a:t>subunit of bacterial DNA-dependent RNA polymerase and thereby inhibits RNA synthesis. </a:t>
            </a:r>
            <a:endParaRPr lang="tr-TR" sz="2800" dirty="0" smtClean="0">
              <a:latin typeface="Arial"/>
              <a:ea typeface="Arial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42900" algn="l"/>
              </a:tabLst>
            </a:pPr>
            <a:endParaRPr lang="tr-TR" sz="2800" dirty="0">
              <a:latin typeface="Arial"/>
              <a:ea typeface="Arial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v"/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Arial"/>
                <a:cs typeface="Arial"/>
              </a:rPr>
              <a:t> </a:t>
            </a:r>
            <a:r>
              <a:rPr lang="tr-TR" sz="2800" dirty="0" err="1" smtClean="0">
                <a:latin typeface="Arial"/>
                <a:ea typeface="Arial"/>
                <a:cs typeface="Arial"/>
              </a:rPr>
              <a:t>It</a:t>
            </a:r>
            <a:r>
              <a:rPr lang="tr-TR" sz="2800" dirty="0" smtClean="0">
                <a:latin typeface="Arial"/>
                <a:ea typeface="Arial"/>
                <a:cs typeface="Arial"/>
              </a:rPr>
              <a:t> </a:t>
            </a:r>
            <a:r>
              <a:rPr lang="tr-TR" sz="2800" dirty="0" err="1" smtClean="0">
                <a:latin typeface="Arial"/>
                <a:ea typeface="Arial"/>
                <a:cs typeface="Arial"/>
              </a:rPr>
              <a:t>should</a:t>
            </a:r>
            <a:r>
              <a:rPr lang="tr-TR" sz="2800" dirty="0" smtClean="0">
                <a:latin typeface="Arial"/>
                <a:ea typeface="Arial"/>
                <a:cs typeface="Arial"/>
              </a:rPr>
              <a:t> be </a:t>
            </a:r>
            <a:r>
              <a:rPr lang="tr-TR" sz="2800" dirty="0" err="1" smtClean="0">
                <a:latin typeface="Arial"/>
                <a:ea typeface="Arial"/>
                <a:cs typeface="Arial"/>
              </a:rPr>
              <a:t>used</a:t>
            </a:r>
            <a:r>
              <a:rPr lang="tr-TR" sz="2800" dirty="0" smtClean="0">
                <a:latin typeface="Arial"/>
                <a:ea typeface="Arial"/>
                <a:cs typeface="Arial"/>
              </a:rPr>
              <a:t> in </a:t>
            </a:r>
            <a:r>
              <a:rPr lang="tr-TR" sz="2800" dirty="0" err="1" smtClean="0">
                <a:latin typeface="Arial"/>
                <a:ea typeface="Arial"/>
                <a:cs typeface="Arial"/>
              </a:rPr>
              <a:t>combination</a:t>
            </a:r>
            <a:r>
              <a:rPr lang="tr-TR" sz="2800" dirty="0" smtClean="0">
                <a:latin typeface="Arial"/>
                <a:ea typeface="Arial"/>
                <a:cs typeface="Arial"/>
              </a:rPr>
              <a:t> </a:t>
            </a:r>
            <a:r>
              <a:rPr lang="tr-TR" sz="2800" dirty="0" err="1" smtClean="0">
                <a:latin typeface="Arial"/>
                <a:ea typeface="Arial"/>
                <a:cs typeface="Arial"/>
              </a:rPr>
              <a:t>with</a:t>
            </a:r>
            <a:r>
              <a:rPr lang="tr-TR" sz="2800" dirty="0" smtClean="0">
                <a:latin typeface="Arial"/>
                <a:ea typeface="Arial"/>
                <a:cs typeface="Arial"/>
              </a:rPr>
              <a:t> 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Arial"/>
                <a:cs typeface="Arial"/>
              </a:rPr>
              <a:t>i</a:t>
            </a:r>
            <a:r>
              <a:rPr lang="en-US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soniazid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and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other</a:t>
            </a:r>
            <a:r>
              <a:rPr lang="tr-TR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antituberculosis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tr-TR" sz="2800" dirty="0" err="1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drugs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en-IN" sz="2800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88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0" y="260648"/>
            <a:ext cx="9069599" cy="59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95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81369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Adverse Reactions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US" sz="2800" dirty="0">
                <a:latin typeface="Arial"/>
                <a:ea typeface="Calibri"/>
                <a:cs typeface="Arial"/>
              </a:rPr>
              <a:t>Rifampin imparts a harmless orange color to urine, sweat, and tears. </a:t>
            </a:r>
            <a:endParaRPr lang="tr-TR" sz="28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US" sz="2800" dirty="0">
                <a:latin typeface="Arial"/>
                <a:ea typeface="Calibri"/>
                <a:cs typeface="Arial"/>
              </a:rPr>
              <a:t>Occasional adverse effects include rashes, thrombocytopenia, </a:t>
            </a:r>
            <a:r>
              <a:rPr lang="en-US" sz="2800" dirty="0" smtClean="0">
                <a:latin typeface="Arial"/>
                <a:ea typeface="Calibri"/>
                <a:cs typeface="Arial"/>
              </a:rPr>
              <a:t>hepatitis</a:t>
            </a:r>
            <a:endParaRPr lang="tr-TR" sz="28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</a:tabLst>
            </a:pPr>
            <a:r>
              <a:rPr lang="en-US" sz="2800" dirty="0">
                <a:latin typeface="Arial"/>
                <a:ea typeface="Calibri"/>
                <a:cs typeface="Arial"/>
              </a:rPr>
              <a:t>rifampin may cause a flu-like syndrome characterized by fever, chills, </a:t>
            </a:r>
            <a:r>
              <a:rPr lang="en-US" sz="2800" dirty="0" err="1">
                <a:latin typeface="Arial"/>
                <a:ea typeface="Calibri"/>
                <a:cs typeface="Arial"/>
              </a:rPr>
              <a:t>myalgias</a:t>
            </a:r>
            <a:r>
              <a:rPr lang="en-US" sz="2800" dirty="0">
                <a:latin typeface="Arial"/>
                <a:ea typeface="Calibri"/>
                <a:cs typeface="Arial"/>
              </a:rPr>
              <a:t>, anemia, and thrombocytopenia. </a:t>
            </a: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3743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260648"/>
            <a:ext cx="8856984" cy="4719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Adverse Reactions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u"/>
            </a:pPr>
            <a:r>
              <a:rPr lang="en-IN" sz="2800" dirty="0" err="1">
                <a:latin typeface="Arial"/>
                <a:ea typeface="Calibri"/>
                <a:cs typeface="Arial"/>
              </a:rPr>
              <a:t>Rifampin</a:t>
            </a:r>
            <a:r>
              <a:rPr lang="en-IN" sz="2800" dirty="0">
                <a:latin typeface="Arial"/>
                <a:ea typeface="Calibri"/>
                <a:cs typeface="Arial"/>
              </a:rPr>
              <a:t> strongly induces most cytochrome P450 isoforms (1A2, 2C9, 2C19, 2D6, and 3A4), </a:t>
            </a:r>
            <a:endParaRPr lang="tr-TR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u"/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u"/>
            </a:pPr>
            <a:r>
              <a:rPr lang="tr-TR" sz="2800" dirty="0" err="1" smtClean="0">
                <a:latin typeface="Arial"/>
                <a:ea typeface="Calibri"/>
                <a:cs typeface="Arial"/>
              </a:rPr>
              <a:t>Rifampin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800" dirty="0">
                <a:latin typeface="Arial"/>
                <a:ea typeface="Calibri"/>
                <a:cs typeface="Arial"/>
              </a:rPr>
              <a:t>increases the elimination of numerous other drugs including methadone, anticoagulants, cyclosporine, some anticonvulsants, protease inhibitors, and contraceptives</a:t>
            </a:r>
            <a:r>
              <a:rPr lang="en-IN" sz="2800" dirty="0" smtClean="0">
                <a:latin typeface="Arial"/>
                <a:ea typeface="Calibri"/>
                <a:cs typeface="Arial"/>
              </a:rPr>
              <a:t>.</a:t>
            </a:r>
            <a:endParaRPr lang="en-IN" sz="2800" dirty="0">
              <a:latin typeface="Arial"/>
              <a:ea typeface="Calibri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en-IN" sz="2800" dirty="0" smtClean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0928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51520" y="188640"/>
            <a:ext cx="871296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PYRAZINAMIDE</a:t>
            </a: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latin typeface="Calibri"/>
                <a:ea typeface="Calibri"/>
                <a:cs typeface="Times New Roman"/>
              </a:rPr>
              <a:t>Pyrazinamide is an important first-line drug used in conjunction with isoniazid and rifampin in short-course regimens </a:t>
            </a:r>
            <a:endParaRPr lang="tr-TR" sz="2800" dirty="0" smtClean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Mechanism of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Action</a:t>
            </a:r>
            <a:endParaRPr lang="en-IN" sz="2800" dirty="0">
              <a:solidFill>
                <a:srgbClr val="1E388C"/>
              </a:solidFill>
              <a:latin typeface="Arial"/>
              <a:ea typeface="Arial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Pyrazinamide is converted to </a:t>
            </a:r>
            <a:r>
              <a:rPr lang="en-IN" sz="2800" dirty="0" err="1">
                <a:solidFill>
                  <a:srgbClr val="1E388C"/>
                </a:solidFill>
                <a:latin typeface="Arial"/>
                <a:ea typeface="Arial"/>
                <a:cs typeface="Arial"/>
              </a:rPr>
              <a:t>pyrazinoic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acid</a:t>
            </a:r>
            <a:r>
              <a:rPr lang="tr-TR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,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the 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active form of the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drug</a:t>
            </a:r>
            <a:r>
              <a:rPr lang="tr-TR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, </a:t>
            </a: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by 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mycobacterial </a:t>
            </a:r>
            <a:r>
              <a:rPr lang="en-IN" sz="2800" dirty="0" err="1">
                <a:solidFill>
                  <a:srgbClr val="1E388C"/>
                </a:solidFill>
                <a:latin typeface="Arial"/>
                <a:ea typeface="Arial"/>
                <a:cs typeface="Arial"/>
              </a:rPr>
              <a:t>pyrazinamidase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. </a:t>
            </a:r>
            <a:endParaRPr lang="tr-TR" sz="2800" dirty="0" smtClean="0">
              <a:solidFill>
                <a:srgbClr val="1E388C"/>
              </a:solidFill>
              <a:latin typeface="Arial"/>
              <a:ea typeface="Arial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IN" sz="2800" dirty="0" smtClean="0">
                <a:solidFill>
                  <a:srgbClr val="1E388C"/>
                </a:solidFill>
                <a:latin typeface="Arial"/>
                <a:ea typeface="Arial"/>
                <a:cs typeface="Arial"/>
              </a:rPr>
              <a:t>The 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specific drug target is unknown, but </a:t>
            </a:r>
            <a:r>
              <a:rPr lang="en-IN" sz="2800" dirty="0" err="1">
                <a:solidFill>
                  <a:srgbClr val="1E388C"/>
                </a:solidFill>
                <a:latin typeface="Arial"/>
                <a:ea typeface="Arial"/>
                <a:cs typeface="Arial"/>
              </a:rPr>
              <a:t>pyrazinoic</a:t>
            </a:r>
            <a:r>
              <a:rPr lang="en-IN" sz="28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 acid disrupts mycobacterial cell membrane metabolism and transport functions. 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024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118785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404664"/>
            <a:ext cx="9144000" cy="5721499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FF0000"/>
              </a:buClr>
              <a:buNone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Tuberculosis (TB) is a </a:t>
            </a:r>
            <a:r>
              <a:rPr lang="en-US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nicable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infectious disease caused by Mycobacterium </a:t>
            </a:r>
            <a:r>
              <a:rPr lang="en-US" sz="3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tuberculoris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  <a:buFont typeface="Wingdings" charset="2"/>
              <a:buChar char="ü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Globally, 2 billion people are infected and roughly 2 million people die from TB each year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Clr>
                <a:srgbClr val="FF0000"/>
              </a:buClr>
              <a:buNone/>
            </a:pPr>
            <a:endParaRPr lang="tr-TR" sz="3000" dirty="0" smtClean="0">
              <a:latin typeface="Times New Roman"/>
              <a:cs typeface="Times New Roman"/>
            </a:endParaRPr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Font typeface="Arial" pitchFamily="34" charset="0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5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0" y="260648"/>
            <a:ext cx="9069599" cy="596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75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196752"/>
            <a:ext cx="89289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r>
              <a:rPr lang="en-IN" sz="2400" b="1" dirty="0">
                <a:solidFill>
                  <a:srgbClr val="00689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PYRAZINAMIDE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en-IN" sz="24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IN" sz="2400" b="1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Adverse </a:t>
            </a:r>
            <a:r>
              <a:rPr lang="en-IN" sz="2400" b="1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Reactions</a:t>
            </a:r>
            <a:endParaRPr lang="tr-TR" sz="2400" b="1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Tx/>
              <a:buChar char="-"/>
              <a:tabLst>
                <a:tab pos="342900" algn="l"/>
              </a:tabLst>
            </a:pPr>
            <a:r>
              <a:rPr lang="tr-TR" sz="2400" dirty="0" err="1" smtClean="0">
                <a:latin typeface="Arial"/>
                <a:ea typeface="Calibri"/>
                <a:cs typeface="Arial"/>
              </a:rPr>
              <a:t>Hepatotoxicity</a:t>
            </a:r>
            <a:r>
              <a:rPr lang="tr-TR" sz="2400" dirty="0" smtClean="0">
                <a:latin typeface="Arial"/>
                <a:ea typeface="Calibri"/>
                <a:cs typeface="Arial"/>
              </a:rPr>
              <a:t> </a:t>
            </a:r>
            <a:r>
              <a:rPr lang="tr-TR" sz="2400" dirty="0">
                <a:latin typeface="Arial"/>
                <a:ea typeface="Calibri"/>
                <a:cs typeface="Arial"/>
              </a:rPr>
              <a:t>(in 1–5% of </a:t>
            </a:r>
            <a:r>
              <a:rPr lang="tr-TR" sz="2400" dirty="0" err="1">
                <a:latin typeface="Arial"/>
                <a:ea typeface="Calibri"/>
                <a:cs typeface="Arial"/>
              </a:rPr>
              <a:t>patients</a:t>
            </a:r>
            <a:r>
              <a:rPr lang="tr-TR" sz="2400" dirty="0">
                <a:latin typeface="Arial"/>
                <a:ea typeface="Calibri"/>
                <a:cs typeface="Arial"/>
              </a:rPr>
              <a:t>), 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Tx/>
              <a:buChar char="-"/>
              <a:tabLst>
                <a:tab pos="342900" algn="l"/>
              </a:tabLst>
            </a:pPr>
            <a:r>
              <a:rPr lang="tr-TR" sz="2400" dirty="0" err="1" smtClean="0">
                <a:latin typeface="Arial"/>
                <a:ea typeface="Calibri"/>
                <a:cs typeface="Arial"/>
              </a:rPr>
              <a:t>Nausea</a:t>
            </a:r>
            <a:r>
              <a:rPr lang="tr-TR" sz="2400" dirty="0">
                <a:latin typeface="Arial"/>
                <a:ea typeface="Calibri"/>
                <a:cs typeface="Arial"/>
              </a:rPr>
              <a:t>, </a:t>
            </a:r>
            <a:r>
              <a:rPr lang="tr-TR" sz="2400" dirty="0" err="1">
                <a:latin typeface="Arial"/>
                <a:ea typeface="Calibri"/>
                <a:cs typeface="Arial"/>
              </a:rPr>
              <a:t>vomiting</a:t>
            </a:r>
            <a:r>
              <a:rPr lang="tr-TR" sz="2400" dirty="0">
                <a:latin typeface="Arial"/>
                <a:ea typeface="Calibri"/>
                <a:cs typeface="Arial"/>
              </a:rPr>
              <a:t>, </a:t>
            </a:r>
            <a:r>
              <a:rPr lang="tr-TR" sz="2400" dirty="0" err="1">
                <a:latin typeface="Arial"/>
                <a:ea typeface="Calibri"/>
                <a:cs typeface="Arial"/>
              </a:rPr>
              <a:t>drug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fever</a:t>
            </a:r>
            <a:r>
              <a:rPr lang="tr-TR" sz="2400" dirty="0">
                <a:latin typeface="Arial"/>
                <a:ea typeface="Calibri"/>
                <a:cs typeface="Arial"/>
              </a:rPr>
              <a:t>, 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FontTx/>
              <a:buChar char="-"/>
              <a:tabLst>
                <a:tab pos="342900" algn="l"/>
              </a:tabLst>
            </a:pPr>
            <a:r>
              <a:rPr lang="tr-TR" sz="2400" dirty="0" err="1" smtClean="0">
                <a:latin typeface="Arial"/>
                <a:ea typeface="Calibri"/>
                <a:cs typeface="Arial"/>
              </a:rPr>
              <a:t>Hyperuricemia</a:t>
            </a:r>
            <a:r>
              <a:rPr lang="tr-TR" sz="2400" dirty="0">
                <a:latin typeface="Arial"/>
                <a:ea typeface="Calibri"/>
                <a:cs typeface="Arial"/>
              </a:rPr>
              <a:t>. </a:t>
            </a:r>
            <a:r>
              <a:rPr lang="tr-TR" sz="2400" dirty="0" err="1">
                <a:latin typeface="Arial"/>
                <a:ea typeface="Calibri"/>
                <a:cs typeface="Arial"/>
              </a:rPr>
              <a:t>The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latter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occurs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uniformly</a:t>
            </a:r>
            <a:r>
              <a:rPr lang="tr-TR" sz="2400" dirty="0">
                <a:latin typeface="Arial"/>
                <a:ea typeface="Calibri"/>
                <a:cs typeface="Arial"/>
              </a:rPr>
              <a:t> and is not a </a:t>
            </a:r>
            <a:r>
              <a:rPr lang="tr-TR" sz="2400" dirty="0" err="1">
                <a:latin typeface="Arial"/>
                <a:ea typeface="Calibri"/>
                <a:cs typeface="Arial"/>
              </a:rPr>
              <a:t>reason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to</a:t>
            </a:r>
            <a:r>
              <a:rPr lang="tr-TR" sz="2400" dirty="0">
                <a:latin typeface="Arial"/>
                <a:ea typeface="Calibri"/>
                <a:cs typeface="Arial"/>
              </a:rPr>
              <a:t> halt </a:t>
            </a:r>
            <a:r>
              <a:rPr lang="tr-TR" sz="2400" dirty="0" err="1">
                <a:latin typeface="Arial"/>
                <a:ea typeface="Calibri"/>
                <a:cs typeface="Arial"/>
              </a:rPr>
              <a:t>therapy</a:t>
            </a:r>
            <a:r>
              <a:rPr lang="tr-TR" sz="2400" dirty="0">
                <a:latin typeface="Arial"/>
                <a:ea typeface="Calibri"/>
                <a:cs typeface="Arial"/>
              </a:rPr>
              <a:t>. </a:t>
            </a:r>
            <a:r>
              <a:rPr lang="tr-TR" sz="2400" dirty="0" err="1">
                <a:latin typeface="Arial"/>
                <a:ea typeface="Calibri"/>
                <a:cs typeface="Arial"/>
              </a:rPr>
              <a:t>Hyperuricemia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may</a:t>
            </a:r>
            <a:r>
              <a:rPr lang="tr-TR" sz="2400" dirty="0">
                <a:latin typeface="Arial"/>
                <a:ea typeface="Calibri"/>
                <a:cs typeface="Arial"/>
              </a:rPr>
              <a:t> provoke </a:t>
            </a:r>
            <a:r>
              <a:rPr lang="tr-TR" sz="2400" dirty="0" err="1">
                <a:latin typeface="Arial"/>
                <a:ea typeface="Calibri"/>
                <a:cs typeface="Arial"/>
              </a:rPr>
              <a:t>acute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gouty</a:t>
            </a:r>
            <a:r>
              <a:rPr lang="tr-TR" sz="2400" dirty="0">
                <a:latin typeface="Arial"/>
                <a:ea typeface="Calibri"/>
                <a:cs typeface="Arial"/>
              </a:rPr>
              <a:t> </a:t>
            </a:r>
            <a:r>
              <a:rPr lang="tr-TR" sz="2400" dirty="0" err="1">
                <a:latin typeface="Arial"/>
                <a:ea typeface="Calibri"/>
                <a:cs typeface="Arial"/>
              </a:rPr>
              <a:t>arthritis</a:t>
            </a:r>
            <a:r>
              <a:rPr lang="tr-TR" sz="2400" dirty="0">
                <a:latin typeface="Arial"/>
                <a:ea typeface="Calibri"/>
                <a:cs typeface="Arial"/>
              </a:rPr>
              <a:t>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976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88456"/>
            <a:ext cx="8964488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ETHAMBUTOL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b="1" dirty="0">
                <a:solidFill>
                  <a:srgbClr val="006890"/>
                </a:solidFill>
                <a:latin typeface="Arial"/>
                <a:ea typeface="Arial"/>
                <a:cs typeface="Arial"/>
              </a:rPr>
              <a:t>Mechanism of Action &amp; Clinical Uses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IN" sz="2400" dirty="0">
                <a:latin typeface="Arial"/>
                <a:ea typeface="Arial"/>
                <a:cs typeface="Arial"/>
              </a:rPr>
              <a:t>Ethambutol inhibits mycobacterial </a:t>
            </a:r>
            <a:r>
              <a:rPr lang="en-IN" sz="2400" dirty="0" err="1">
                <a:latin typeface="Arial"/>
                <a:ea typeface="Arial"/>
                <a:cs typeface="Arial"/>
              </a:rPr>
              <a:t>arabinosyl</a:t>
            </a:r>
            <a:r>
              <a:rPr lang="en-IN" sz="2400" dirty="0">
                <a:latin typeface="Arial"/>
                <a:ea typeface="Arial"/>
                <a:cs typeface="Arial"/>
              </a:rPr>
              <a:t> </a:t>
            </a:r>
            <a:r>
              <a:rPr lang="en-IN" sz="2400" dirty="0" smtClean="0">
                <a:latin typeface="Arial"/>
                <a:ea typeface="Arial"/>
                <a:cs typeface="Arial"/>
              </a:rPr>
              <a:t>transferases involved </a:t>
            </a:r>
            <a:r>
              <a:rPr lang="en-IN" sz="2400" dirty="0">
                <a:latin typeface="Arial"/>
                <a:ea typeface="Arial"/>
                <a:cs typeface="Arial"/>
              </a:rPr>
              <a:t>in the polymerization reaction of </a:t>
            </a:r>
            <a:r>
              <a:rPr lang="en-IN" sz="2400" dirty="0" err="1">
                <a:latin typeface="Arial"/>
                <a:ea typeface="Arial"/>
                <a:cs typeface="Arial"/>
              </a:rPr>
              <a:t>arabinoglycan</a:t>
            </a:r>
            <a:r>
              <a:rPr lang="en-IN" sz="2400" dirty="0">
                <a:latin typeface="Arial"/>
                <a:ea typeface="Arial"/>
                <a:cs typeface="Arial"/>
              </a:rPr>
              <a:t>, an essential component of the mycobacterial cell wall. </a:t>
            </a:r>
            <a:endParaRPr lang="tr-TR" sz="2400" dirty="0" smtClean="0">
              <a:latin typeface="Arial"/>
              <a:ea typeface="Arial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en-IN" sz="2400" dirty="0">
              <a:latin typeface="Arial"/>
              <a:ea typeface="Arial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tr-TR" sz="2400" dirty="0" smtClean="0">
                <a:latin typeface="Arial"/>
                <a:ea typeface="Calibri"/>
                <a:cs typeface="Arial"/>
              </a:rPr>
              <a:t>E</a:t>
            </a:r>
            <a:r>
              <a:rPr lang="en-US" sz="2400" dirty="0" err="1" smtClean="0">
                <a:latin typeface="Arial"/>
                <a:ea typeface="Calibri"/>
                <a:cs typeface="Arial"/>
              </a:rPr>
              <a:t>thambutol</a:t>
            </a:r>
            <a:r>
              <a:rPr lang="en-US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US" sz="2400" dirty="0">
                <a:latin typeface="Arial"/>
                <a:ea typeface="Calibri"/>
                <a:cs typeface="Arial"/>
              </a:rPr>
              <a:t>is always given in combination with other </a:t>
            </a:r>
            <a:r>
              <a:rPr lang="en-US" sz="2400" dirty="0" err="1">
                <a:latin typeface="Arial"/>
                <a:ea typeface="Calibri"/>
                <a:cs typeface="Arial"/>
              </a:rPr>
              <a:t>antituberculous</a:t>
            </a:r>
            <a:r>
              <a:rPr lang="en-US" sz="2400" dirty="0">
                <a:latin typeface="Arial"/>
                <a:ea typeface="Calibri"/>
                <a:cs typeface="Arial"/>
              </a:rPr>
              <a:t> drugs</a:t>
            </a:r>
            <a:r>
              <a:rPr lang="en-US" sz="2400" dirty="0" smtClean="0">
                <a:latin typeface="Arial"/>
                <a:ea typeface="Calibri"/>
                <a:cs typeface="Arial"/>
              </a:rPr>
              <a:t>.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tr-TR" sz="2400" dirty="0" smtClean="0">
              <a:latin typeface="Calibri"/>
              <a:ea typeface="Calibri"/>
              <a:cs typeface="Times New Roman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Adverse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Reactions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400" b="1" dirty="0" smtClean="0">
                <a:latin typeface="Arial"/>
                <a:ea typeface="Calibri"/>
                <a:cs typeface="Arial"/>
              </a:rPr>
              <a:t>The </a:t>
            </a:r>
            <a:r>
              <a:rPr lang="en-US" sz="2400" b="1" dirty="0">
                <a:latin typeface="Arial"/>
                <a:ea typeface="Calibri"/>
                <a:cs typeface="Arial"/>
              </a:rPr>
              <a:t>most common serious adverse event is visual disturbances </a:t>
            </a:r>
            <a:endParaRPr lang="tr-TR" sz="2400" b="1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endParaRPr lang="en-US" sz="2400" b="1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118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3" y="188640"/>
            <a:ext cx="9179102" cy="6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53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332656"/>
            <a:ext cx="8712968" cy="5981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800" b="1" dirty="0">
                <a:solidFill>
                  <a:srgbClr val="00689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SECOND-LINE DRUGS FOR </a:t>
            </a:r>
            <a:r>
              <a:rPr lang="en-IN" sz="2800" b="1" dirty="0" smtClean="0">
                <a:solidFill>
                  <a:srgbClr val="00689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TUBERCULOSIS</a:t>
            </a:r>
            <a:endParaRPr lang="tr-TR" sz="2800" b="1" dirty="0" smtClean="0">
              <a:solidFill>
                <a:srgbClr val="00689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sz="2800" dirty="0">
                <a:latin typeface="Arial"/>
                <a:ea typeface="Calibri"/>
                <a:cs typeface="Arial"/>
              </a:rPr>
              <a:t>Second-line agents are generally less effective and more toxic than the first-line drugs. </a:t>
            </a:r>
            <a:endParaRPr lang="tr-TR" sz="2800" dirty="0" smtClean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C00000"/>
              </a:buClr>
              <a:tabLst>
                <a:tab pos="342900" algn="l"/>
              </a:tabLst>
            </a:pPr>
            <a:endParaRPr lang="tr-TR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tabLst>
                <a:tab pos="342900" algn="l"/>
              </a:tabLst>
            </a:pPr>
            <a:r>
              <a:rPr lang="en-US" sz="2800" dirty="0" smtClean="0">
                <a:latin typeface="Arial"/>
                <a:ea typeface="Calibri"/>
                <a:cs typeface="Arial"/>
              </a:rPr>
              <a:t>The </a:t>
            </a:r>
            <a:r>
              <a:rPr lang="en-US" sz="2800" dirty="0">
                <a:latin typeface="Arial"/>
                <a:ea typeface="Calibri"/>
                <a:cs typeface="Arial"/>
              </a:rPr>
              <a:t>alternative drugs  are used in combination with the first-line drugs.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latin typeface="Arial"/>
                <a:ea typeface="Calibri"/>
                <a:cs typeface="Arial"/>
              </a:rPr>
              <a:t>They are usually considered only :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Calibri"/>
                <a:cs typeface="Arial"/>
              </a:rPr>
              <a:t> 	</a:t>
            </a:r>
            <a:r>
              <a:rPr lang="en-US" sz="2800" dirty="0" smtClean="0">
                <a:latin typeface="Arial"/>
                <a:ea typeface="Calibri"/>
                <a:cs typeface="Arial"/>
              </a:rPr>
              <a:t>- </a:t>
            </a:r>
            <a:r>
              <a:rPr lang="en-US" sz="2800" dirty="0">
                <a:latin typeface="Arial"/>
                <a:ea typeface="Calibri"/>
                <a:cs typeface="Arial"/>
              </a:rPr>
              <a:t>in case of resistance to first-line agents; 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>
                <a:latin typeface="Arial"/>
                <a:ea typeface="Calibri"/>
                <a:cs typeface="Arial"/>
              </a:rPr>
              <a:t>	</a:t>
            </a:r>
            <a:r>
              <a:rPr lang="en-US" sz="2800" dirty="0" smtClean="0">
                <a:latin typeface="Arial"/>
                <a:ea typeface="Calibri"/>
                <a:cs typeface="Arial"/>
              </a:rPr>
              <a:t>-in </a:t>
            </a:r>
            <a:r>
              <a:rPr lang="en-US" sz="2800" dirty="0">
                <a:latin typeface="Arial"/>
                <a:ea typeface="Calibri"/>
                <a:cs typeface="Arial"/>
              </a:rPr>
              <a:t>case of failure of clinical response to conventional therapy; and </a:t>
            </a: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tr-TR" sz="2800" dirty="0" smtClean="0">
                <a:latin typeface="Arial"/>
                <a:ea typeface="Calibri"/>
                <a:cs typeface="Arial"/>
              </a:rPr>
              <a:t>	</a:t>
            </a:r>
            <a:r>
              <a:rPr lang="en-US" sz="2800" dirty="0" smtClean="0">
                <a:latin typeface="Arial"/>
                <a:ea typeface="Calibri"/>
                <a:cs typeface="Arial"/>
              </a:rPr>
              <a:t>-in </a:t>
            </a:r>
            <a:r>
              <a:rPr lang="en-US" sz="2800" dirty="0">
                <a:latin typeface="Arial"/>
                <a:ea typeface="Calibri"/>
                <a:cs typeface="Arial"/>
              </a:rPr>
              <a:t>case of serious treatment-limiting adverse drug reactions. </a:t>
            </a:r>
          </a:p>
        </p:txBody>
      </p:sp>
    </p:spTree>
    <p:extLst>
      <p:ext uri="{BB962C8B-B14F-4D97-AF65-F5344CB8AC3E}">
        <p14:creationId xmlns:p14="http://schemas.microsoft.com/office/powerpoint/2010/main" val="197682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467544" y="476672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800000"/>
              </a:buClr>
            </a:pPr>
            <a:r>
              <a:rPr lang="en-IN" sz="2800" b="1" dirty="0" smtClean="0">
                <a:latin typeface="Arial"/>
                <a:cs typeface="Arial"/>
              </a:rPr>
              <a:t>Streptomycin</a:t>
            </a:r>
            <a:endParaRPr lang="tr-TR" sz="2800" b="1" dirty="0" smtClean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Streptomycin </a:t>
            </a:r>
            <a:r>
              <a:rPr lang="en-US" sz="2800" dirty="0">
                <a:latin typeface="Arial"/>
                <a:cs typeface="Arial"/>
              </a:rPr>
              <a:t>is ototoxic and nephrotoxic. Vertigo and hearing loss are the most common adverse effects and may be permanent. </a:t>
            </a:r>
            <a:endParaRPr lang="tr-TR" sz="2800" dirty="0" smtClean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>
                <a:latin typeface="Arial"/>
                <a:cs typeface="Arial"/>
              </a:rPr>
              <a:t>Toxicity is dose-related, and the risk is increased in the elderly. </a:t>
            </a:r>
            <a:endParaRPr lang="tr-TR" sz="2800" dirty="0" smtClean="0">
              <a:latin typeface="Arial"/>
              <a:cs typeface="Arial"/>
            </a:endParaRPr>
          </a:p>
          <a:p>
            <a:pPr algn="just">
              <a:buClr>
                <a:srgbClr val="800000"/>
              </a:buClr>
            </a:pPr>
            <a:endParaRPr lang="tr-TR" sz="2800" dirty="0">
              <a:latin typeface="Arial"/>
              <a:cs typeface="Arial"/>
            </a:endParaRPr>
          </a:p>
          <a:p>
            <a:pPr marL="457200" indent="-457200" algn="just">
              <a:buClr>
                <a:srgbClr val="800000"/>
              </a:buClr>
              <a:buFont typeface="Wingdings" charset="2"/>
              <a:buChar char="ü"/>
            </a:pPr>
            <a:r>
              <a:rPr lang="en-US" sz="2800" dirty="0">
                <a:latin typeface="Arial"/>
                <a:cs typeface="Arial"/>
              </a:rPr>
              <a:t>As with all aminoglycosides, the dose must be adjusted according to renal function . </a:t>
            </a:r>
          </a:p>
        </p:txBody>
      </p:sp>
    </p:spTree>
    <p:extLst>
      <p:ext uri="{BB962C8B-B14F-4D97-AF65-F5344CB8AC3E}">
        <p14:creationId xmlns:p14="http://schemas.microsoft.com/office/powerpoint/2010/main" val="141690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260648"/>
            <a:ext cx="89644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solidFill>
                  <a:srgbClr val="1E388C"/>
                </a:solidFill>
                <a:latin typeface="Arial"/>
                <a:ea typeface="Arial"/>
                <a:cs typeface="Arial"/>
              </a:rPr>
              <a:t>Etionamid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en-US" sz="2400" dirty="0" err="1">
                <a:latin typeface="Arial"/>
                <a:ea typeface="Calibri"/>
                <a:cs typeface="Arial"/>
              </a:rPr>
              <a:t>Ethionamide</a:t>
            </a:r>
            <a:r>
              <a:rPr lang="en-US" sz="2400" dirty="0">
                <a:latin typeface="Arial"/>
                <a:ea typeface="Calibri"/>
                <a:cs typeface="Arial"/>
              </a:rPr>
              <a:t> is chemically related to isoniazid and similarly blocks the synthesis of mycolic acids</a:t>
            </a:r>
            <a:r>
              <a:rPr lang="en-US" sz="2400" dirty="0" smtClean="0">
                <a:latin typeface="Arial"/>
                <a:ea typeface="Calibri"/>
                <a:cs typeface="Arial"/>
              </a:rPr>
              <a:t>.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en-IN" sz="2400" dirty="0" err="1" smtClean="0">
                <a:latin typeface="Arial"/>
                <a:ea typeface="Calibri"/>
                <a:cs typeface="Arial"/>
              </a:rPr>
              <a:t>Ethionamide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latin typeface="Arial"/>
                <a:ea typeface="Calibri"/>
                <a:cs typeface="Arial"/>
              </a:rPr>
              <a:t>is also 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hepatotoxic. 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tabLst>
                <a:tab pos="342900" algn="l"/>
              </a:tabLst>
            </a:pPr>
            <a:r>
              <a:rPr lang="en-IN" sz="2400" dirty="0">
                <a:latin typeface="Arial"/>
                <a:ea typeface="Calibri"/>
                <a:cs typeface="Arial"/>
              </a:rPr>
              <a:t/>
            </a:r>
            <a:br>
              <a:rPr lang="en-IN" sz="2400" dirty="0">
                <a:latin typeface="Arial"/>
                <a:ea typeface="Calibri"/>
                <a:cs typeface="Arial"/>
              </a:rPr>
            </a:br>
            <a:r>
              <a:rPr lang="en-IN" sz="2400" dirty="0" err="1" smtClean="0">
                <a:solidFill>
                  <a:srgbClr val="1E388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Capreomycin</a:t>
            </a:r>
            <a:endParaRPr lang="tr-TR" sz="2400" dirty="0">
              <a:latin typeface="Arial"/>
              <a:ea typeface="Calibri"/>
              <a:cs typeface="Arial"/>
            </a:endParaRPr>
          </a:p>
          <a:p>
            <a:pPr marL="342900" indent="-3429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q"/>
              <a:tabLst>
                <a:tab pos="342900" algn="l"/>
              </a:tabLst>
            </a:pP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is </a:t>
            </a:r>
            <a:r>
              <a:rPr lang="en-IN" sz="24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 peptide protein synthesis </a:t>
            </a:r>
            <a:r>
              <a:rPr lang="en-IN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inhibitor</a:t>
            </a:r>
            <a:r>
              <a:rPr lang="tr-TR" sz="24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,.</a:t>
            </a:r>
          </a:p>
          <a:p>
            <a:pPr marL="342900" indent="-342900">
              <a:buClr>
                <a:srgbClr val="800000"/>
              </a:buClr>
              <a:buFont typeface="Wingdings" charset="2"/>
              <a:buChar char="q"/>
            </a:pP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q"/>
            </a:pPr>
            <a:r>
              <a:rPr lang="en-IN" sz="2400" dirty="0" err="1" smtClean="0">
                <a:latin typeface="Arial"/>
                <a:ea typeface="Calibri"/>
                <a:cs typeface="Arial"/>
              </a:rPr>
              <a:t>Capreomycin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 </a:t>
            </a:r>
            <a:r>
              <a:rPr lang="en-IN" sz="2400" dirty="0">
                <a:latin typeface="Arial"/>
                <a:ea typeface="Calibri"/>
                <a:cs typeface="Arial"/>
              </a:rPr>
              <a:t>is nephrotoxic and ototoxic. Tinnitus, deafness, and vestibular disturbances 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occur. </a:t>
            </a:r>
            <a:endParaRPr lang="tr-TR" sz="2400" dirty="0" smtClean="0">
              <a:latin typeface="Arial"/>
              <a:ea typeface="Calibri"/>
              <a:cs typeface="Arial"/>
            </a:endParaRPr>
          </a:p>
          <a:p>
            <a:pPr>
              <a:buClr>
                <a:srgbClr val="800000"/>
              </a:buClr>
            </a:pPr>
            <a:endParaRPr lang="tr-TR" sz="2400" dirty="0" smtClean="0">
              <a:latin typeface="Arial"/>
              <a:ea typeface="Calibri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q"/>
            </a:pPr>
            <a:r>
              <a:rPr lang="en-IN" sz="2400" dirty="0">
                <a:latin typeface="Arial"/>
                <a:ea typeface="Calibri"/>
                <a:cs typeface="Arial"/>
              </a:rPr>
              <a:t>The injection causes significant local </a:t>
            </a:r>
            <a:r>
              <a:rPr lang="en-IN" sz="2400" dirty="0" smtClean="0">
                <a:latin typeface="Arial"/>
                <a:ea typeface="Calibri"/>
                <a:cs typeface="Arial"/>
              </a:rPr>
              <a:t>pain</a:t>
            </a:r>
            <a:r>
              <a:rPr lang="tr-TR" sz="2400" dirty="0" smtClean="0">
                <a:latin typeface="Arial"/>
                <a:ea typeface="Calibri"/>
                <a:cs typeface="Arial"/>
              </a:rPr>
              <a:t>.</a:t>
            </a:r>
            <a:r>
              <a:rPr lang="tr-TR" sz="2400" dirty="0" smtClean="0">
                <a:latin typeface="Arial"/>
                <a:cs typeface="Arial"/>
              </a:rPr>
              <a:t>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9739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err="1" smtClean="0">
                <a:latin typeface="Arial"/>
                <a:cs typeface="Arial"/>
              </a:rPr>
              <a:t>Cycloserine</a:t>
            </a:r>
            <a:endParaRPr lang="tr-TR" sz="2400" b="1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 err="1">
                <a:latin typeface="Arial"/>
                <a:cs typeface="Arial"/>
              </a:rPr>
              <a:t>Cycloserine</a:t>
            </a:r>
            <a:r>
              <a:rPr lang="en-US" sz="2400" dirty="0">
                <a:latin typeface="Arial"/>
                <a:cs typeface="Arial"/>
              </a:rPr>
              <a:t> is an inhibitor of cell wall </a:t>
            </a:r>
            <a:r>
              <a:rPr lang="en-US" sz="2400" dirty="0" smtClean="0">
                <a:latin typeface="Arial"/>
                <a:cs typeface="Arial"/>
              </a:rPr>
              <a:t>synthesis</a:t>
            </a:r>
            <a:r>
              <a:rPr lang="en-IN" sz="2400" dirty="0" smtClean="0">
                <a:latin typeface="Arial"/>
                <a:cs typeface="Arial"/>
              </a:rPr>
              <a:t>. </a:t>
            </a: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en-US" sz="2400" dirty="0" smtClean="0">
                <a:latin typeface="Arial"/>
                <a:cs typeface="Arial"/>
              </a:rPr>
              <a:t>The </a:t>
            </a:r>
            <a:r>
              <a:rPr lang="en-US" sz="2400" dirty="0">
                <a:latin typeface="Arial"/>
                <a:cs typeface="Arial"/>
              </a:rPr>
              <a:t>most serious toxic effects: </a:t>
            </a:r>
            <a:endParaRPr lang="tr-TR" sz="2400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 smtClean="0">
                <a:latin typeface="Arial"/>
                <a:cs typeface="Arial"/>
              </a:rPr>
              <a:t>are </a:t>
            </a:r>
            <a:r>
              <a:rPr lang="en-US" sz="2400" dirty="0">
                <a:latin typeface="Arial"/>
                <a:cs typeface="Arial"/>
              </a:rPr>
              <a:t>peripheral neuropathy and central nervous system dysfunction, including depression and psychotic </a:t>
            </a:r>
            <a:r>
              <a:rPr lang="en-US" sz="2400" dirty="0" smtClean="0">
                <a:latin typeface="Arial"/>
                <a:cs typeface="Arial"/>
              </a:rPr>
              <a:t>reactions</a:t>
            </a:r>
            <a:r>
              <a:rPr lang="en-IN" sz="2400" dirty="0" smtClean="0">
                <a:latin typeface="Arial"/>
                <a:cs typeface="Arial"/>
              </a:rPr>
              <a:t>. </a:t>
            </a: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tr-TR" sz="2400" dirty="0" smtClean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Pyridoxine, should be given with </a:t>
            </a:r>
            <a:r>
              <a:rPr lang="en-US" sz="2400" dirty="0" err="1">
                <a:latin typeface="Arial"/>
                <a:cs typeface="Arial"/>
              </a:rPr>
              <a:t>cycloserine</a:t>
            </a:r>
            <a:r>
              <a:rPr lang="en-US" sz="2400" dirty="0">
                <a:latin typeface="Arial"/>
                <a:cs typeface="Arial"/>
              </a:rPr>
              <a:t> because this ameliorates neurologic toxicity. </a:t>
            </a: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r>
              <a:rPr lang="tr-TR" sz="2400" dirty="0">
                <a:latin typeface="Arial"/>
                <a:cs typeface="Arial"/>
              </a:rPr>
              <a:t/>
            </a:r>
            <a:br>
              <a:rPr lang="tr-TR" sz="2400" dirty="0">
                <a:latin typeface="Arial"/>
                <a:cs typeface="Arial"/>
              </a:rPr>
            </a:b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0959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15008" y="1052736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tr-TR" sz="2400" dirty="0">
                <a:latin typeface="Arial"/>
                <a:cs typeface="Arial"/>
              </a:rPr>
              <a:t/>
            </a:r>
            <a:br>
              <a:rPr lang="tr-TR" sz="2400" dirty="0">
                <a:latin typeface="Arial"/>
                <a:cs typeface="Arial"/>
              </a:rPr>
            </a:br>
            <a:r>
              <a:rPr lang="tr-TR" sz="2400" dirty="0" err="1">
                <a:latin typeface="Arial"/>
                <a:cs typeface="Arial"/>
              </a:rPr>
              <a:t>Aminosalicylic</a:t>
            </a:r>
            <a:r>
              <a:rPr lang="tr-TR" sz="2400" dirty="0">
                <a:latin typeface="Arial"/>
                <a:cs typeface="Arial"/>
              </a:rPr>
              <a:t> </a:t>
            </a:r>
            <a:r>
              <a:rPr lang="tr-TR" sz="2400" dirty="0" err="1">
                <a:latin typeface="Arial"/>
                <a:cs typeface="Arial"/>
              </a:rPr>
              <a:t>Acid</a:t>
            </a:r>
            <a:r>
              <a:rPr lang="tr-TR" sz="2400" dirty="0">
                <a:latin typeface="Arial"/>
                <a:cs typeface="Arial"/>
              </a:rPr>
              <a:t> (</a:t>
            </a:r>
            <a:r>
              <a:rPr lang="tr-TR" sz="2400" dirty="0" smtClean="0">
                <a:latin typeface="Arial"/>
                <a:cs typeface="Arial"/>
              </a:rPr>
              <a:t>PAS)</a:t>
            </a:r>
          </a:p>
          <a:p>
            <a:pPr>
              <a:buClr>
                <a:srgbClr val="800000"/>
              </a:buClr>
            </a:pPr>
            <a:endParaRPr lang="tr-TR" sz="2400" b="1" dirty="0">
              <a:latin typeface="Arial"/>
              <a:cs typeface="Arial"/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/>
                <a:cs typeface="Arial"/>
              </a:rPr>
              <a:t>Aminosalicylic</a:t>
            </a:r>
            <a:r>
              <a:rPr lang="en-US" sz="2400" dirty="0">
                <a:latin typeface="Arial"/>
                <a:cs typeface="Arial"/>
              </a:rPr>
              <a:t> acid is a folate synthesis antagonist that is active almost exclusively against M </a:t>
            </a:r>
            <a:r>
              <a:rPr lang="en-US" sz="2400" dirty="0" smtClean="0">
                <a:latin typeface="Arial"/>
                <a:cs typeface="Arial"/>
              </a:rPr>
              <a:t>tuberculosis</a:t>
            </a: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C00000"/>
              </a:buClr>
            </a:pPr>
            <a:endParaRPr lang="tr-TR" sz="2400" b="1" dirty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Very high concentrations of </a:t>
            </a:r>
            <a:r>
              <a:rPr lang="en-US" sz="2400" dirty="0" err="1">
                <a:latin typeface="Arial"/>
                <a:cs typeface="Arial"/>
              </a:rPr>
              <a:t>aminosalicylic</a:t>
            </a:r>
            <a:r>
              <a:rPr lang="en-US" sz="2400" dirty="0">
                <a:latin typeface="Arial"/>
                <a:cs typeface="Arial"/>
              </a:rPr>
              <a:t> acid are reached in the urine, which can result in </a:t>
            </a:r>
            <a:r>
              <a:rPr lang="en-US" sz="2400" dirty="0" err="1">
                <a:latin typeface="Arial"/>
                <a:cs typeface="Arial"/>
              </a:rPr>
              <a:t>crystalluria</a:t>
            </a:r>
            <a:r>
              <a:rPr lang="en-US" sz="2400" dirty="0" smtClean="0">
                <a:latin typeface="Arial"/>
                <a:cs typeface="Arial"/>
              </a:rPr>
              <a:t>.</a:t>
            </a:r>
            <a:endParaRPr lang="tr-TR" sz="2400" dirty="0" smtClean="0">
              <a:latin typeface="Arial"/>
              <a:cs typeface="Arial"/>
            </a:endParaRPr>
          </a:p>
          <a:p>
            <a:pPr>
              <a:buClr>
                <a:srgbClr val="800000"/>
              </a:buClr>
            </a:pPr>
            <a:endParaRPr lang="tr-TR" sz="2400" dirty="0" smtClean="0">
              <a:latin typeface="Arial"/>
              <a:cs typeface="Arial"/>
            </a:endParaRPr>
          </a:p>
          <a:p>
            <a:pPr marL="342900" indent="-342900">
              <a:buClr>
                <a:srgbClr val="800000"/>
              </a:buClr>
              <a:buFont typeface="Wingdings" charset="2"/>
              <a:buChar char="ü"/>
            </a:pPr>
            <a:r>
              <a:rPr lang="en-US" sz="2400" dirty="0" err="1">
                <a:latin typeface="Arial"/>
                <a:cs typeface="Arial"/>
              </a:rPr>
              <a:t>Aminosalicylic</a:t>
            </a:r>
            <a:r>
              <a:rPr lang="en-US" sz="2400" dirty="0">
                <a:latin typeface="Arial"/>
                <a:cs typeface="Arial"/>
              </a:rPr>
              <a:t> acid is used infrequently because other oral drugs are better </a:t>
            </a:r>
            <a:r>
              <a:rPr lang="en-US" sz="2400" dirty="0" smtClean="0">
                <a:latin typeface="Arial"/>
                <a:cs typeface="Arial"/>
              </a:rPr>
              <a:t>tolerated</a:t>
            </a:r>
            <a:endParaRPr lang="tr-TR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88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188640"/>
            <a:ext cx="885698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dirty="0">
                <a:latin typeface="Arial"/>
                <a:cs typeface="Arial"/>
              </a:rPr>
              <a:t>Kanamycin &amp; </a:t>
            </a:r>
            <a:r>
              <a:rPr lang="en-IN" sz="2800" b="1" dirty="0" smtClean="0">
                <a:latin typeface="Arial"/>
                <a:cs typeface="Arial"/>
              </a:rPr>
              <a:t>Amikacin</a:t>
            </a:r>
            <a:endParaRPr lang="en-IN" sz="2800" b="1" dirty="0">
              <a:latin typeface="Arial"/>
              <a:cs typeface="Arial"/>
            </a:endParaRPr>
          </a:p>
          <a:p>
            <a:endParaRPr lang="tr-TR" sz="2800" b="1" dirty="0">
              <a:latin typeface="Arial"/>
              <a:cs typeface="Arial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/>
                <a:cs typeface="Arial"/>
              </a:rPr>
              <a:t>the </a:t>
            </a:r>
            <a:r>
              <a:rPr lang="en-US" sz="2800" dirty="0">
                <a:latin typeface="Arial"/>
                <a:cs typeface="Arial"/>
              </a:rPr>
              <a:t>availability of less toxic alternatives (</a:t>
            </a:r>
            <a:r>
              <a:rPr lang="en-US" sz="2800" dirty="0" err="1">
                <a:latin typeface="Arial"/>
                <a:cs typeface="Arial"/>
              </a:rPr>
              <a:t>eg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err="1">
                <a:latin typeface="Arial"/>
                <a:cs typeface="Arial"/>
              </a:rPr>
              <a:t>capreomycin</a:t>
            </a:r>
            <a:r>
              <a:rPr lang="en-US" sz="2800" dirty="0">
                <a:latin typeface="Arial"/>
                <a:cs typeface="Arial"/>
              </a:rPr>
              <a:t> and amikacin) has made </a:t>
            </a:r>
            <a:r>
              <a:rPr lang="tr-TR" sz="2800" dirty="0" err="1" smtClean="0">
                <a:latin typeface="Arial"/>
                <a:cs typeface="Arial"/>
              </a:rPr>
              <a:t>kanamycin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obsolete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tr-TR" sz="2800" dirty="0" smtClean="0">
              <a:latin typeface="Arial"/>
              <a:cs typeface="Arial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2800" dirty="0">
              <a:latin typeface="Arial"/>
              <a:cs typeface="Arial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2800" dirty="0" smtClean="0">
                <a:latin typeface="Arial"/>
                <a:cs typeface="Arial"/>
              </a:rPr>
              <a:t> </a:t>
            </a:r>
            <a:r>
              <a:rPr lang="en-US" sz="2800" dirty="0" smtClean="0">
                <a:latin typeface="Arial"/>
                <a:cs typeface="Arial"/>
              </a:rPr>
              <a:t>Ototoxicity </a:t>
            </a:r>
            <a:r>
              <a:rPr lang="en-US" sz="2800" dirty="0">
                <a:latin typeface="Arial"/>
                <a:cs typeface="Arial"/>
              </a:rPr>
              <a:t>and nephrotoxicity are the main side effects of drugs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r>
              <a:rPr lang="en-IN" sz="2800" dirty="0" smtClean="0">
                <a:latin typeface="Arial"/>
                <a:cs typeface="Arial"/>
              </a:rPr>
              <a:t>.</a:t>
            </a:r>
            <a:endParaRPr lang="tr-TR" sz="2800" dirty="0" smtClean="0">
              <a:latin typeface="Arial"/>
              <a:cs typeface="Arial"/>
            </a:endParaRPr>
          </a:p>
          <a:p>
            <a:r>
              <a:rPr lang="en-IN" sz="2800" dirty="0">
                <a:latin typeface="Arial"/>
                <a:cs typeface="Arial"/>
              </a:rPr>
              <a:t> </a:t>
            </a:r>
            <a:endParaRPr lang="tr-TR" sz="2800" dirty="0">
              <a:latin typeface="Arial"/>
              <a:cs typeface="Arial"/>
            </a:endParaRPr>
          </a:p>
          <a:p>
            <a:r>
              <a:rPr lang="en-US" sz="2800" b="1" dirty="0" smtClean="0">
                <a:latin typeface="Arial"/>
                <a:cs typeface="Arial"/>
              </a:rPr>
              <a:t>Fluoroquinolones</a:t>
            </a:r>
            <a:endParaRPr lang="tr-TR" sz="2800" b="1" dirty="0" smtClean="0">
              <a:latin typeface="Arial"/>
              <a:cs typeface="Arial"/>
            </a:endParaRPr>
          </a:p>
          <a:p>
            <a:endParaRPr lang="tr-TR" sz="2800" b="1" dirty="0">
              <a:latin typeface="Arial"/>
              <a:cs typeface="Arial"/>
            </a:endParaRP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/>
                <a:cs typeface="Arial"/>
              </a:rPr>
              <a:t>Fluoroquinolones </a:t>
            </a:r>
            <a:r>
              <a:rPr lang="en-US" sz="2800" dirty="0">
                <a:latin typeface="Arial"/>
                <a:cs typeface="Arial"/>
              </a:rPr>
              <a:t>are an important addition to the drugs available for tuberculosis, especially for strains that are resistant to first-line agents</a:t>
            </a:r>
            <a:r>
              <a:rPr lang="en-US" sz="2800" dirty="0" smtClean="0">
                <a:latin typeface="Arial"/>
                <a:cs typeface="Arial"/>
              </a:rPr>
              <a:t>.</a:t>
            </a:r>
            <a:endParaRPr lang="tr-TR" sz="2800" dirty="0" smtClean="0">
              <a:latin typeface="Arial"/>
              <a:cs typeface="Arial"/>
            </a:endParaRPr>
          </a:p>
          <a:p>
            <a:endParaRPr lang="tr-TR" sz="2800" b="1" dirty="0" smtClean="0">
              <a:latin typeface="Arial"/>
              <a:cs typeface="Arial"/>
            </a:endParaRPr>
          </a:p>
          <a:p>
            <a:r>
              <a:rPr lang="tr-TR" sz="2800" b="1" dirty="0" smtClean="0">
                <a:latin typeface="Arial"/>
                <a:cs typeface="Arial"/>
              </a:rPr>
              <a:t>     </a:t>
            </a:r>
            <a:endParaRPr lang="tr-TR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12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764704"/>
            <a:ext cx="9036496" cy="608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HIV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is the most important risk factor for active tuberculosis. 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FF0000"/>
              </a:buClr>
              <a:tabLst>
                <a:tab pos="342900" algn="l"/>
                <a:tab pos="7493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An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HIV-infected individual with TB infection is over 100-fold more likely to develop active disease than an HIV negative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696744" cy="376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0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51520" y="620689"/>
            <a:ext cx="82809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Signs and symptoms of TB 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are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: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endParaRPr lang="tr-TR" sz="2800" dirty="0" smtClean="0">
              <a:latin typeface="Arial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weight loss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fatigue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cough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fever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,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night sweat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§"/>
              <a:tabLst>
                <a:tab pos="342900" algn="l"/>
                <a:tab pos="74930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phlegm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with blood</a:t>
            </a:r>
            <a:endParaRPr lang="tr-TR" sz="2800" dirty="0"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177" y="1340768"/>
            <a:ext cx="5841623" cy="162267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366" y="3683520"/>
            <a:ext cx="4123289" cy="299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2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118785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404664"/>
            <a:ext cx="9144000" cy="5721499"/>
          </a:xfrm>
        </p:spPr>
        <p:txBody>
          <a:bodyPr>
            <a:normAutofit/>
          </a:bodyPr>
          <a:lstStyle/>
          <a:p>
            <a:pPr lvl="0" algn="just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342900" algn="l"/>
                <a:tab pos="749300" algn="l"/>
              </a:tabLst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mycobacteria are slow-growing microbes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342900" algn="l"/>
                <a:tab pos="749300" algn="l"/>
              </a:tabLst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4400" eaLnBrk="1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ü"/>
              <a:tabLst>
                <a:tab pos="342900" algn="l"/>
                <a:tab pos="749300" algn="l"/>
              </a:tabLst>
            </a:pP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infections they cause 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tr-TR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prolonged treatment. </a:t>
            </a:r>
            <a:endParaRPr lang="en-IN" sz="3100" dirty="0">
              <a:solidFill>
                <a:srgbClr val="231F2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toxicity and poor patient adherence are significant clinical concerns. </a:t>
            </a:r>
            <a:endParaRPr lang="tr-TR" sz="3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tr-TR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1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rolonged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promotes the emergence of drug-resistance mycobacteria</a:t>
            </a:r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3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sz="3000" dirty="0" smtClean="0">
              <a:latin typeface="Times New Roman"/>
              <a:cs typeface="Times New Roman"/>
            </a:endParaRP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algn="just" eaLnBrk="1" hangingPunct="1">
              <a:buNone/>
            </a:pPr>
            <a:endParaRPr lang="tr-TR" dirty="0" smtClean="0"/>
          </a:p>
          <a:p>
            <a:pPr algn="just" eaLnBrk="1" hangingPunct="1">
              <a:buFont typeface="Arial" pitchFamily="34" charset="0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188641"/>
            <a:ext cx="9036496" cy="6350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342900" algn="l"/>
                <a:tab pos="749300" algn="l"/>
              </a:tabLst>
            </a:pPr>
            <a:r>
              <a:rPr lang="en-US" sz="24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Drug resistance is a major impediment to successful therapy.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342900" algn="l"/>
                <a:tab pos="749300" algn="l"/>
              </a:tabLst>
            </a:pPr>
            <a:r>
              <a:rPr lang="en-US" sz="24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Drug resistance develops through spontaneous mutations in the chromosomal DNA. </a:t>
            </a: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400" dirty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The main cause underlying the emergence of resistance is inadequate drug therapy. </a:t>
            </a:r>
            <a:endParaRPr lang="tr-TR" sz="2400" dirty="0" smtClean="0">
              <a:solidFill>
                <a:srgbClr val="C0000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400" i="1" dirty="0" smtClean="0">
                <a:latin typeface="Arial"/>
                <a:ea typeface="Times New Roman"/>
                <a:cs typeface="Arial"/>
              </a:rPr>
              <a:t>Treatment </a:t>
            </a:r>
            <a:r>
              <a:rPr lang="en-US" sz="2400" i="1" dirty="0">
                <a:latin typeface="Arial"/>
                <a:ea typeface="Times New Roman"/>
                <a:cs typeface="Arial"/>
              </a:rPr>
              <a:t>may be too short; </a:t>
            </a:r>
            <a:endParaRPr lang="tr-TR" sz="2400" i="1" dirty="0" smtClean="0"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400" i="1" dirty="0" smtClean="0">
                <a:latin typeface="Arial"/>
                <a:ea typeface="Times New Roman"/>
                <a:cs typeface="Arial"/>
              </a:rPr>
              <a:t>dosage </a:t>
            </a:r>
            <a:r>
              <a:rPr lang="en-US" sz="2400" i="1" dirty="0">
                <a:latin typeface="Arial"/>
                <a:ea typeface="Times New Roman"/>
                <a:cs typeface="Arial"/>
              </a:rPr>
              <a:t>may be too low; </a:t>
            </a:r>
            <a:endParaRPr lang="tr-TR" sz="2400" i="1" dirty="0" smtClean="0"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400" i="1" dirty="0" smtClean="0">
                <a:latin typeface="Arial"/>
                <a:ea typeface="Times New Roman"/>
                <a:cs typeface="Arial"/>
              </a:rPr>
              <a:t>patients </a:t>
            </a:r>
            <a:r>
              <a:rPr lang="en-US" sz="2400" i="1" dirty="0">
                <a:latin typeface="Arial"/>
                <a:ea typeface="Times New Roman"/>
                <a:cs typeface="Arial"/>
              </a:rPr>
              <a:t>are </a:t>
            </a:r>
            <a:r>
              <a:rPr lang="en-US" sz="2400" i="1" dirty="0" err="1">
                <a:latin typeface="Arial"/>
                <a:ea typeface="Times New Roman"/>
                <a:cs typeface="Arial"/>
              </a:rPr>
              <a:t>nonadherent</a:t>
            </a:r>
            <a:r>
              <a:rPr lang="en-US" sz="2400" i="1" dirty="0">
                <a:latin typeface="Arial"/>
                <a:ea typeface="Times New Roman"/>
                <a:cs typeface="Arial"/>
              </a:rPr>
              <a:t> with prescribed therapy. </a:t>
            </a:r>
            <a:endParaRPr lang="tr-TR" sz="2400" i="1" dirty="0" smtClean="0">
              <a:latin typeface="Arial"/>
              <a:ea typeface="Times New Roman"/>
              <a:cs typeface="Arial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400" i="1" dirty="0" smtClean="0">
                <a:latin typeface="Arial"/>
                <a:ea typeface="Times New Roman"/>
                <a:cs typeface="Arial"/>
              </a:rPr>
              <a:t>The </a:t>
            </a:r>
            <a:r>
              <a:rPr lang="en-US" sz="2400" i="1" dirty="0">
                <a:latin typeface="Arial"/>
                <a:ea typeface="Times New Roman"/>
                <a:cs typeface="Arial"/>
              </a:rPr>
              <a:t>most importantly, the regimen may contain too few drugs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r>
              <a:rPr lang="en-IN" sz="24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endParaRPr lang="tr-TR" sz="2400" dirty="0">
              <a:effectLst/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53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404664"/>
            <a:ext cx="8928992" cy="5673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Exposing mycobacteria to monotherapy selects out these resistant strains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endParaRPr lang="en-US" sz="2800" dirty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Combination of two or more drugs is essential to kill heterogeneous populations of bacterial cells and to prevent drug resistance. 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  <a:tab pos="7493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Times New Roman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u"/>
              <a:tabLst>
                <a:tab pos="342900" algn="l"/>
                <a:tab pos="749300" algn="l"/>
              </a:tabLst>
            </a:pPr>
            <a:r>
              <a:rPr lang="en-IN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Because the response of mycobacterial infections to chemotherapy is slow, treatment must be administered for prolonged periods, usually from 6 months to years, depending on which drugs are 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used</a:t>
            </a:r>
            <a:r>
              <a:rPr lang="tr-TR" sz="2800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.</a:t>
            </a:r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9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07504" y="404664"/>
            <a:ext cx="89289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r>
              <a:rPr lang="en-US" sz="2800" b="1" dirty="0">
                <a:solidFill>
                  <a:srgbClr val="B0053A"/>
                </a:solidFill>
                <a:latin typeface="Arial"/>
                <a:ea typeface="Arial"/>
                <a:cs typeface="Arial"/>
              </a:rPr>
              <a:t>DRUGS USED IN TUBERCULOSIS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endParaRPr lang="en-US" sz="2800" b="1" dirty="0">
              <a:latin typeface="Arial"/>
              <a:ea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r>
              <a:rPr lang="en-US" sz="2800" b="1" dirty="0">
                <a:latin typeface="Arial"/>
                <a:ea typeface="Arial"/>
                <a:cs typeface="Arial"/>
              </a:rPr>
              <a:t>Based on their clinical utility, the </a:t>
            </a:r>
            <a:r>
              <a:rPr lang="en-US" sz="2800" b="1" dirty="0" err="1">
                <a:latin typeface="Arial"/>
                <a:ea typeface="Arial"/>
                <a:cs typeface="Arial"/>
              </a:rPr>
              <a:t>antituberculosis</a:t>
            </a:r>
            <a:r>
              <a:rPr lang="en-US" sz="2800" b="1" dirty="0">
                <a:latin typeface="Arial"/>
                <a:ea typeface="Arial"/>
                <a:cs typeface="Arial"/>
              </a:rPr>
              <a:t> drugs can be divided into two groups: </a:t>
            </a:r>
            <a:endParaRPr lang="tr-TR" sz="2800" b="1" dirty="0" smtClean="0">
              <a:latin typeface="Arial"/>
              <a:ea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First-line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drugs and </a:t>
            </a:r>
            <a:endParaRPr lang="tr-TR" sz="2800" b="1" dirty="0" smtClean="0">
              <a:solidFill>
                <a:srgbClr val="C00000"/>
              </a:solidFill>
              <a:latin typeface="Arial"/>
              <a:ea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59715" algn="l"/>
                <a:tab pos="342900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</a:rPr>
              <a:t>Second-line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Arial"/>
                <a:cs typeface="Arial"/>
              </a:rPr>
              <a:t>drugs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82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5A5EC-D02E-4D06-B911-9A965A32D3EC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87849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>
                <a:solidFill>
                  <a:srgbClr val="C00000"/>
                </a:solidFill>
                <a:latin typeface="Arial"/>
                <a:ea typeface="Times New Roman"/>
                <a:cs typeface="Arial"/>
              </a:rPr>
              <a:t>Firs-line drugs: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2900" algn="l"/>
                <a:tab pos="749300" algn="l"/>
              </a:tabLst>
            </a:pP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Isoniazid (INH), </a:t>
            </a:r>
            <a:r>
              <a:rPr lang="en-IN" sz="2800" b="1" dirty="0" err="1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rifampin</a:t>
            </a: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 (or </a:t>
            </a:r>
            <a:r>
              <a:rPr lang="en-IN" sz="2800" b="1" dirty="0" err="1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rifamycin</a:t>
            </a: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), </a:t>
            </a:r>
            <a:r>
              <a:rPr lang="en-IN" sz="2800" b="1" dirty="0" smtClean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pyrazinamide </a:t>
            </a:r>
            <a:r>
              <a:rPr lang="en-IN" sz="2800" b="1" dirty="0">
                <a:solidFill>
                  <a:srgbClr val="231F20"/>
                </a:solidFill>
                <a:latin typeface="Arial"/>
                <a:ea typeface="Times New Roman"/>
                <a:cs typeface="Arial"/>
              </a:rPr>
              <a:t>and ethambutol </a:t>
            </a:r>
          </a:p>
          <a:p>
            <a:pPr algn="just">
              <a:spcAft>
                <a:spcPts val="800"/>
              </a:spcAft>
              <a:tabLst>
                <a:tab pos="342900" algn="l"/>
                <a:tab pos="749300" algn="l"/>
              </a:tabLst>
            </a:pPr>
            <a:endParaRPr lang="tr-TR" sz="2800" dirty="0"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At least two (or more in certain cases) active agents should always be used to treat active tuberculosis and to prevent emergence of resistance during therapy</a:t>
            </a:r>
            <a:r>
              <a:rPr lang="en-US" sz="2800" dirty="0" smtClean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.</a:t>
            </a:r>
            <a:endParaRPr lang="tr-TR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en-US" sz="2800" dirty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  <a:p>
            <a:pPr marL="457200" indent="-457200" algn="just">
              <a:spcAft>
                <a:spcPts val="800"/>
              </a:spcAft>
              <a:buClr>
                <a:srgbClr val="800000"/>
              </a:buClr>
              <a:buFont typeface="Wingdings" charset="2"/>
              <a:buChar char="ü"/>
              <a:tabLst>
                <a:tab pos="3429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Isoniazid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and </a:t>
            </a:r>
            <a:r>
              <a:rPr lang="en-US" sz="28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rifampin</a:t>
            </a:r>
            <a:r>
              <a:rPr lang="en-US" sz="2800" dirty="0">
                <a:solidFill>
                  <a:srgbClr val="231F20"/>
                </a:solidFill>
                <a:latin typeface="Arial"/>
                <a:ea typeface="Calibri"/>
                <a:cs typeface="Arial"/>
              </a:rPr>
              <a:t> are the most active drugs against tuberculosis caused by susceptible strains.</a:t>
            </a:r>
          </a:p>
          <a:p>
            <a:pPr algn="just">
              <a:spcAft>
                <a:spcPts val="800"/>
              </a:spcAft>
              <a:buClr>
                <a:srgbClr val="800000"/>
              </a:buClr>
              <a:tabLst>
                <a:tab pos="342900" algn="l"/>
              </a:tabLst>
            </a:pPr>
            <a:endParaRPr lang="en-IN" sz="2800" dirty="0" smtClean="0">
              <a:solidFill>
                <a:srgbClr val="231F20"/>
              </a:solidFill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092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10025</TotalTime>
  <Words>1031</Words>
  <Application>Microsoft Office PowerPoint</Application>
  <PresentationFormat>Ekran Gösterisi (4:3)</PresentationFormat>
  <Paragraphs>202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8" baseType="lpstr">
      <vt:lpstr>MS PGothic</vt:lpstr>
      <vt:lpstr>MS PGothic</vt:lpstr>
      <vt:lpstr>American Typewriter</vt:lpstr>
      <vt:lpstr>Arial</vt:lpstr>
      <vt:lpstr>Calibri</vt:lpstr>
      <vt:lpstr>Garamond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Antidepresanlar</dc:title>
  <dc:creator>..</dc:creator>
  <cp:lastModifiedBy>Reviewer</cp:lastModifiedBy>
  <cp:revision>965</cp:revision>
  <dcterms:created xsi:type="dcterms:W3CDTF">2008-03-15T22:02:03Z</dcterms:created>
  <dcterms:modified xsi:type="dcterms:W3CDTF">2020-04-14T12:57:26Z</dcterms:modified>
</cp:coreProperties>
</file>