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D4441D-F796-4B42-88DD-011E5C273674}" type="datetimeFigureOut">
              <a:rPr lang="tr-TR" smtClean="0"/>
              <a:t>16.10.2018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4F0160-7AC8-4F42-A0BC-41229787F97D}"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3721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05476"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7A727081-6796-41CB-A771-4DC2D75F0670}" type="slidenum">
              <a:rPr lang="tr-TR" sz="1200">
                <a:latin typeface="+mn-lt"/>
                <a:cs typeface="+mn-cs"/>
              </a:rPr>
              <a:pPr algn="r">
                <a:defRPr/>
              </a:pPr>
              <a:t>1</a:t>
            </a:fld>
            <a:endParaRPr lang="tr-TR" sz="1200">
              <a:latin typeface="+mn-lt"/>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643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4692"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4CEDA89A-73F1-4DEA-9210-66876FFEFFEC}" type="slidenum">
              <a:rPr lang="tr-TR" sz="1200">
                <a:latin typeface="+mn-lt"/>
                <a:cs typeface="+mn-cs"/>
              </a:rPr>
              <a:pPr algn="r">
                <a:defRPr/>
              </a:pPr>
              <a:t>10</a:t>
            </a:fld>
            <a:endParaRPr lang="tr-TR" sz="1200">
              <a:latin typeface="+mn-lt"/>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745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5716"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FE81DA5E-3206-4EEC-B021-45BD7E1F0D75}" type="slidenum">
              <a:rPr lang="tr-TR" sz="1200">
                <a:latin typeface="+mn-lt"/>
                <a:cs typeface="+mn-cs"/>
              </a:rPr>
              <a:pPr algn="r">
                <a:defRPr/>
              </a:pPr>
              <a:t>11</a:t>
            </a:fld>
            <a:endParaRPr lang="tr-TR" sz="1200">
              <a:latin typeface="+mn-lt"/>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84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6740"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FA7B0A98-C327-4C13-9B9E-89C47D2741FA}" type="slidenum">
              <a:rPr lang="tr-TR" sz="1200">
                <a:latin typeface="+mn-lt"/>
                <a:cs typeface="+mn-cs"/>
              </a:rPr>
              <a:pPr algn="r">
                <a:defRPr/>
              </a:pPr>
              <a:t>12</a:t>
            </a:fld>
            <a:endParaRPr lang="tr-TR" sz="1200">
              <a:latin typeface="+mn-lt"/>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950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7764"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BA72DE4C-137D-4F2B-8CB1-DCD708BFC04C}" type="slidenum">
              <a:rPr lang="tr-TR" sz="1200">
                <a:latin typeface="+mn-lt"/>
                <a:cs typeface="+mn-cs"/>
              </a:rPr>
              <a:pPr algn="r">
                <a:defRPr/>
              </a:pPr>
              <a:t>13</a:t>
            </a:fld>
            <a:endParaRPr lang="tr-TR" sz="1200">
              <a:latin typeface="+mn-lt"/>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053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8788"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CC9E5731-A6B1-444C-9CDC-9D02768C7398}" type="slidenum">
              <a:rPr lang="tr-TR" sz="1200">
                <a:latin typeface="+mn-lt"/>
                <a:cs typeface="+mn-cs"/>
              </a:rPr>
              <a:pPr algn="r">
                <a:defRPr/>
              </a:pPr>
              <a:t>14</a:t>
            </a:fld>
            <a:endParaRPr lang="tr-TR" sz="1200">
              <a:latin typeface="+mn-lt"/>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155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9812"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36254F16-2B26-420D-84B6-4047AE7713A7}" type="slidenum">
              <a:rPr lang="tr-TR" sz="1200">
                <a:latin typeface="+mn-lt"/>
                <a:cs typeface="+mn-cs"/>
              </a:rPr>
              <a:pPr algn="r">
                <a:defRPr/>
              </a:pPr>
              <a:t>15</a:t>
            </a:fld>
            <a:endParaRPr lang="tr-TR" sz="1200">
              <a:latin typeface="+mn-lt"/>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257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20836"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15A18E4-7D71-48C0-93C5-83773C48F00E}" type="slidenum">
              <a:rPr lang="tr-TR" sz="1200">
                <a:latin typeface="+mn-lt"/>
                <a:cs typeface="+mn-cs"/>
              </a:rPr>
              <a:pPr algn="r">
                <a:defRPr/>
              </a:pPr>
              <a:t>16</a:t>
            </a:fld>
            <a:endParaRPr lang="tr-TR" sz="1200">
              <a:latin typeface="+mn-lt"/>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360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21860"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4452D2C6-1B6C-49BC-8237-D76E43AE94F7}" type="slidenum">
              <a:rPr lang="tr-TR" sz="1200">
                <a:latin typeface="+mn-lt"/>
                <a:cs typeface="+mn-cs"/>
              </a:rPr>
              <a:pPr algn="r">
                <a:defRPr/>
              </a:pPr>
              <a:t>17</a:t>
            </a:fld>
            <a:endParaRPr lang="tr-TR" sz="1200">
              <a:latin typeface="+mn-lt"/>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462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22884"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10118469-034E-42E2-863B-4338F51C77B1}" type="slidenum">
              <a:rPr lang="tr-TR" sz="1200">
                <a:latin typeface="+mn-lt"/>
                <a:cs typeface="+mn-cs"/>
              </a:rPr>
              <a:pPr algn="r">
                <a:defRPr/>
              </a:pPr>
              <a:t>18</a:t>
            </a:fld>
            <a:endParaRPr lang="tr-TR" sz="1200">
              <a:latin typeface="+mn-lt"/>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565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23908"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93F8B219-D834-4839-878D-A2BA2B00B6A9}" type="slidenum">
              <a:rPr lang="tr-TR" sz="1200">
                <a:latin typeface="+mn-lt"/>
                <a:cs typeface="+mn-cs"/>
              </a:rPr>
              <a:pPr algn="r">
                <a:defRPr/>
              </a:pPr>
              <a:t>19</a:t>
            </a:fld>
            <a:endParaRPr lang="tr-TR" sz="1200">
              <a:latin typeface="+mn-lt"/>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3824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06500"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F02DA613-0543-4AF1-B0C2-AAB9D73028A6}" type="slidenum">
              <a:rPr lang="tr-TR" sz="1200">
                <a:latin typeface="+mn-lt"/>
                <a:cs typeface="+mn-cs"/>
              </a:rPr>
              <a:pPr algn="r">
                <a:defRPr/>
              </a:pPr>
              <a:t>2</a:t>
            </a:fld>
            <a:endParaRPr lang="tr-TR" sz="1200">
              <a:latin typeface="+mn-lt"/>
              <a:cs typeface="+mn-c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667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24932"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B0C75259-16B1-4AA4-8726-80ABF2F65558}" type="slidenum">
              <a:rPr lang="tr-TR" sz="1200">
                <a:latin typeface="+mn-lt"/>
                <a:cs typeface="+mn-cs"/>
              </a:rPr>
              <a:pPr algn="r">
                <a:defRPr/>
              </a:pPr>
              <a:t>20</a:t>
            </a:fld>
            <a:endParaRPr lang="tr-TR" sz="1200">
              <a:latin typeface="+mn-lt"/>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769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25956"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878A0E3D-7908-4C90-8C0B-F1BC704C8DC4}" type="slidenum">
              <a:rPr lang="tr-TR" sz="1200">
                <a:latin typeface="+mn-lt"/>
                <a:cs typeface="+mn-cs"/>
              </a:rPr>
              <a:pPr algn="r">
                <a:defRPr/>
              </a:pPr>
              <a:t>21</a:t>
            </a:fld>
            <a:endParaRPr lang="tr-TR" sz="1200">
              <a:latin typeface="+mn-lt"/>
              <a:cs typeface="+mn-c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8723"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txBox="1">
            <a:spLocks noGrp="1"/>
          </p:cNvSpPr>
          <p:nvPr/>
        </p:nvSpPr>
        <p:spPr>
          <a:xfrm>
            <a:off x="3884613" y="8685213"/>
            <a:ext cx="2971800" cy="457200"/>
          </a:xfrm>
          <a:prstGeom prst="rect">
            <a:avLst/>
          </a:prstGeom>
          <a:noFill/>
        </p:spPr>
        <p:txBody>
          <a:bodyPr anchor="b"/>
          <a:lstStyle/>
          <a:p>
            <a:pPr algn="r" fontAlgn="auto">
              <a:spcBef>
                <a:spcPts val="0"/>
              </a:spcBef>
              <a:spcAft>
                <a:spcPts val="0"/>
              </a:spcAft>
              <a:defRPr/>
            </a:pPr>
            <a:fld id="{F0EFD7DD-DDE3-49D6-AC8D-BED79E19F843}" type="slidenum">
              <a:rPr lang="tr-TR" sz="1200">
                <a:latin typeface="+mn-lt"/>
                <a:cs typeface="+mn-cs"/>
              </a:rPr>
              <a:pPr algn="r" fontAlgn="auto">
                <a:spcBef>
                  <a:spcPts val="0"/>
                </a:spcBef>
                <a:spcAft>
                  <a:spcPts val="0"/>
                </a:spcAft>
                <a:defRPr/>
              </a:pPr>
              <a:t>22</a:t>
            </a:fld>
            <a:endParaRPr lang="tr-TR" sz="1200">
              <a:latin typeface="+mn-lt"/>
              <a:cs typeface="+mn-c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974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26980"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D45AF80-8CAC-490A-9597-62981AEA1991}" type="slidenum">
              <a:rPr lang="tr-TR" sz="1200">
                <a:latin typeface="+mn-lt"/>
                <a:cs typeface="+mn-cs"/>
              </a:rPr>
              <a:pPr algn="r">
                <a:defRPr/>
              </a:pPr>
              <a:t>23</a:t>
            </a:fld>
            <a:endParaRPr lang="tr-TR" sz="1200">
              <a:latin typeface="+mn-lt"/>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077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28004"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DC0FC7E0-1C9E-4277-8546-23FC0570D0FC}" type="slidenum">
              <a:rPr lang="tr-TR" sz="1200">
                <a:latin typeface="+mn-lt"/>
                <a:cs typeface="+mn-cs"/>
              </a:rPr>
              <a:pPr algn="r">
                <a:defRPr/>
              </a:pPr>
              <a:t>24</a:t>
            </a:fld>
            <a:endParaRPr lang="tr-TR" sz="1200">
              <a:latin typeface="+mn-lt"/>
              <a:cs typeface="+mn-c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179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29028"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DB752FA-7F12-44DE-9C0F-5972AE046B19}" type="slidenum">
              <a:rPr lang="tr-TR" sz="1200">
                <a:latin typeface="+mn-lt"/>
                <a:cs typeface="+mn-cs"/>
              </a:rPr>
              <a:pPr algn="r">
                <a:defRPr/>
              </a:pPr>
              <a:t>25</a:t>
            </a:fld>
            <a:endParaRPr lang="tr-TR" sz="1200">
              <a:latin typeface="+mn-lt"/>
              <a:cs typeface="+mn-cs"/>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281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30052"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F103F055-A0F2-4EAB-A2F5-8D7FF48E3FDD}" type="slidenum">
              <a:rPr lang="tr-TR" sz="1200">
                <a:latin typeface="+mn-lt"/>
                <a:cs typeface="+mn-cs"/>
              </a:rPr>
              <a:pPr algn="r">
                <a:defRPr/>
              </a:pPr>
              <a:t>26</a:t>
            </a:fld>
            <a:endParaRPr lang="tr-TR" sz="1200">
              <a:latin typeface="+mn-lt"/>
              <a:cs typeface="+mn-c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384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31076"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043E429B-2001-46E0-A810-3BA6645F3698}" type="slidenum">
              <a:rPr lang="tr-TR" sz="1200">
                <a:latin typeface="+mn-lt"/>
                <a:cs typeface="+mn-cs"/>
              </a:rPr>
              <a:pPr algn="r">
                <a:defRPr/>
              </a:pPr>
              <a:t>27</a:t>
            </a:fld>
            <a:endParaRPr lang="tr-TR" sz="1200">
              <a:latin typeface="+mn-lt"/>
              <a:cs typeface="+mn-cs"/>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486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32100"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33961966-5F20-4904-BCCC-DAE43D912E6D}" type="slidenum">
              <a:rPr lang="tr-TR" sz="1200">
                <a:latin typeface="+mn-lt"/>
                <a:cs typeface="+mn-cs"/>
              </a:rPr>
              <a:pPr algn="r">
                <a:defRPr/>
              </a:pPr>
              <a:t>28</a:t>
            </a:fld>
            <a:endParaRPr lang="tr-TR" sz="1200">
              <a:latin typeface="+mn-lt"/>
              <a:cs typeface="+mn-c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589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33124"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F1C4FFB-5466-4521-944C-9BCC68624F2A}" type="slidenum">
              <a:rPr lang="tr-TR" sz="1200">
                <a:latin typeface="+mn-lt"/>
                <a:cs typeface="+mn-cs"/>
              </a:rPr>
              <a:pPr algn="r">
                <a:defRPr/>
              </a:pPr>
              <a:t>29</a:t>
            </a:fld>
            <a:endParaRPr lang="tr-TR" sz="1200">
              <a:latin typeface="+mn-lt"/>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3926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07524"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7ADF311C-4F76-4A53-A986-688B8255C8D1}" type="slidenum">
              <a:rPr lang="tr-TR" sz="1200">
                <a:latin typeface="+mn-lt"/>
                <a:cs typeface="+mn-cs"/>
              </a:rPr>
              <a:pPr algn="r">
                <a:defRPr/>
              </a:pPr>
              <a:t>3</a:t>
            </a:fld>
            <a:endParaRPr lang="tr-TR" sz="1200">
              <a:latin typeface="+mn-lt"/>
              <a:cs typeface="+mn-cs"/>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691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34148"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8B0A1CFF-6598-4BFD-ADED-8CBE8226B348}" type="slidenum">
              <a:rPr lang="tr-TR" sz="1200">
                <a:latin typeface="+mn-lt"/>
                <a:cs typeface="+mn-cs"/>
              </a:rPr>
              <a:pPr algn="r">
                <a:defRPr/>
              </a:pPr>
              <a:t>30</a:t>
            </a:fld>
            <a:endParaRPr lang="tr-TR" sz="1200">
              <a:latin typeface="+mn-lt"/>
              <a:cs typeface="+mn-cs"/>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793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35172"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398BEF33-BB2D-4838-9D83-6B7B0CB5726F}" type="slidenum">
              <a:rPr lang="tr-TR" sz="1200">
                <a:latin typeface="+mn-lt"/>
                <a:cs typeface="+mn-cs"/>
              </a:rPr>
              <a:pPr algn="r">
                <a:defRPr/>
              </a:pPr>
              <a:t>31</a:t>
            </a:fld>
            <a:endParaRPr lang="tr-TR" sz="1200">
              <a:latin typeface="+mn-lt"/>
              <a:cs typeface="+mn-cs"/>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896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36196"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CC0F6F1E-1167-4AF3-9411-9F351723D3B2}" type="slidenum">
              <a:rPr lang="tr-TR" sz="1200">
                <a:latin typeface="+mn-lt"/>
                <a:cs typeface="+mn-cs"/>
              </a:rPr>
              <a:pPr algn="r">
                <a:defRPr/>
              </a:pPr>
              <a:t>32</a:t>
            </a:fld>
            <a:endParaRPr lang="tr-TR" sz="1200">
              <a:latin typeface="+mn-lt"/>
              <a:cs typeface="+mn-cs"/>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998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37220"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18C24538-5CDB-4569-A442-079F024C8ACD}" type="slidenum">
              <a:rPr lang="tr-TR" sz="1200">
                <a:latin typeface="+mn-lt"/>
                <a:cs typeface="+mn-cs"/>
              </a:rPr>
              <a:pPr algn="r">
                <a:defRPr/>
              </a:pPr>
              <a:t>33</a:t>
            </a:fld>
            <a:endParaRPr lang="tr-TR" sz="1200">
              <a:latin typeface="+mn-lt"/>
              <a:cs typeface="+mn-cs"/>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7101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38244"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7257A92A-F1CA-42C8-B479-E9A46C1869BE}" type="slidenum">
              <a:rPr lang="tr-TR" sz="1200">
                <a:latin typeface="+mn-lt"/>
                <a:cs typeface="+mn-cs"/>
              </a:rPr>
              <a:pPr algn="r">
                <a:defRPr/>
              </a:pPr>
              <a:t>34</a:t>
            </a:fld>
            <a:endParaRPr lang="tr-TR" sz="1200">
              <a:latin typeface="+mn-lt"/>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029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08548"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07E6EF01-12FB-44C3-816C-7778F7E5FB0A}" type="slidenum">
              <a:rPr lang="tr-TR" sz="1200">
                <a:latin typeface="+mn-lt"/>
                <a:cs typeface="+mn-cs"/>
              </a:rPr>
              <a:pPr algn="r">
                <a:defRPr/>
              </a:pPr>
              <a:t>4</a:t>
            </a:fld>
            <a:endParaRPr lang="tr-TR" sz="1200">
              <a:latin typeface="+mn-lt"/>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131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09572"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5C41F3A9-1218-4209-BBEC-AE771EFC9F5B}" type="slidenum">
              <a:rPr lang="tr-TR" sz="1200">
                <a:latin typeface="+mn-lt"/>
                <a:cs typeface="+mn-cs"/>
              </a:rPr>
              <a:pPr algn="r">
                <a:defRPr/>
              </a:pPr>
              <a:t>5</a:t>
            </a:fld>
            <a:endParaRPr lang="tr-TR" sz="1200">
              <a:latin typeface="+mn-lt"/>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233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0596"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BBD03860-6D1D-4D60-8EF8-00C28B3C138E}" type="slidenum">
              <a:rPr lang="tr-TR" sz="1200">
                <a:latin typeface="+mn-lt"/>
                <a:cs typeface="+mn-cs"/>
              </a:rPr>
              <a:pPr algn="r">
                <a:defRPr/>
              </a:pPr>
              <a:t>6</a:t>
            </a:fld>
            <a:endParaRPr lang="tr-TR" sz="1200">
              <a:latin typeface="+mn-lt"/>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336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1620"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00104AA0-6D30-4E87-B0DC-5F8E14242CE3}" type="slidenum">
              <a:rPr lang="tr-TR" sz="1200">
                <a:latin typeface="+mn-lt"/>
                <a:cs typeface="+mn-cs"/>
              </a:rPr>
              <a:pPr algn="r">
                <a:defRPr/>
              </a:pPr>
              <a:t>7</a:t>
            </a:fld>
            <a:endParaRPr lang="tr-TR" sz="1200">
              <a:latin typeface="+mn-lt"/>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438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2644"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2C1F0C67-77BC-40B7-B782-3A34BE96CFD0}" type="slidenum">
              <a:rPr lang="tr-TR" sz="1200">
                <a:latin typeface="+mn-lt"/>
                <a:cs typeface="+mn-cs"/>
              </a:rPr>
              <a:pPr algn="r">
                <a:defRPr/>
              </a:pPr>
              <a:t>8</a:t>
            </a:fld>
            <a:endParaRPr lang="tr-TR" sz="1200">
              <a:latin typeface="+mn-lt"/>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541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a:p>
        </p:txBody>
      </p:sp>
      <p:sp>
        <p:nvSpPr>
          <p:cNvPr id="113668" name="3 Slayt Numarası Yer Tutucusu"/>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EF121140-B6BB-42A6-A59C-2308A7B61C6B}" type="slidenum">
              <a:rPr lang="tr-TR" sz="1200">
                <a:latin typeface="+mn-lt"/>
                <a:cs typeface="+mn-cs"/>
              </a:rPr>
              <a:pPr algn="r">
                <a:defRPr/>
              </a:pPr>
              <a:t>9</a:t>
            </a:fld>
            <a:endParaRPr lang="tr-TR" sz="1200">
              <a:latin typeface="+mn-lt"/>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C501926-94A1-4F0E-9D86-F9B11B49784A}"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2931353-1A5B-46D5-9E4B-69545533EE3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501926-94A1-4F0E-9D86-F9B11B49784A}"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31353-1A5B-46D5-9E4B-69545533EE3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Metin kutusu"/>
          <p:cNvSpPr txBox="1">
            <a:spLocks noChangeArrowheads="1"/>
          </p:cNvSpPr>
          <p:nvPr/>
        </p:nvSpPr>
        <p:spPr bwMode="auto">
          <a:xfrm>
            <a:off x="1714500" y="2428875"/>
            <a:ext cx="5643563" cy="1393825"/>
          </a:xfrm>
          <a:prstGeom prst="rect">
            <a:avLst/>
          </a:prstGeom>
          <a:noFill/>
          <a:ln w="9525">
            <a:noFill/>
            <a:miter lim="800000"/>
            <a:headEnd/>
            <a:tailEnd/>
          </a:ln>
        </p:spPr>
        <p:txBody>
          <a:bodyPr>
            <a:spAutoFit/>
          </a:bodyPr>
          <a:lstStyle/>
          <a:p>
            <a:pPr algn="ctr">
              <a:lnSpc>
                <a:spcPct val="150000"/>
              </a:lnSpc>
            </a:pPr>
            <a:r>
              <a:rPr lang="tr-TR" sz="3000" b="1">
                <a:latin typeface="Times New Roman" pitchFamily="18" charset="0"/>
                <a:cs typeface="Times New Roman" pitchFamily="18" charset="0"/>
              </a:rPr>
              <a:t>AMİNO ASİTLERİN KİMYASAL REAKSİYONLARI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Metin kutusu"/>
          <p:cNvSpPr txBox="1">
            <a:spLocks noChangeArrowheads="1"/>
          </p:cNvSpPr>
          <p:nvPr/>
        </p:nvSpPr>
        <p:spPr bwMode="auto">
          <a:xfrm>
            <a:off x="1214438" y="1500188"/>
            <a:ext cx="6858000" cy="3600450"/>
          </a:xfrm>
          <a:prstGeom prst="rect">
            <a:avLst/>
          </a:prstGeom>
          <a:noFill/>
          <a:ln w="9525">
            <a:noFill/>
            <a:miter lim="800000"/>
            <a:headEnd/>
            <a:tailEnd/>
          </a:ln>
        </p:spPr>
        <p:txBody>
          <a:bodyPr>
            <a:spAutoFit/>
          </a:bodyPr>
          <a:lstStyle/>
          <a:p>
            <a:pPr algn="just">
              <a:lnSpc>
                <a:spcPct val="150000"/>
              </a:lnSpc>
            </a:pPr>
            <a:r>
              <a:rPr lang="tr-TR" sz="2800" b="1" i="1">
                <a:latin typeface="Calibri" pitchFamily="34" charset="0"/>
              </a:rPr>
              <a:t>Ehrlich tepkimesi:</a:t>
            </a:r>
            <a:r>
              <a:rPr lang="tr-TR" sz="2800">
                <a:latin typeface="Calibri" pitchFamily="34" charset="0"/>
              </a:rPr>
              <a:t> </a:t>
            </a:r>
            <a:r>
              <a:rPr lang="tr-TR" sz="2800" i="1">
                <a:latin typeface="Calibri" pitchFamily="34" charset="0"/>
              </a:rPr>
              <a:t>Yapısında indol grubu bulunan </a:t>
            </a:r>
            <a:r>
              <a:rPr lang="tr-TR" sz="2800">
                <a:latin typeface="Calibri" pitchFamily="34" charset="0"/>
              </a:rPr>
              <a:t>triptofan gibi amino asitler, sülfürik asitte çözülmüş p-dimetilaminobenzaldehit ile reaksiyona sokulursa </a:t>
            </a:r>
            <a:r>
              <a:rPr lang="tr-TR" sz="2800" b="1">
                <a:solidFill>
                  <a:srgbClr val="FF3399"/>
                </a:solidFill>
                <a:latin typeface="Calibri" pitchFamily="34" charset="0"/>
              </a:rPr>
              <a:t>kırmızımsı pembe</a:t>
            </a:r>
            <a:r>
              <a:rPr lang="tr-TR" sz="2800">
                <a:latin typeface="Calibri" pitchFamily="34" charset="0"/>
              </a:rPr>
              <a:t> bir renk oluşur. </a:t>
            </a:r>
          </a:p>
          <a:p>
            <a:endParaRPr lang="tr-TR">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3"/>
          <p:cNvSpPr txBox="1">
            <a:spLocks noChangeArrowheads="1"/>
          </p:cNvSpPr>
          <p:nvPr/>
        </p:nvSpPr>
        <p:spPr bwMode="auto">
          <a:xfrm>
            <a:off x="1357313" y="1071563"/>
            <a:ext cx="6643687" cy="3970337"/>
          </a:xfrm>
          <a:prstGeom prst="rect">
            <a:avLst/>
          </a:prstGeom>
          <a:noFill/>
          <a:ln w="9525">
            <a:noFill/>
            <a:miter lim="800000"/>
            <a:headEnd/>
            <a:tailEnd/>
          </a:ln>
        </p:spPr>
        <p:txBody>
          <a:bodyPr>
            <a:spAutoFit/>
          </a:bodyPr>
          <a:lstStyle/>
          <a:p>
            <a:pPr algn="just">
              <a:lnSpc>
                <a:spcPct val="150000"/>
              </a:lnSpc>
              <a:spcBef>
                <a:spcPct val="50000"/>
              </a:spcBef>
            </a:pPr>
            <a:r>
              <a:rPr lang="tr-TR" sz="2800" b="1" i="1">
                <a:latin typeface="Calibri" pitchFamily="34" charset="0"/>
                <a:cs typeface="Times New Roman" pitchFamily="18" charset="0"/>
              </a:rPr>
              <a:t>Kurşun sülfür oluşumu tepkimesi:</a:t>
            </a:r>
            <a:r>
              <a:rPr lang="tr-TR" sz="2800">
                <a:latin typeface="Calibri" pitchFamily="34" charset="0"/>
                <a:cs typeface="Times New Roman" pitchFamily="18" charset="0"/>
              </a:rPr>
              <a:t> </a:t>
            </a:r>
            <a:r>
              <a:rPr lang="tr-TR" sz="2800" i="1">
                <a:latin typeface="Calibri" pitchFamily="34" charset="0"/>
                <a:cs typeface="Times New Roman" pitchFamily="18" charset="0"/>
              </a:rPr>
              <a:t>Yapısında tiyol (</a:t>
            </a:r>
            <a:r>
              <a:rPr lang="tr-TR" sz="2800" i="1">
                <a:latin typeface="Calibri" pitchFamily="34" charset="0"/>
                <a:cs typeface="Times New Roman" pitchFamily="18" charset="0"/>
                <a:sym typeface="Symbol" pitchFamily="18" charset="2"/>
              </a:rPr>
              <a:t></a:t>
            </a:r>
            <a:r>
              <a:rPr lang="tr-TR" sz="2800" i="1">
                <a:latin typeface="Calibri" pitchFamily="34" charset="0"/>
                <a:cs typeface="Times New Roman" pitchFamily="18" charset="0"/>
              </a:rPr>
              <a:t>SH) veya disülfit (</a:t>
            </a:r>
            <a:r>
              <a:rPr lang="tr-TR" sz="2800" i="1">
                <a:latin typeface="Calibri" pitchFamily="34" charset="0"/>
                <a:cs typeface="Times New Roman" pitchFamily="18" charset="0"/>
                <a:sym typeface="Symbol" pitchFamily="18" charset="2"/>
              </a:rPr>
              <a:t></a:t>
            </a:r>
            <a:r>
              <a:rPr lang="tr-TR" sz="2800" i="1">
                <a:latin typeface="Calibri" pitchFamily="34" charset="0"/>
                <a:cs typeface="Times New Roman" pitchFamily="18" charset="0"/>
              </a:rPr>
              <a:t>S</a:t>
            </a:r>
            <a:r>
              <a:rPr lang="tr-TR" sz="2800" i="1">
                <a:latin typeface="Calibri" pitchFamily="34" charset="0"/>
                <a:cs typeface="Times New Roman" pitchFamily="18" charset="0"/>
                <a:sym typeface="Symbol" pitchFamily="18" charset="2"/>
              </a:rPr>
              <a:t></a:t>
            </a:r>
            <a:r>
              <a:rPr lang="tr-TR" sz="2800" i="1">
                <a:latin typeface="Calibri" pitchFamily="34" charset="0"/>
                <a:cs typeface="Times New Roman" pitchFamily="18" charset="0"/>
              </a:rPr>
              <a:t>S</a:t>
            </a:r>
            <a:r>
              <a:rPr lang="tr-TR" sz="2800" i="1">
                <a:latin typeface="Calibri" pitchFamily="34" charset="0"/>
                <a:cs typeface="Times New Roman" pitchFamily="18" charset="0"/>
                <a:sym typeface="Symbol" pitchFamily="18" charset="2"/>
              </a:rPr>
              <a:t></a:t>
            </a:r>
            <a:r>
              <a:rPr lang="tr-TR" sz="2800" i="1">
                <a:latin typeface="Calibri" pitchFamily="34" charset="0"/>
                <a:cs typeface="Times New Roman" pitchFamily="18" charset="0"/>
              </a:rPr>
              <a:t>) grubu bulunan</a:t>
            </a:r>
            <a:r>
              <a:rPr lang="tr-TR" sz="2800">
                <a:latin typeface="Calibri" pitchFamily="34" charset="0"/>
                <a:cs typeface="Times New Roman" pitchFamily="18" charset="0"/>
              </a:rPr>
              <a:t> amino asitler NaOH ile kaynatıldığında H</a:t>
            </a:r>
            <a:r>
              <a:rPr lang="tr-TR" sz="2800" baseline="-30000">
                <a:latin typeface="Calibri" pitchFamily="34" charset="0"/>
                <a:cs typeface="Times New Roman" pitchFamily="18" charset="0"/>
              </a:rPr>
              <a:t>2</a:t>
            </a:r>
            <a:r>
              <a:rPr lang="tr-TR" sz="2800">
                <a:latin typeface="Calibri" pitchFamily="34" charset="0"/>
                <a:cs typeface="Times New Roman" pitchFamily="18" charset="0"/>
              </a:rPr>
              <a:t>S veya Na</a:t>
            </a:r>
            <a:r>
              <a:rPr lang="tr-TR" sz="2800" baseline="-30000">
                <a:latin typeface="Calibri" pitchFamily="34" charset="0"/>
                <a:cs typeface="Times New Roman" pitchFamily="18" charset="0"/>
              </a:rPr>
              <a:t>2</a:t>
            </a:r>
            <a:r>
              <a:rPr lang="tr-TR" sz="2800">
                <a:latin typeface="Calibri" pitchFamily="34" charset="0"/>
                <a:cs typeface="Times New Roman" pitchFamily="18" charset="0"/>
              </a:rPr>
              <a:t>S oluşur; ortama kurşun asetat çözeltisi ilave edildiğinde </a:t>
            </a:r>
            <a:r>
              <a:rPr lang="tr-TR" sz="2800" b="1">
                <a:solidFill>
                  <a:srgbClr val="FF0000"/>
                </a:solidFill>
                <a:latin typeface="Calibri" pitchFamily="34" charset="0"/>
                <a:cs typeface="Times New Roman" pitchFamily="18" charset="0"/>
              </a:rPr>
              <a:t>siyah</a:t>
            </a:r>
            <a:r>
              <a:rPr lang="tr-TR" sz="2800">
                <a:latin typeface="Calibri" pitchFamily="34" charset="0"/>
                <a:cs typeface="Times New Roman" pitchFamily="18" charset="0"/>
              </a:rPr>
              <a:t> renkli PbS çöker.</a:t>
            </a:r>
            <a:r>
              <a:rPr lang="tr-TR" sz="2800">
                <a:latin typeface="Calibri" pitchFamily="34" charset="0"/>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3"/>
          <p:cNvSpPr txBox="1">
            <a:spLocks noChangeArrowheads="1"/>
          </p:cNvSpPr>
          <p:nvPr/>
        </p:nvSpPr>
        <p:spPr bwMode="auto">
          <a:xfrm>
            <a:off x="1071563" y="2357438"/>
            <a:ext cx="7072312" cy="2611437"/>
          </a:xfrm>
          <a:prstGeom prst="rect">
            <a:avLst/>
          </a:prstGeom>
          <a:noFill/>
          <a:ln w="9525">
            <a:noFill/>
            <a:miter lim="800000"/>
            <a:headEnd/>
            <a:tailEnd/>
          </a:ln>
        </p:spPr>
        <p:txBody>
          <a:bodyPr>
            <a:spAutoFit/>
          </a:bodyPr>
          <a:lstStyle/>
          <a:p>
            <a:pPr algn="just">
              <a:lnSpc>
                <a:spcPct val="150000"/>
              </a:lnSpc>
              <a:spcBef>
                <a:spcPct val="50000"/>
              </a:spcBef>
            </a:pPr>
            <a:r>
              <a:rPr lang="tr-TR" sz="2800">
                <a:latin typeface="Calibri" pitchFamily="34" charset="0"/>
                <a:cs typeface="Times New Roman" pitchFamily="18" charset="0"/>
              </a:rPr>
              <a:t>Amino asitlerin amino grupları, karboksil grupları ve varsa </a:t>
            </a:r>
            <a:r>
              <a:rPr lang="tr-TR" sz="2800">
                <a:latin typeface="Calibri" pitchFamily="34" charset="0"/>
                <a:cs typeface="Times New Roman" pitchFamily="18" charset="0"/>
                <a:sym typeface="Symbol" pitchFamily="18" charset="2"/>
              </a:rPr>
              <a:t></a:t>
            </a:r>
            <a:r>
              <a:rPr lang="tr-TR" sz="2800">
                <a:latin typeface="Calibri" pitchFamily="34" charset="0"/>
                <a:cs typeface="Times New Roman" pitchFamily="18" charset="0"/>
              </a:rPr>
              <a:t>SH grupları, Cu</a:t>
            </a:r>
            <a:r>
              <a:rPr lang="tr-TR" sz="2800" baseline="30000">
                <a:latin typeface="Calibri" pitchFamily="34" charset="0"/>
                <a:cs typeface="Times New Roman" pitchFamily="18" charset="0"/>
              </a:rPr>
              <a:t>2+</a:t>
            </a:r>
            <a:r>
              <a:rPr lang="tr-TR" sz="2800">
                <a:latin typeface="Calibri" pitchFamily="34" charset="0"/>
                <a:cs typeface="Times New Roman" pitchFamily="18" charset="0"/>
              </a:rPr>
              <a:t>, Co</a:t>
            </a:r>
            <a:r>
              <a:rPr lang="tr-TR" sz="2800" baseline="30000">
                <a:latin typeface="Calibri" pitchFamily="34" charset="0"/>
                <a:cs typeface="Times New Roman" pitchFamily="18" charset="0"/>
              </a:rPr>
              <a:t>2+</a:t>
            </a:r>
            <a:r>
              <a:rPr lang="tr-TR" sz="2800">
                <a:latin typeface="Calibri" pitchFamily="34" charset="0"/>
                <a:cs typeface="Times New Roman" pitchFamily="18" charset="0"/>
              </a:rPr>
              <a:t>, Mn</a:t>
            </a:r>
            <a:r>
              <a:rPr lang="tr-TR" sz="2800" baseline="30000">
                <a:latin typeface="Calibri" pitchFamily="34" charset="0"/>
                <a:cs typeface="Times New Roman" pitchFamily="18" charset="0"/>
              </a:rPr>
              <a:t>2+</a:t>
            </a:r>
            <a:r>
              <a:rPr lang="tr-TR" sz="2800">
                <a:latin typeface="Calibri" pitchFamily="34" charset="0"/>
                <a:cs typeface="Times New Roman" pitchFamily="18" charset="0"/>
              </a:rPr>
              <a:t>, Fe</a:t>
            </a:r>
            <a:r>
              <a:rPr lang="tr-TR" sz="2800" baseline="30000">
                <a:latin typeface="Calibri" pitchFamily="34" charset="0"/>
                <a:cs typeface="Times New Roman" pitchFamily="18" charset="0"/>
              </a:rPr>
              <a:t>2+ </a:t>
            </a:r>
            <a:r>
              <a:rPr lang="tr-TR" sz="2800">
                <a:latin typeface="Calibri" pitchFamily="34" charset="0"/>
                <a:cs typeface="Times New Roman" pitchFamily="18" charset="0"/>
              </a:rPr>
              <a:t>gibi birçok ağır metal iyonlarıyla kompleks kelatlar (şelatlar) oluştururlar</a:t>
            </a:r>
            <a:r>
              <a:rPr lang="tr-TR" sz="2800">
                <a:latin typeface="Calibri" pitchFamily="34" charset="0"/>
              </a:rPr>
              <a:t>.</a:t>
            </a:r>
          </a:p>
        </p:txBody>
      </p:sp>
      <p:sp>
        <p:nvSpPr>
          <p:cNvPr id="40963" name="2 Metin kutusu"/>
          <p:cNvSpPr txBox="1">
            <a:spLocks noChangeArrowheads="1"/>
          </p:cNvSpPr>
          <p:nvPr/>
        </p:nvSpPr>
        <p:spPr bwMode="auto">
          <a:xfrm>
            <a:off x="571500" y="1000125"/>
            <a:ext cx="8429625" cy="738188"/>
          </a:xfrm>
          <a:prstGeom prst="rect">
            <a:avLst/>
          </a:prstGeom>
          <a:noFill/>
          <a:ln w="9525">
            <a:noFill/>
            <a:miter lim="800000"/>
            <a:headEnd/>
            <a:tailEnd/>
          </a:ln>
        </p:spPr>
        <p:txBody>
          <a:bodyPr>
            <a:spAutoFit/>
          </a:bodyPr>
          <a:lstStyle/>
          <a:p>
            <a:pPr algn="just"/>
            <a:r>
              <a:rPr lang="tr-TR" sz="2400" b="1">
                <a:solidFill>
                  <a:srgbClr val="FF0000"/>
                </a:solidFill>
                <a:latin typeface="Calibri" pitchFamily="34" charset="0"/>
                <a:cs typeface="Times New Roman" pitchFamily="18" charset="0"/>
              </a:rPr>
              <a:t>Amino asitlerin tüm gruplarının katılımı ile verdikleri tepkime</a:t>
            </a:r>
            <a:r>
              <a:rPr lang="tr-TR" sz="2400">
                <a:solidFill>
                  <a:srgbClr val="FF0000"/>
                </a:solidFill>
                <a:latin typeface="Calibri" pitchFamily="34" charset="0"/>
              </a:rPr>
              <a:t>:</a:t>
            </a:r>
          </a:p>
          <a:p>
            <a:endParaRPr lang="tr-TR">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Metin kutusu"/>
          <p:cNvSpPr txBox="1">
            <a:spLocks noChangeArrowheads="1"/>
          </p:cNvSpPr>
          <p:nvPr/>
        </p:nvSpPr>
        <p:spPr bwMode="auto">
          <a:xfrm>
            <a:off x="1000125" y="285750"/>
            <a:ext cx="7143750" cy="1141413"/>
          </a:xfrm>
          <a:prstGeom prst="rect">
            <a:avLst/>
          </a:prstGeom>
          <a:noFill/>
          <a:ln w="9525">
            <a:noFill/>
            <a:miter lim="800000"/>
            <a:headEnd/>
            <a:tailEnd/>
          </a:ln>
        </p:spPr>
        <p:txBody>
          <a:bodyPr>
            <a:spAutoFit/>
          </a:bodyPr>
          <a:lstStyle/>
          <a:p>
            <a:pPr algn="just">
              <a:lnSpc>
                <a:spcPct val="150000"/>
              </a:lnSpc>
            </a:pPr>
            <a:r>
              <a:rPr lang="tr-TR" sz="2400" b="1">
                <a:solidFill>
                  <a:srgbClr val="FF0000"/>
                </a:solidFill>
                <a:latin typeface="Times New Roman" pitchFamily="18" charset="0"/>
                <a:cs typeface="Times New Roman" pitchFamily="18" charset="0"/>
              </a:rPr>
              <a:t>Amino asitlerin amino grupları ile verdikleri reaksiyonlar </a:t>
            </a:r>
            <a:endParaRPr lang="tr-TR" b="1">
              <a:solidFill>
                <a:srgbClr val="FF0000"/>
              </a:solidFill>
              <a:latin typeface="Calibri" pitchFamily="34" charset="0"/>
            </a:endParaRPr>
          </a:p>
        </p:txBody>
      </p:sp>
      <p:sp>
        <p:nvSpPr>
          <p:cNvPr id="41987" name="3 Metin kutusu"/>
          <p:cNvSpPr txBox="1">
            <a:spLocks noChangeArrowheads="1"/>
          </p:cNvSpPr>
          <p:nvPr/>
        </p:nvSpPr>
        <p:spPr bwMode="auto">
          <a:xfrm>
            <a:off x="1857375" y="1643063"/>
            <a:ext cx="5429250" cy="4900612"/>
          </a:xfrm>
          <a:prstGeom prst="rect">
            <a:avLst/>
          </a:prstGeom>
          <a:noFill/>
          <a:ln w="9525">
            <a:noFill/>
            <a:miter lim="800000"/>
            <a:headEnd/>
            <a:tailEnd/>
          </a:ln>
        </p:spPr>
        <p:txBody>
          <a:bodyPr>
            <a:spAutoFit/>
          </a:bodyPr>
          <a:lstStyle/>
          <a:p>
            <a:pPr algn="just">
              <a:lnSpc>
                <a:spcPct val="150000"/>
              </a:lnSpc>
              <a:spcBef>
                <a:spcPct val="20000"/>
              </a:spcBef>
              <a:buFont typeface="Wingdings" pitchFamily="2" charset="2"/>
              <a:buChar char="ü"/>
            </a:pPr>
            <a:r>
              <a:rPr lang="tr-TR" sz="2400">
                <a:latin typeface="Times New Roman" pitchFamily="18" charset="0"/>
                <a:cs typeface="Times New Roman" pitchFamily="18" charset="0"/>
              </a:rPr>
              <a:t>Asitamid (peptit) oluşumu</a:t>
            </a:r>
          </a:p>
          <a:p>
            <a:pPr algn="just">
              <a:lnSpc>
                <a:spcPct val="150000"/>
              </a:lnSpc>
              <a:spcBef>
                <a:spcPct val="20000"/>
              </a:spcBef>
              <a:buFont typeface="Wingdings" pitchFamily="2" charset="2"/>
              <a:buChar char="ü"/>
            </a:pPr>
            <a:r>
              <a:rPr lang="tr-TR" sz="2400">
                <a:latin typeface="Times New Roman" pitchFamily="18" charset="0"/>
                <a:cs typeface="Times New Roman" pitchFamily="18" charset="0"/>
              </a:rPr>
              <a:t>Metillenme ile betainlerin oluşumu </a:t>
            </a:r>
          </a:p>
          <a:p>
            <a:pPr algn="just">
              <a:lnSpc>
                <a:spcPct val="150000"/>
              </a:lnSpc>
              <a:spcBef>
                <a:spcPct val="20000"/>
              </a:spcBef>
              <a:buFont typeface="Wingdings" pitchFamily="2" charset="2"/>
              <a:buChar char="ü"/>
            </a:pPr>
            <a:r>
              <a:rPr lang="tr-TR" sz="2400">
                <a:latin typeface="Times New Roman" pitchFamily="18" charset="0"/>
                <a:cs typeface="Times New Roman" pitchFamily="18" charset="0"/>
              </a:rPr>
              <a:t>Sanger tepkimesi </a:t>
            </a:r>
          </a:p>
          <a:p>
            <a:pPr algn="just">
              <a:lnSpc>
                <a:spcPct val="150000"/>
              </a:lnSpc>
              <a:spcBef>
                <a:spcPct val="20000"/>
              </a:spcBef>
              <a:buFont typeface="Wingdings" pitchFamily="2" charset="2"/>
              <a:buChar char="ü"/>
            </a:pPr>
            <a:r>
              <a:rPr lang="tr-TR" sz="2400">
                <a:latin typeface="Times New Roman" pitchFamily="18" charset="0"/>
                <a:cs typeface="Times New Roman" pitchFamily="18" charset="0"/>
              </a:rPr>
              <a:t>Van Slyke reaksiyonu </a:t>
            </a:r>
          </a:p>
          <a:p>
            <a:pPr algn="just">
              <a:lnSpc>
                <a:spcPct val="150000"/>
              </a:lnSpc>
              <a:spcBef>
                <a:spcPct val="20000"/>
              </a:spcBef>
              <a:buFont typeface="Wingdings" pitchFamily="2" charset="2"/>
              <a:buChar char="ü"/>
            </a:pPr>
            <a:r>
              <a:rPr lang="tr-TR" sz="2400">
                <a:latin typeface="Times New Roman" pitchFamily="18" charset="0"/>
                <a:cs typeface="Times New Roman" pitchFamily="18" charset="0"/>
              </a:rPr>
              <a:t>Sörensen titrasyonu </a:t>
            </a:r>
          </a:p>
          <a:p>
            <a:pPr algn="just">
              <a:lnSpc>
                <a:spcPct val="150000"/>
              </a:lnSpc>
              <a:spcBef>
                <a:spcPct val="20000"/>
              </a:spcBef>
              <a:buFont typeface="Wingdings" pitchFamily="2" charset="2"/>
              <a:buChar char="ü"/>
            </a:pPr>
            <a:r>
              <a:rPr lang="tr-TR" sz="2400">
                <a:latin typeface="Times New Roman" pitchFamily="18" charset="0"/>
                <a:cs typeface="Times New Roman" pitchFamily="18" charset="0"/>
              </a:rPr>
              <a:t>Aldehitlerle Schiff bazı oluşması</a:t>
            </a:r>
          </a:p>
          <a:p>
            <a:pPr algn="just">
              <a:lnSpc>
                <a:spcPct val="150000"/>
              </a:lnSpc>
              <a:spcBef>
                <a:spcPct val="20000"/>
              </a:spcBef>
              <a:buFont typeface="Wingdings" pitchFamily="2" charset="2"/>
              <a:buChar char="ü"/>
            </a:pPr>
            <a:r>
              <a:rPr lang="tr-TR" sz="2400">
                <a:latin typeface="Times New Roman" pitchFamily="18" charset="0"/>
                <a:cs typeface="Times New Roman" pitchFamily="18" charset="0"/>
              </a:rPr>
              <a:t>Deaminasyon ile </a:t>
            </a:r>
            <a:r>
              <a:rPr lang="tr-TR" sz="2400">
                <a:latin typeface="Times New Roman" pitchFamily="18" charset="0"/>
                <a:cs typeface="Times New Roman" pitchFamily="18" charset="0"/>
                <a:sym typeface="Symbol" pitchFamily="18" charset="2"/>
              </a:rPr>
              <a:t></a:t>
            </a:r>
            <a:r>
              <a:rPr lang="tr-TR" sz="2400">
                <a:latin typeface="Times New Roman" pitchFamily="18" charset="0"/>
                <a:cs typeface="Times New Roman" pitchFamily="18" charset="0"/>
              </a:rPr>
              <a:t>-keto asitlerin oluşması</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1285875" y="500063"/>
            <a:ext cx="6786563" cy="2241550"/>
          </a:xfrm>
          <a:prstGeom prst="rect">
            <a:avLst/>
          </a:prstGeom>
          <a:noFill/>
          <a:ln w="9525">
            <a:noFill/>
            <a:miter lim="800000"/>
            <a:headEnd/>
            <a:tailEnd/>
          </a:ln>
        </p:spPr>
        <p:txBody>
          <a:bodyPr>
            <a:spAutoFit/>
          </a:bodyPr>
          <a:lstStyle/>
          <a:p>
            <a:pPr algn="just">
              <a:lnSpc>
                <a:spcPct val="150000"/>
              </a:lnSpc>
              <a:spcBef>
                <a:spcPct val="50000"/>
              </a:spcBef>
            </a:pPr>
            <a:r>
              <a:rPr lang="tr-TR" sz="2400">
                <a:latin typeface="Times New Roman" pitchFamily="18" charset="0"/>
                <a:cs typeface="Times New Roman" pitchFamily="18" charset="0"/>
              </a:rPr>
              <a:t>Bir amino asidin </a:t>
            </a:r>
            <a:r>
              <a:rPr lang="tr-TR" sz="2400">
                <a:latin typeface="Times New Roman" pitchFamily="18" charset="0"/>
                <a:cs typeface="Times New Roman" pitchFamily="18" charset="0"/>
                <a:sym typeface="Symbol" pitchFamily="18" charset="2"/>
              </a:rPr>
              <a:t></a:t>
            </a:r>
            <a:r>
              <a:rPr lang="tr-TR" sz="2400">
                <a:latin typeface="Times New Roman" pitchFamily="18" charset="0"/>
                <a:cs typeface="Times New Roman" pitchFamily="18" charset="0"/>
              </a:rPr>
              <a:t>NH</a:t>
            </a:r>
            <a:r>
              <a:rPr lang="tr-TR" sz="2400" baseline="-30000">
                <a:latin typeface="Times New Roman" pitchFamily="18" charset="0"/>
                <a:cs typeface="Times New Roman" pitchFamily="18" charset="0"/>
              </a:rPr>
              <a:t>2</a:t>
            </a:r>
            <a:r>
              <a:rPr lang="tr-TR" sz="2400">
                <a:latin typeface="Times New Roman" pitchFamily="18" charset="0"/>
                <a:cs typeface="Times New Roman" pitchFamily="18" charset="0"/>
              </a:rPr>
              <a:t> grubu ile bir başka amino asidin </a:t>
            </a:r>
            <a:r>
              <a:rPr lang="tr-TR" sz="2400">
                <a:latin typeface="Times New Roman" pitchFamily="18" charset="0"/>
                <a:cs typeface="Times New Roman" pitchFamily="18" charset="0"/>
                <a:sym typeface="Symbol" pitchFamily="18" charset="2"/>
              </a:rPr>
              <a:t></a:t>
            </a:r>
            <a:r>
              <a:rPr lang="tr-TR" sz="2400">
                <a:latin typeface="Times New Roman" pitchFamily="18" charset="0"/>
                <a:cs typeface="Times New Roman" pitchFamily="18" charset="0"/>
              </a:rPr>
              <a:t>COOH grubu arasından  su çıkışıyla iki amino asit arasında peptit bağı oluşur ve böylece peptitler meydana gelir. </a:t>
            </a:r>
          </a:p>
        </p:txBody>
      </p:sp>
      <p:pic>
        <p:nvPicPr>
          <p:cNvPr id="43011" name="Picture 4"/>
          <p:cNvPicPr>
            <a:picLocks noChangeAspect="1" noChangeArrowheads="1"/>
          </p:cNvPicPr>
          <p:nvPr/>
        </p:nvPicPr>
        <p:blipFill>
          <a:blip r:embed="rId3"/>
          <a:srcRect/>
          <a:stretch>
            <a:fillRect/>
          </a:stretch>
        </p:blipFill>
        <p:spPr bwMode="auto">
          <a:xfrm>
            <a:off x="2428875" y="3214688"/>
            <a:ext cx="4572000" cy="3148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1000125" y="428625"/>
            <a:ext cx="7215188" cy="1735138"/>
          </a:xfrm>
          <a:prstGeom prst="rect">
            <a:avLst/>
          </a:prstGeom>
          <a:noFill/>
          <a:ln w="9525">
            <a:noFill/>
            <a:miter lim="800000"/>
            <a:headEnd/>
            <a:tailEnd/>
          </a:ln>
        </p:spPr>
        <p:txBody>
          <a:bodyPr>
            <a:spAutoFit/>
          </a:bodyPr>
          <a:lstStyle/>
          <a:p>
            <a:pPr algn="just">
              <a:lnSpc>
                <a:spcPct val="150000"/>
              </a:lnSpc>
              <a:spcBef>
                <a:spcPct val="50000"/>
              </a:spcBef>
            </a:pPr>
            <a:r>
              <a:rPr lang="tr-TR" sz="2400">
                <a:latin typeface="Times New Roman" pitchFamily="18" charset="0"/>
                <a:cs typeface="Times New Roman" pitchFamily="18" charset="0"/>
              </a:rPr>
              <a:t>Amino asitler zwitterion durumunda iken, </a:t>
            </a:r>
            <a:r>
              <a:rPr lang="tr-TR" sz="2400">
                <a:latin typeface="Times New Roman" pitchFamily="18" charset="0"/>
                <a:cs typeface="Times New Roman" pitchFamily="18" charset="0"/>
                <a:sym typeface="Symbol" pitchFamily="18" charset="2"/>
              </a:rPr>
              <a:t></a:t>
            </a:r>
            <a:r>
              <a:rPr lang="tr-TR" sz="2400">
                <a:latin typeface="Times New Roman" pitchFamily="18" charset="0"/>
                <a:cs typeface="Times New Roman" pitchFamily="18" charset="0"/>
              </a:rPr>
              <a:t>NH</a:t>
            </a:r>
            <a:r>
              <a:rPr lang="tr-TR" sz="2400" baseline="-30000">
                <a:latin typeface="Times New Roman" pitchFamily="18" charset="0"/>
                <a:cs typeface="Times New Roman" pitchFamily="18" charset="0"/>
              </a:rPr>
              <a:t>3</a:t>
            </a:r>
            <a:r>
              <a:rPr lang="tr-TR" sz="2400" baseline="30000">
                <a:latin typeface="Times New Roman" pitchFamily="18" charset="0"/>
                <a:cs typeface="Times New Roman" pitchFamily="18" charset="0"/>
                <a:sym typeface="Symbol" pitchFamily="18" charset="2"/>
              </a:rPr>
              <a:t></a:t>
            </a:r>
            <a:r>
              <a:rPr lang="tr-TR" sz="2400">
                <a:latin typeface="Times New Roman" pitchFamily="18" charset="0"/>
                <a:cs typeface="Times New Roman" pitchFamily="18" charset="0"/>
              </a:rPr>
              <a:t> grubundaki 3 hidrojenin yerine  </a:t>
            </a:r>
            <a:r>
              <a:rPr lang="tr-TR" sz="2400">
                <a:latin typeface="Times New Roman" pitchFamily="18" charset="0"/>
                <a:cs typeface="Times New Roman" pitchFamily="18" charset="0"/>
                <a:sym typeface="Symbol" pitchFamily="18" charset="2"/>
              </a:rPr>
              <a:t></a:t>
            </a:r>
            <a:r>
              <a:rPr lang="tr-TR" sz="2400">
                <a:latin typeface="Times New Roman" pitchFamily="18" charset="0"/>
                <a:cs typeface="Times New Roman" pitchFamily="18" charset="0"/>
              </a:rPr>
              <a:t>CH</a:t>
            </a:r>
            <a:r>
              <a:rPr lang="tr-TR" sz="2400" baseline="-30000">
                <a:latin typeface="Times New Roman" pitchFamily="18" charset="0"/>
                <a:cs typeface="Times New Roman" pitchFamily="18" charset="0"/>
              </a:rPr>
              <a:t>3</a:t>
            </a:r>
            <a:r>
              <a:rPr lang="tr-TR" sz="2400">
                <a:latin typeface="Times New Roman" pitchFamily="18" charset="0"/>
                <a:cs typeface="Times New Roman" pitchFamily="18" charset="0"/>
              </a:rPr>
              <a:t> grupları geçerek </a:t>
            </a:r>
            <a:r>
              <a:rPr lang="tr-TR" sz="2400">
                <a:solidFill>
                  <a:srgbClr val="FF0000"/>
                </a:solidFill>
                <a:latin typeface="Times New Roman" pitchFamily="18" charset="0"/>
                <a:cs typeface="Times New Roman" pitchFamily="18" charset="0"/>
              </a:rPr>
              <a:t>betainler</a:t>
            </a:r>
            <a:r>
              <a:rPr lang="tr-TR" sz="2400">
                <a:latin typeface="Times New Roman" pitchFamily="18" charset="0"/>
                <a:cs typeface="Times New Roman" pitchFamily="18" charset="0"/>
              </a:rPr>
              <a:t> oluşur. </a:t>
            </a:r>
          </a:p>
        </p:txBody>
      </p:sp>
      <p:pic>
        <p:nvPicPr>
          <p:cNvPr id="44035" name="Picture 6"/>
          <p:cNvPicPr>
            <a:picLocks noChangeAspect="1" noChangeArrowheads="1"/>
          </p:cNvPicPr>
          <p:nvPr/>
        </p:nvPicPr>
        <p:blipFill>
          <a:blip r:embed="rId3"/>
          <a:srcRect/>
          <a:stretch>
            <a:fillRect/>
          </a:stretch>
        </p:blipFill>
        <p:spPr bwMode="auto">
          <a:xfrm>
            <a:off x="2000250" y="2857500"/>
            <a:ext cx="5256213" cy="2511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1214438" y="500063"/>
            <a:ext cx="6924675" cy="2282825"/>
          </a:xfrm>
          <a:prstGeom prst="rect">
            <a:avLst/>
          </a:prstGeom>
          <a:noFill/>
          <a:ln w="9525">
            <a:noFill/>
            <a:miter lim="800000"/>
            <a:headEnd/>
            <a:tailEnd/>
          </a:ln>
        </p:spPr>
        <p:txBody>
          <a:bodyPr>
            <a:spAutoFit/>
          </a:bodyPr>
          <a:lstStyle/>
          <a:p>
            <a:pPr algn="just">
              <a:lnSpc>
                <a:spcPct val="150000"/>
              </a:lnSpc>
              <a:spcBef>
                <a:spcPct val="50000"/>
              </a:spcBef>
            </a:pPr>
            <a:r>
              <a:rPr lang="tr-TR" sz="2400">
                <a:latin typeface="Times New Roman" pitchFamily="18" charset="0"/>
                <a:cs typeface="Times New Roman" pitchFamily="18" charset="0"/>
              </a:rPr>
              <a:t>Amino asitlerin amino grupları, 1-fluoro-2,4-dinitrobenzen ile açık sarı bir bileşik olan 2,4-dinitrofenilamino asit oluşturur. Bu tepkime </a:t>
            </a:r>
            <a:r>
              <a:rPr lang="tr-TR" sz="2400" b="1" i="1">
                <a:solidFill>
                  <a:srgbClr val="FF0000"/>
                </a:solidFill>
                <a:latin typeface="Times New Roman" pitchFamily="18" charset="0"/>
                <a:cs typeface="Times New Roman" pitchFamily="18" charset="0"/>
              </a:rPr>
              <a:t>Sanger tepkimesi</a:t>
            </a:r>
            <a:r>
              <a:rPr lang="tr-TR" sz="2400">
                <a:solidFill>
                  <a:srgbClr val="FF0000"/>
                </a:solidFill>
                <a:latin typeface="Times New Roman" pitchFamily="18" charset="0"/>
                <a:cs typeface="Times New Roman" pitchFamily="18" charset="0"/>
              </a:rPr>
              <a:t> </a:t>
            </a:r>
            <a:r>
              <a:rPr lang="tr-TR" sz="2400">
                <a:latin typeface="Times New Roman" pitchFamily="18" charset="0"/>
                <a:cs typeface="Times New Roman" pitchFamily="18" charset="0"/>
              </a:rPr>
              <a:t>olarak bilinir.</a:t>
            </a:r>
          </a:p>
        </p:txBody>
      </p:sp>
      <p:pic>
        <p:nvPicPr>
          <p:cNvPr id="45059" name="Picture 5"/>
          <p:cNvPicPr>
            <a:picLocks noChangeAspect="1" noChangeArrowheads="1"/>
          </p:cNvPicPr>
          <p:nvPr/>
        </p:nvPicPr>
        <p:blipFill>
          <a:blip r:embed="rId3"/>
          <a:srcRect/>
          <a:stretch>
            <a:fillRect/>
          </a:stretch>
        </p:blipFill>
        <p:spPr bwMode="auto">
          <a:xfrm>
            <a:off x="971550" y="2897188"/>
            <a:ext cx="7129463" cy="1900237"/>
          </a:xfrm>
          <a:prstGeom prst="rect">
            <a:avLst/>
          </a:prstGeom>
          <a:noFill/>
          <a:ln w="9525">
            <a:noFill/>
            <a:miter lim="800000"/>
            <a:headEnd/>
            <a:tailEnd/>
          </a:ln>
        </p:spPr>
      </p:pic>
      <p:pic>
        <p:nvPicPr>
          <p:cNvPr id="45060" name="Picture 6"/>
          <p:cNvPicPr>
            <a:picLocks noChangeAspect="1" noChangeArrowheads="1"/>
          </p:cNvPicPr>
          <p:nvPr/>
        </p:nvPicPr>
        <p:blipFill>
          <a:blip r:embed="rId4"/>
          <a:srcRect/>
          <a:stretch>
            <a:fillRect/>
          </a:stretch>
        </p:blipFill>
        <p:spPr bwMode="auto">
          <a:xfrm>
            <a:off x="642938" y="5072063"/>
            <a:ext cx="7991475" cy="1400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1000125" y="357188"/>
            <a:ext cx="7038975" cy="1249362"/>
          </a:xfrm>
          <a:prstGeom prst="rect">
            <a:avLst/>
          </a:prstGeom>
          <a:noFill/>
          <a:ln w="9525">
            <a:noFill/>
            <a:miter lim="800000"/>
            <a:headEnd/>
            <a:tailEnd/>
          </a:ln>
        </p:spPr>
        <p:txBody>
          <a:bodyPr>
            <a:spAutoFit/>
          </a:bodyPr>
          <a:lstStyle/>
          <a:p>
            <a:pPr algn="just">
              <a:spcBef>
                <a:spcPct val="50000"/>
              </a:spcBef>
            </a:pPr>
            <a:r>
              <a:rPr lang="tr-TR" sz="2400">
                <a:latin typeface="Times New Roman" pitchFamily="18" charset="0"/>
                <a:cs typeface="Times New Roman" pitchFamily="18" charset="0"/>
              </a:rPr>
              <a:t>Amino asitler, nitröz asitle reaksiyona girerek azot gazı  açığa çıkmasına neden olurlar. Bu tepkime </a:t>
            </a:r>
            <a:r>
              <a:rPr lang="tr-TR" sz="2400" b="1" i="1">
                <a:latin typeface="Times New Roman" pitchFamily="18" charset="0"/>
                <a:cs typeface="Times New Roman" pitchFamily="18" charset="0"/>
              </a:rPr>
              <a:t>Van Slyke reaksiyonu</a:t>
            </a:r>
            <a:r>
              <a:rPr lang="tr-TR" sz="2400">
                <a:latin typeface="Times New Roman" pitchFamily="18" charset="0"/>
                <a:cs typeface="Times New Roman" pitchFamily="18" charset="0"/>
              </a:rPr>
              <a:t> olarak bilinir</a:t>
            </a:r>
            <a:r>
              <a:rPr lang="tr-TR" sz="2800">
                <a:latin typeface="Calibri" pitchFamily="34" charset="0"/>
              </a:rPr>
              <a:t>.</a:t>
            </a:r>
          </a:p>
        </p:txBody>
      </p:sp>
      <p:pic>
        <p:nvPicPr>
          <p:cNvPr id="46083" name="Picture 3"/>
          <p:cNvPicPr>
            <a:picLocks noChangeAspect="1" noChangeArrowheads="1"/>
          </p:cNvPicPr>
          <p:nvPr/>
        </p:nvPicPr>
        <p:blipFill>
          <a:blip r:embed="rId3"/>
          <a:srcRect/>
          <a:stretch>
            <a:fillRect/>
          </a:stretch>
        </p:blipFill>
        <p:spPr bwMode="auto">
          <a:xfrm>
            <a:off x="990600" y="2479675"/>
            <a:ext cx="7215188" cy="949325"/>
          </a:xfrm>
          <a:prstGeom prst="rect">
            <a:avLst/>
          </a:prstGeom>
          <a:noFill/>
          <a:ln w="9525">
            <a:noFill/>
            <a:miter lim="800000"/>
            <a:headEnd/>
            <a:tailEnd/>
          </a:ln>
        </p:spPr>
      </p:pic>
      <p:pic>
        <p:nvPicPr>
          <p:cNvPr id="46084" name="Picture 4"/>
          <p:cNvPicPr>
            <a:picLocks noChangeAspect="1" noChangeArrowheads="1"/>
          </p:cNvPicPr>
          <p:nvPr/>
        </p:nvPicPr>
        <p:blipFill>
          <a:blip r:embed="rId4"/>
          <a:srcRect t="10417"/>
          <a:stretch>
            <a:fillRect/>
          </a:stretch>
        </p:blipFill>
        <p:spPr bwMode="auto">
          <a:xfrm>
            <a:off x="827088" y="3860800"/>
            <a:ext cx="7632700" cy="1316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1143000" y="428625"/>
            <a:ext cx="6858000" cy="2282825"/>
          </a:xfrm>
          <a:prstGeom prst="rect">
            <a:avLst/>
          </a:prstGeom>
          <a:noFill/>
          <a:ln w="9525">
            <a:noFill/>
            <a:miter lim="800000"/>
            <a:headEnd/>
            <a:tailEnd/>
          </a:ln>
        </p:spPr>
        <p:txBody>
          <a:bodyPr>
            <a:spAutoFit/>
          </a:bodyPr>
          <a:lstStyle/>
          <a:p>
            <a:pPr algn="just">
              <a:lnSpc>
                <a:spcPct val="150000"/>
              </a:lnSpc>
              <a:spcBef>
                <a:spcPct val="50000"/>
              </a:spcBef>
            </a:pPr>
            <a:r>
              <a:rPr lang="tr-TR" sz="2400">
                <a:latin typeface="Times New Roman" pitchFamily="18" charset="0"/>
                <a:cs typeface="Times New Roman" pitchFamily="18" charset="0"/>
              </a:rPr>
              <a:t>Amino asitler, nötral veya hafif alkalik çözeltilerde formaldehit ile reaksiyona girerek mono- veya dimetilol türevleri meydana getirirler. Bu tepkime </a:t>
            </a:r>
            <a:r>
              <a:rPr lang="tr-TR" sz="2400" b="1" i="1">
                <a:latin typeface="Times New Roman" pitchFamily="18" charset="0"/>
                <a:cs typeface="Times New Roman" pitchFamily="18" charset="0"/>
              </a:rPr>
              <a:t>Sörensen titrasyonu</a:t>
            </a:r>
            <a:r>
              <a:rPr lang="tr-TR" sz="2400">
                <a:latin typeface="Times New Roman" pitchFamily="18" charset="0"/>
                <a:cs typeface="Times New Roman" pitchFamily="18" charset="0"/>
              </a:rPr>
              <a:t> olarak bilinir.</a:t>
            </a:r>
          </a:p>
        </p:txBody>
      </p:sp>
      <p:pic>
        <p:nvPicPr>
          <p:cNvPr id="47107" name="Picture 3"/>
          <p:cNvPicPr>
            <a:picLocks noChangeAspect="1" noChangeArrowheads="1"/>
          </p:cNvPicPr>
          <p:nvPr/>
        </p:nvPicPr>
        <p:blipFill>
          <a:blip r:embed="rId3"/>
          <a:srcRect/>
          <a:stretch>
            <a:fillRect/>
          </a:stretch>
        </p:blipFill>
        <p:spPr bwMode="auto">
          <a:xfrm>
            <a:off x="1000125" y="3357563"/>
            <a:ext cx="7296150" cy="1301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928688" y="1214438"/>
            <a:ext cx="7500937" cy="1187450"/>
          </a:xfrm>
          <a:prstGeom prst="rect">
            <a:avLst/>
          </a:prstGeom>
          <a:noFill/>
          <a:ln w="9525">
            <a:noFill/>
            <a:miter lim="800000"/>
            <a:headEnd/>
            <a:tailEnd/>
          </a:ln>
        </p:spPr>
        <p:txBody>
          <a:bodyPr>
            <a:spAutoFit/>
          </a:bodyPr>
          <a:lstStyle/>
          <a:p>
            <a:pPr>
              <a:lnSpc>
                <a:spcPct val="150000"/>
              </a:lnSpc>
              <a:spcBef>
                <a:spcPct val="50000"/>
              </a:spcBef>
            </a:pPr>
            <a:r>
              <a:rPr lang="tr-TR" sz="2400">
                <a:latin typeface="Times New Roman" pitchFamily="18" charset="0"/>
                <a:cs typeface="Times New Roman" pitchFamily="18" charset="0"/>
              </a:rPr>
              <a:t>Amino asitlerin aldehitlerle reaksiyonu sonucunda Schiff bazı (</a:t>
            </a:r>
            <a:r>
              <a:rPr lang="tr-TR" sz="2400">
                <a:latin typeface="Times New Roman" pitchFamily="18" charset="0"/>
                <a:cs typeface="Times New Roman" pitchFamily="18" charset="0"/>
                <a:sym typeface="Symbol" pitchFamily="18" charset="2"/>
              </a:rPr>
              <a:t></a:t>
            </a:r>
            <a:r>
              <a:rPr lang="tr-TR" sz="2400">
                <a:latin typeface="Times New Roman" pitchFamily="18" charset="0"/>
                <a:cs typeface="Times New Roman" pitchFamily="18" charset="0"/>
              </a:rPr>
              <a:t>N=CH</a:t>
            </a:r>
            <a:r>
              <a:rPr lang="tr-TR" sz="2400">
                <a:latin typeface="Times New Roman" pitchFamily="18" charset="0"/>
                <a:cs typeface="Times New Roman" pitchFamily="18" charset="0"/>
                <a:sym typeface="Symbol" pitchFamily="18" charset="2"/>
              </a:rPr>
              <a:t></a:t>
            </a:r>
            <a:r>
              <a:rPr lang="tr-TR" sz="2400">
                <a:latin typeface="Times New Roman" pitchFamily="18" charset="0"/>
                <a:cs typeface="Times New Roman" pitchFamily="18" charset="0"/>
              </a:rPr>
              <a:t>) oluşur. </a:t>
            </a:r>
          </a:p>
        </p:txBody>
      </p:sp>
      <p:pic>
        <p:nvPicPr>
          <p:cNvPr id="48131" name="Picture 3"/>
          <p:cNvPicPr>
            <a:picLocks noChangeAspect="1" noChangeArrowheads="1"/>
          </p:cNvPicPr>
          <p:nvPr/>
        </p:nvPicPr>
        <p:blipFill>
          <a:blip r:embed="rId3"/>
          <a:srcRect/>
          <a:stretch>
            <a:fillRect/>
          </a:stretch>
        </p:blipFill>
        <p:spPr bwMode="auto">
          <a:xfrm>
            <a:off x="1357313" y="3429000"/>
            <a:ext cx="6708775" cy="1374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Metin kutusu"/>
          <p:cNvSpPr txBox="1">
            <a:spLocks noChangeArrowheads="1"/>
          </p:cNvSpPr>
          <p:nvPr/>
        </p:nvSpPr>
        <p:spPr bwMode="auto">
          <a:xfrm>
            <a:off x="928688" y="142875"/>
            <a:ext cx="6929437" cy="830263"/>
          </a:xfrm>
          <a:prstGeom prst="rect">
            <a:avLst/>
          </a:prstGeom>
          <a:noFill/>
          <a:ln w="9525">
            <a:noFill/>
            <a:miter lim="800000"/>
            <a:headEnd/>
            <a:tailEnd/>
          </a:ln>
        </p:spPr>
        <p:txBody>
          <a:bodyPr>
            <a:spAutoFit/>
          </a:bodyPr>
          <a:lstStyle/>
          <a:p>
            <a:pPr algn="just"/>
            <a:r>
              <a:rPr lang="tr-TR" sz="2400">
                <a:latin typeface="Times New Roman" pitchFamily="18" charset="0"/>
                <a:cs typeface="Times New Roman" pitchFamily="18" charset="0"/>
              </a:rPr>
              <a:t>Amino asitlerin karboksil grupları ile verdikleri reaksiyonlar</a:t>
            </a:r>
          </a:p>
        </p:txBody>
      </p:sp>
      <p:sp>
        <p:nvSpPr>
          <p:cNvPr id="30723" name="2 Metin kutusu"/>
          <p:cNvSpPr txBox="1">
            <a:spLocks noChangeArrowheads="1"/>
          </p:cNvSpPr>
          <p:nvPr/>
        </p:nvSpPr>
        <p:spPr bwMode="auto">
          <a:xfrm>
            <a:off x="1000125" y="1214438"/>
            <a:ext cx="5214938" cy="4413250"/>
          </a:xfrm>
          <a:prstGeom prst="rect">
            <a:avLst/>
          </a:prstGeom>
          <a:noFill/>
          <a:ln w="9525">
            <a:noFill/>
            <a:miter lim="800000"/>
            <a:headEnd/>
            <a:tailEnd/>
          </a:ln>
        </p:spPr>
        <p:txBody>
          <a:bodyPr>
            <a:spAutoFit/>
          </a:bodyPr>
          <a:lstStyle/>
          <a:p>
            <a:pPr>
              <a:lnSpc>
                <a:spcPct val="150000"/>
              </a:lnSpc>
              <a:spcBef>
                <a:spcPct val="20000"/>
              </a:spcBef>
              <a:buFont typeface="Wingdings" pitchFamily="2" charset="2"/>
              <a:buChar char="ü"/>
            </a:pPr>
            <a:r>
              <a:rPr lang="tr-TR" sz="2400">
                <a:latin typeface="Times New Roman" pitchFamily="18" charset="0"/>
                <a:cs typeface="Times New Roman" pitchFamily="18" charset="0"/>
              </a:rPr>
              <a:t>Amid oluşturma </a:t>
            </a:r>
          </a:p>
          <a:p>
            <a:pPr>
              <a:lnSpc>
                <a:spcPct val="150000"/>
              </a:lnSpc>
              <a:spcBef>
                <a:spcPct val="20000"/>
              </a:spcBef>
              <a:buFont typeface="Wingdings" pitchFamily="2" charset="2"/>
              <a:buChar char="ü"/>
            </a:pPr>
            <a:endParaRPr lang="tr-TR" sz="2400">
              <a:latin typeface="Times New Roman" pitchFamily="18" charset="0"/>
              <a:cs typeface="Times New Roman" pitchFamily="18" charset="0"/>
            </a:endParaRPr>
          </a:p>
          <a:p>
            <a:pPr>
              <a:lnSpc>
                <a:spcPct val="150000"/>
              </a:lnSpc>
              <a:spcBef>
                <a:spcPct val="20000"/>
              </a:spcBef>
              <a:buFont typeface="Wingdings" pitchFamily="2" charset="2"/>
              <a:buChar char="ü"/>
            </a:pPr>
            <a:endParaRPr lang="tr-TR" sz="2400">
              <a:latin typeface="Times New Roman" pitchFamily="18" charset="0"/>
              <a:cs typeface="Times New Roman" pitchFamily="18" charset="0"/>
            </a:endParaRPr>
          </a:p>
          <a:p>
            <a:pPr>
              <a:lnSpc>
                <a:spcPct val="150000"/>
              </a:lnSpc>
              <a:spcBef>
                <a:spcPct val="20000"/>
              </a:spcBef>
              <a:buFont typeface="Wingdings" pitchFamily="2" charset="2"/>
              <a:buChar char="ü"/>
            </a:pPr>
            <a:r>
              <a:rPr lang="tr-TR" sz="2400">
                <a:latin typeface="Times New Roman" pitchFamily="18" charset="0"/>
                <a:cs typeface="Times New Roman" pitchFamily="18" charset="0"/>
              </a:rPr>
              <a:t>Ester oluşturma</a:t>
            </a:r>
          </a:p>
          <a:p>
            <a:pPr>
              <a:lnSpc>
                <a:spcPct val="150000"/>
              </a:lnSpc>
              <a:spcBef>
                <a:spcPct val="20000"/>
              </a:spcBef>
              <a:buFont typeface="Wingdings" pitchFamily="2" charset="2"/>
              <a:buChar char="ü"/>
            </a:pPr>
            <a:endParaRPr lang="tr-TR" sz="2400">
              <a:latin typeface="Times New Roman" pitchFamily="18" charset="0"/>
              <a:cs typeface="Times New Roman" pitchFamily="18" charset="0"/>
            </a:endParaRPr>
          </a:p>
          <a:p>
            <a:pPr>
              <a:lnSpc>
                <a:spcPct val="150000"/>
              </a:lnSpc>
              <a:spcBef>
                <a:spcPct val="20000"/>
              </a:spcBef>
              <a:buFont typeface="Wingdings" pitchFamily="2" charset="2"/>
              <a:buChar char="ü"/>
            </a:pPr>
            <a:endParaRPr lang="tr-TR" sz="2400">
              <a:latin typeface="Times New Roman" pitchFamily="18" charset="0"/>
              <a:cs typeface="Times New Roman" pitchFamily="18" charset="0"/>
            </a:endParaRPr>
          </a:p>
          <a:p>
            <a:pPr>
              <a:lnSpc>
                <a:spcPct val="150000"/>
              </a:lnSpc>
              <a:spcBef>
                <a:spcPct val="20000"/>
              </a:spcBef>
              <a:buFont typeface="Wingdings" pitchFamily="2" charset="2"/>
              <a:buChar char="ü"/>
            </a:pPr>
            <a:r>
              <a:rPr lang="tr-TR" sz="2400">
                <a:latin typeface="Times New Roman" pitchFamily="18" charset="0"/>
                <a:cs typeface="Times New Roman" pitchFamily="18" charset="0"/>
              </a:rPr>
              <a:t>Açil halejenürleri oluşturma </a:t>
            </a:r>
          </a:p>
        </p:txBody>
      </p:sp>
      <p:pic>
        <p:nvPicPr>
          <p:cNvPr id="30724" name="Picture 4"/>
          <p:cNvPicPr>
            <a:picLocks noChangeAspect="1" noChangeArrowheads="1"/>
          </p:cNvPicPr>
          <p:nvPr/>
        </p:nvPicPr>
        <p:blipFill>
          <a:blip r:embed="rId3"/>
          <a:srcRect/>
          <a:stretch>
            <a:fillRect/>
          </a:stretch>
        </p:blipFill>
        <p:spPr bwMode="auto">
          <a:xfrm>
            <a:off x="1071563" y="3786188"/>
            <a:ext cx="4427537" cy="787400"/>
          </a:xfrm>
          <a:prstGeom prst="rect">
            <a:avLst/>
          </a:prstGeom>
          <a:noFill/>
          <a:ln w="9525">
            <a:noFill/>
            <a:miter lim="800000"/>
            <a:headEnd/>
            <a:tailEnd/>
          </a:ln>
        </p:spPr>
      </p:pic>
      <p:pic>
        <p:nvPicPr>
          <p:cNvPr id="30725" name="Picture 3"/>
          <p:cNvPicPr>
            <a:picLocks noChangeAspect="1" noChangeArrowheads="1"/>
          </p:cNvPicPr>
          <p:nvPr/>
        </p:nvPicPr>
        <p:blipFill>
          <a:blip r:embed="rId4"/>
          <a:srcRect/>
          <a:stretch>
            <a:fillRect/>
          </a:stretch>
        </p:blipFill>
        <p:spPr bwMode="auto">
          <a:xfrm>
            <a:off x="1143000" y="2000250"/>
            <a:ext cx="4413250" cy="11064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457200" y="304800"/>
            <a:ext cx="8153400" cy="946150"/>
          </a:xfrm>
          <a:prstGeom prst="rect">
            <a:avLst/>
          </a:prstGeom>
          <a:noFill/>
          <a:ln w="9525">
            <a:noFill/>
            <a:miter lim="800000"/>
            <a:headEnd/>
            <a:tailEnd/>
          </a:ln>
        </p:spPr>
        <p:txBody>
          <a:bodyPr>
            <a:spAutoFit/>
          </a:bodyPr>
          <a:lstStyle/>
          <a:p>
            <a:pPr>
              <a:spcBef>
                <a:spcPct val="50000"/>
              </a:spcBef>
            </a:pPr>
            <a:r>
              <a:rPr lang="tr-TR" sz="2800">
                <a:latin typeface="Calibri" pitchFamily="34" charset="0"/>
                <a:cs typeface="Times New Roman" pitchFamily="18" charset="0"/>
              </a:rPr>
              <a:t>Amino asitlerin </a:t>
            </a:r>
            <a:r>
              <a:rPr lang="tr-TR" sz="2800">
                <a:latin typeface="Calibri" pitchFamily="34" charset="0"/>
              </a:rPr>
              <a:t>d</a:t>
            </a:r>
            <a:r>
              <a:rPr lang="tr-TR" sz="2800">
                <a:latin typeface="Calibri" pitchFamily="34" charset="0"/>
                <a:cs typeface="Times New Roman" pitchFamily="18" charset="0"/>
              </a:rPr>
              <a:t>eaminasyon ile </a:t>
            </a:r>
            <a:r>
              <a:rPr lang="tr-TR" sz="2800">
                <a:latin typeface="Calibri" pitchFamily="34" charset="0"/>
                <a:cs typeface="Times New Roman" pitchFamily="18" charset="0"/>
                <a:sym typeface="Symbol" pitchFamily="18" charset="2"/>
              </a:rPr>
              <a:t></a:t>
            </a:r>
            <a:r>
              <a:rPr lang="tr-TR" sz="2800">
                <a:latin typeface="Calibri" pitchFamily="34" charset="0"/>
                <a:cs typeface="Times New Roman" pitchFamily="18" charset="0"/>
              </a:rPr>
              <a:t>-keto asitler oluş</a:t>
            </a:r>
            <a:r>
              <a:rPr lang="tr-TR" sz="2800">
                <a:latin typeface="Calibri" pitchFamily="34" charset="0"/>
              </a:rPr>
              <a:t>u</a:t>
            </a:r>
            <a:r>
              <a:rPr lang="tr-TR" sz="2800">
                <a:latin typeface="Calibri" pitchFamily="34" charset="0"/>
                <a:cs typeface="Times New Roman" pitchFamily="18" charset="0"/>
              </a:rPr>
              <a:t>r.</a:t>
            </a:r>
            <a:r>
              <a:rPr lang="tr-TR" sz="2800">
                <a:latin typeface="Calibri" pitchFamily="34" charset="0"/>
              </a:rPr>
              <a:t> </a:t>
            </a:r>
          </a:p>
        </p:txBody>
      </p:sp>
      <p:pic>
        <p:nvPicPr>
          <p:cNvPr id="49155" name="Picture 3" descr="deaminasyon"/>
          <p:cNvPicPr>
            <a:picLocks noChangeAspect="1" noChangeArrowheads="1"/>
          </p:cNvPicPr>
          <p:nvPr/>
        </p:nvPicPr>
        <p:blipFill>
          <a:blip r:embed="rId3"/>
          <a:srcRect/>
          <a:stretch>
            <a:fillRect/>
          </a:stretch>
        </p:blipFill>
        <p:spPr bwMode="auto">
          <a:xfrm>
            <a:off x="900113" y="908050"/>
            <a:ext cx="7812087" cy="2435225"/>
          </a:xfrm>
          <a:prstGeom prst="rect">
            <a:avLst/>
          </a:prstGeom>
          <a:noFill/>
          <a:ln w="9525">
            <a:noFill/>
            <a:miter lim="800000"/>
            <a:headEnd/>
            <a:tailEnd/>
          </a:ln>
        </p:spPr>
      </p:pic>
      <p:pic>
        <p:nvPicPr>
          <p:cNvPr id="49156" name="Picture 4"/>
          <p:cNvPicPr>
            <a:picLocks noChangeAspect="1" noChangeArrowheads="1"/>
          </p:cNvPicPr>
          <p:nvPr/>
        </p:nvPicPr>
        <p:blipFill>
          <a:blip r:embed="rId4"/>
          <a:srcRect/>
          <a:stretch>
            <a:fillRect/>
          </a:stretch>
        </p:blipFill>
        <p:spPr bwMode="auto">
          <a:xfrm>
            <a:off x="2555875" y="3500438"/>
            <a:ext cx="3671888" cy="2911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Metin kutusu"/>
          <p:cNvSpPr txBox="1">
            <a:spLocks noChangeArrowheads="1"/>
          </p:cNvSpPr>
          <p:nvPr/>
        </p:nvSpPr>
        <p:spPr bwMode="auto">
          <a:xfrm>
            <a:off x="1428750" y="2571750"/>
            <a:ext cx="6286500" cy="708025"/>
          </a:xfrm>
          <a:prstGeom prst="rect">
            <a:avLst/>
          </a:prstGeom>
          <a:noFill/>
          <a:ln w="9525">
            <a:noFill/>
            <a:miter lim="800000"/>
            <a:headEnd/>
            <a:tailEnd/>
          </a:ln>
        </p:spPr>
        <p:txBody>
          <a:bodyPr>
            <a:spAutoFit/>
          </a:bodyPr>
          <a:lstStyle/>
          <a:p>
            <a:pPr algn="ctr"/>
            <a:r>
              <a:rPr lang="tr-TR" sz="4000" b="1">
                <a:latin typeface="Calibri" pitchFamily="34" charset="0"/>
              </a:rPr>
              <a:t>PEPTİD BAĞI VE ÖZELLİKLERİ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43"/>
          <p:cNvGrpSpPr>
            <a:grpSpLocks/>
          </p:cNvGrpSpPr>
          <p:nvPr/>
        </p:nvGrpSpPr>
        <p:grpSpPr bwMode="auto">
          <a:xfrm>
            <a:off x="228600" y="1000125"/>
            <a:ext cx="8915400" cy="4038600"/>
            <a:chOff x="96" y="1248"/>
            <a:chExt cx="5616" cy="2544"/>
          </a:xfrm>
        </p:grpSpPr>
        <p:pic>
          <p:nvPicPr>
            <p:cNvPr id="51204" name="Picture 1026" descr="peptide bond                                                   0002F8D2Macintosh HD                   ABA78158:"/>
            <p:cNvPicPr>
              <a:picLocks noChangeAspect="1" noChangeArrowheads="1"/>
            </p:cNvPicPr>
            <p:nvPr/>
          </p:nvPicPr>
          <p:blipFill>
            <a:blip r:embed="rId3">
              <a:lum bright="24000" contrast="36000"/>
            </a:blip>
            <a:srcRect l="3226" t="16199" r="10753" b="16310"/>
            <a:stretch>
              <a:fillRect/>
            </a:stretch>
          </p:blipFill>
          <p:spPr bwMode="auto">
            <a:xfrm>
              <a:off x="96" y="1248"/>
              <a:ext cx="5616" cy="2496"/>
            </a:xfrm>
            <a:prstGeom prst="rect">
              <a:avLst/>
            </a:prstGeom>
            <a:noFill/>
            <a:ln w="9525">
              <a:solidFill>
                <a:schemeClr val="bg1"/>
              </a:solidFill>
              <a:miter lim="800000"/>
              <a:headEnd/>
              <a:tailEnd/>
            </a:ln>
          </p:spPr>
        </p:pic>
        <p:pic>
          <p:nvPicPr>
            <p:cNvPr id="51205" name="Picture 1028" descr="peptide bond                                                   0002F8D2Macintosh HD                   ABA78158:"/>
            <p:cNvPicPr>
              <a:picLocks noChangeAspect="1" noChangeArrowheads="1"/>
            </p:cNvPicPr>
            <p:nvPr/>
          </p:nvPicPr>
          <p:blipFill>
            <a:blip r:embed="rId3">
              <a:lum bright="24000" contrast="36000"/>
            </a:blip>
            <a:srcRect l="93333" t="44351" r="2499" b="46393"/>
            <a:stretch>
              <a:fillRect/>
            </a:stretch>
          </p:blipFill>
          <p:spPr bwMode="auto">
            <a:xfrm>
              <a:off x="3168" y="1968"/>
              <a:ext cx="240" cy="288"/>
            </a:xfrm>
            <a:prstGeom prst="rect">
              <a:avLst/>
            </a:prstGeom>
            <a:noFill/>
            <a:ln w="9525">
              <a:noFill/>
              <a:miter lim="800000"/>
              <a:headEnd/>
              <a:tailEnd/>
            </a:ln>
          </p:spPr>
        </p:pic>
        <p:sp>
          <p:nvSpPr>
            <p:cNvPr id="51206" name="Oval 1030"/>
            <p:cNvSpPr>
              <a:spLocks noChangeArrowheads="1"/>
            </p:cNvSpPr>
            <p:nvPr/>
          </p:nvSpPr>
          <p:spPr bwMode="auto">
            <a:xfrm>
              <a:off x="480" y="1248"/>
              <a:ext cx="480" cy="624"/>
            </a:xfrm>
            <a:prstGeom prst="ellipse">
              <a:avLst/>
            </a:prstGeom>
            <a:solidFill>
              <a:srgbClr val="99FFCC"/>
            </a:solidFill>
            <a:ln w="9525">
              <a:solidFill>
                <a:schemeClr val="tx1"/>
              </a:solidFill>
              <a:round/>
              <a:headEnd/>
              <a:tailEnd/>
            </a:ln>
          </p:spPr>
          <p:txBody>
            <a:bodyPr wrap="none" anchor="ctr"/>
            <a:lstStyle/>
            <a:p>
              <a:pPr algn="ctr"/>
              <a:r>
                <a:rPr lang="tr-TR" sz="3200" b="1"/>
                <a:t>R</a:t>
              </a:r>
              <a:r>
                <a:rPr lang="tr-TR" sz="3200" b="1" baseline="-25000"/>
                <a:t>1</a:t>
              </a:r>
            </a:p>
          </p:txBody>
        </p:sp>
        <p:sp>
          <p:nvSpPr>
            <p:cNvPr id="51207" name="Oval 1032"/>
            <p:cNvSpPr>
              <a:spLocks noChangeArrowheads="1"/>
            </p:cNvSpPr>
            <p:nvPr/>
          </p:nvSpPr>
          <p:spPr bwMode="auto">
            <a:xfrm>
              <a:off x="2016" y="3120"/>
              <a:ext cx="480" cy="624"/>
            </a:xfrm>
            <a:prstGeom prst="ellipse">
              <a:avLst/>
            </a:prstGeom>
            <a:solidFill>
              <a:srgbClr val="99FFCC"/>
            </a:solidFill>
            <a:ln w="9525">
              <a:solidFill>
                <a:schemeClr val="tx1"/>
              </a:solidFill>
              <a:round/>
              <a:headEnd/>
              <a:tailEnd/>
            </a:ln>
          </p:spPr>
          <p:txBody>
            <a:bodyPr wrap="none" anchor="ctr"/>
            <a:lstStyle/>
            <a:p>
              <a:pPr algn="ctr"/>
              <a:r>
                <a:rPr lang="tr-TR" sz="3200" b="1"/>
                <a:t>R</a:t>
              </a:r>
              <a:r>
                <a:rPr lang="tr-TR" sz="3200" b="1" baseline="-25000"/>
                <a:t>2</a:t>
              </a:r>
            </a:p>
          </p:txBody>
        </p:sp>
        <p:sp>
          <p:nvSpPr>
            <p:cNvPr id="51208" name="Oval 1033"/>
            <p:cNvSpPr>
              <a:spLocks noChangeArrowheads="1"/>
            </p:cNvSpPr>
            <p:nvPr/>
          </p:nvSpPr>
          <p:spPr bwMode="auto">
            <a:xfrm>
              <a:off x="3936" y="1296"/>
              <a:ext cx="480" cy="624"/>
            </a:xfrm>
            <a:prstGeom prst="ellipse">
              <a:avLst/>
            </a:prstGeom>
            <a:solidFill>
              <a:srgbClr val="99FFCC"/>
            </a:solidFill>
            <a:ln w="9525">
              <a:solidFill>
                <a:schemeClr val="tx1"/>
              </a:solidFill>
              <a:round/>
              <a:headEnd/>
              <a:tailEnd/>
            </a:ln>
          </p:spPr>
          <p:txBody>
            <a:bodyPr wrap="none" anchor="ctr"/>
            <a:lstStyle/>
            <a:p>
              <a:pPr algn="ctr"/>
              <a:r>
                <a:rPr lang="tr-TR" sz="3200" b="1"/>
                <a:t>R</a:t>
              </a:r>
              <a:r>
                <a:rPr lang="tr-TR" sz="3200" b="1" baseline="-25000"/>
                <a:t>1</a:t>
              </a:r>
            </a:p>
          </p:txBody>
        </p:sp>
        <p:sp>
          <p:nvSpPr>
            <p:cNvPr id="51209" name="Oval 1034"/>
            <p:cNvSpPr>
              <a:spLocks noChangeArrowheads="1"/>
            </p:cNvSpPr>
            <p:nvPr/>
          </p:nvSpPr>
          <p:spPr bwMode="auto">
            <a:xfrm>
              <a:off x="4704" y="3168"/>
              <a:ext cx="480" cy="624"/>
            </a:xfrm>
            <a:prstGeom prst="ellipse">
              <a:avLst/>
            </a:prstGeom>
            <a:solidFill>
              <a:srgbClr val="99FFCC"/>
            </a:solidFill>
            <a:ln w="9525">
              <a:solidFill>
                <a:schemeClr val="tx1"/>
              </a:solidFill>
              <a:round/>
              <a:headEnd/>
              <a:tailEnd/>
            </a:ln>
          </p:spPr>
          <p:txBody>
            <a:bodyPr wrap="none" anchor="ctr"/>
            <a:lstStyle/>
            <a:p>
              <a:pPr algn="ctr"/>
              <a:r>
                <a:rPr lang="tr-TR" sz="3200" b="1"/>
                <a:t>R</a:t>
              </a:r>
              <a:r>
                <a:rPr lang="tr-TR" sz="3200" b="1" baseline="-25000"/>
                <a:t>2</a:t>
              </a:r>
            </a:p>
          </p:txBody>
        </p:sp>
        <p:sp>
          <p:nvSpPr>
            <p:cNvPr id="51210" name="Text Box 1036"/>
            <p:cNvSpPr txBox="1">
              <a:spLocks noChangeArrowheads="1"/>
            </p:cNvSpPr>
            <p:nvPr/>
          </p:nvSpPr>
          <p:spPr bwMode="auto">
            <a:xfrm>
              <a:off x="668" y="3264"/>
              <a:ext cx="991" cy="472"/>
            </a:xfrm>
            <a:prstGeom prst="rect">
              <a:avLst/>
            </a:prstGeom>
            <a:solidFill>
              <a:schemeClr val="bg1"/>
            </a:solidFill>
            <a:ln w="9525">
              <a:noFill/>
              <a:miter lim="800000"/>
              <a:headEnd/>
              <a:tailEnd/>
            </a:ln>
          </p:spPr>
          <p:txBody>
            <a:bodyPr wrap="none">
              <a:spAutoFit/>
            </a:bodyPr>
            <a:lstStyle/>
            <a:p>
              <a:pPr algn="ctr">
                <a:lnSpc>
                  <a:spcPct val="120000"/>
                </a:lnSpc>
              </a:pPr>
              <a:r>
                <a:rPr lang="tr-TR" sz="2400" b="1"/>
                <a:t>Karboksil</a:t>
              </a:r>
            </a:p>
            <a:p>
              <a:pPr algn="ctr">
                <a:lnSpc>
                  <a:spcPct val="60000"/>
                </a:lnSpc>
              </a:pPr>
              <a:r>
                <a:rPr lang="tr-TR" sz="2400" b="1"/>
                <a:t>grup</a:t>
              </a:r>
            </a:p>
          </p:txBody>
        </p:sp>
        <p:sp>
          <p:nvSpPr>
            <p:cNvPr id="51211" name="Text Box 1037"/>
            <p:cNvSpPr txBox="1">
              <a:spLocks noChangeArrowheads="1"/>
            </p:cNvSpPr>
            <p:nvPr/>
          </p:nvSpPr>
          <p:spPr bwMode="auto">
            <a:xfrm>
              <a:off x="1536" y="1248"/>
              <a:ext cx="1021" cy="403"/>
            </a:xfrm>
            <a:prstGeom prst="rect">
              <a:avLst/>
            </a:prstGeom>
            <a:solidFill>
              <a:schemeClr val="bg1"/>
            </a:solidFill>
            <a:ln w="9525">
              <a:noFill/>
              <a:miter lim="800000"/>
              <a:headEnd/>
              <a:tailEnd/>
            </a:ln>
          </p:spPr>
          <p:txBody>
            <a:bodyPr>
              <a:spAutoFit/>
            </a:bodyPr>
            <a:lstStyle/>
            <a:p>
              <a:r>
                <a:rPr lang="tr-TR" sz="2400" b="1"/>
                <a:t>Amino</a:t>
              </a:r>
            </a:p>
            <a:p>
              <a:pPr>
                <a:lnSpc>
                  <a:spcPct val="50000"/>
                </a:lnSpc>
              </a:pPr>
              <a:r>
                <a:rPr lang="tr-TR" sz="2400" b="1"/>
                <a:t>  grup</a:t>
              </a:r>
            </a:p>
          </p:txBody>
        </p:sp>
        <p:sp>
          <p:nvSpPr>
            <p:cNvPr id="51212" name="Rectangle 1038"/>
            <p:cNvSpPr>
              <a:spLocks noChangeArrowheads="1"/>
            </p:cNvSpPr>
            <p:nvPr/>
          </p:nvSpPr>
          <p:spPr bwMode="auto">
            <a:xfrm>
              <a:off x="4726" y="1248"/>
              <a:ext cx="702" cy="518"/>
            </a:xfrm>
            <a:prstGeom prst="rect">
              <a:avLst/>
            </a:prstGeom>
            <a:solidFill>
              <a:schemeClr val="bg1"/>
            </a:solidFill>
            <a:ln w="9525">
              <a:noFill/>
              <a:miter lim="800000"/>
              <a:headEnd/>
              <a:tailEnd/>
            </a:ln>
          </p:spPr>
          <p:txBody>
            <a:bodyPr wrap="none">
              <a:spAutoFit/>
            </a:bodyPr>
            <a:lstStyle/>
            <a:p>
              <a:pPr algn="ctr"/>
              <a:r>
                <a:rPr lang="en-US" sz="2400" b="1"/>
                <a:t>Peptid</a:t>
              </a:r>
              <a:endParaRPr lang="tr-TR" sz="2400" b="1"/>
            </a:p>
            <a:p>
              <a:pPr algn="ctr"/>
              <a:r>
                <a:rPr lang="en-US" sz="2400" b="1"/>
                <a:t> B</a:t>
              </a:r>
              <a:r>
                <a:rPr lang="tr-TR" sz="2400" b="1"/>
                <a:t>ağı</a:t>
              </a:r>
            </a:p>
          </p:txBody>
        </p:sp>
        <p:sp>
          <p:nvSpPr>
            <p:cNvPr id="51213" name="Oval 1041"/>
            <p:cNvSpPr>
              <a:spLocks noChangeArrowheads="1"/>
            </p:cNvSpPr>
            <p:nvPr/>
          </p:nvSpPr>
          <p:spPr bwMode="auto">
            <a:xfrm>
              <a:off x="3072" y="2256"/>
              <a:ext cx="480" cy="432"/>
            </a:xfrm>
            <a:prstGeom prst="ellipse">
              <a:avLst/>
            </a:prstGeom>
            <a:solidFill>
              <a:schemeClr val="bg1"/>
            </a:solidFill>
            <a:ln w="9525">
              <a:solidFill>
                <a:schemeClr val="bg1"/>
              </a:solidFill>
              <a:round/>
              <a:headEnd/>
              <a:tailEnd/>
            </a:ln>
          </p:spPr>
          <p:txBody>
            <a:bodyPr wrap="none" anchor="ctr"/>
            <a:lstStyle/>
            <a:p>
              <a:endParaRPr lang="tr-TR"/>
            </a:p>
          </p:txBody>
        </p:sp>
        <p:sp>
          <p:nvSpPr>
            <p:cNvPr id="51214" name="Line 1040"/>
            <p:cNvSpPr>
              <a:spLocks noChangeShapeType="1"/>
            </p:cNvSpPr>
            <p:nvPr/>
          </p:nvSpPr>
          <p:spPr bwMode="auto">
            <a:xfrm>
              <a:off x="2784" y="2496"/>
              <a:ext cx="720" cy="0"/>
            </a:xfrm>
            <a:prstGeom prst="line">
              <a:avLst/>
            </a:prstGeom>
            <a:noFill/>
            <a:ln w="57150">
              <a:solidFill>
                <a:schemeClr val="tx1"/>
              </a:solidFill>
              <a:round/>
              <a:headEnd/>
              <a:tailEnd type="triangle" w="med" len="med"/>
            </a:ln>
          </p:spPr>
          <p:txBody>
            <a:bodyPr wrap="none" anchor="ctr"/>
            <a:lstStyle/>
            <a:p>
              <a:endParaRPr lang="tr-TR"/>
            </a:p>
          </p:txBody>
        </p:sp>
        <p:sp>
          <p:nvSpPr>
            <p:cNvPr id="51215" name="Line 1042"/>
            <p:cNvSpPr>
              <a:spLocks noChangeShapeType="1"/>
            </p:cNvSpPr>
            <p:nvPr/>
          </p:nvSpPr>
          <p:spPr bwMode="auto">
            <a:xfrm flipV="1">
              <a:off x="2832" y="2256"/>
              <a:ext cx="384" cy="240"/>
            </a:xfrm>
            <a:prstGeom prst="line">
              <a:avLst/>
            </a:prstGeom>
            <a:noFill/>
            <a:ln w="38100">
              <a:solidFill>
                <a:schemeClr val="tx1"/>
              </a:solidFill>
              <a:round/>
              <a:headEnd/>
              <a:tailEnd type="triangle" w="med" len="med"/>
            </a:ln>
          </p:spPr>
          <p:txBody>
            <a:bodyPr wrap="none" anchor="ctr"/>
            <a:lstStyle/>
            <a:p>
              <a:endParaRPr lang="tr-TR"/>
            </a:p>
          </p:txBody>
        </p:sp>
      </p:grpSp>
      <p:sp>
        <p:nvSpPr>
          <p:cNvPr id="51203" name="Rectangle 1044"/>
          <p:cNvSpPr>
            <a:spLocks noChangeArrowheads="1"/>
          </p:cNvSpPr>
          <p:nvPr/>
        </p:nvSpPr>
        <p:spPr bwMode="auto">
          <a:xfrm>
            <a:off x="2143125" y="5715000"/>
            <a:ext cx="5357813" cy="615950"/>
          </a:xfrm>
          <a:prstGeom prst="rect">
            <a:avLst/>
          </a:prstGeom>
          <a:noFill/>
          <a:ln w="9525">
            <a:noFill/>
            <a:miter lim="800000"/>
            <a:headEnd/>
            <a:tailEnd/>
          </a:ln>
        </p:spPr>
        <p:txBody>
          <a:bodyPr>
            <a:spAutoFit/>
          </a:bodyPr>
          <a:lstStyle/>
          <a:p>
            <a:pPr algn="ctr"/>
            <a:r>
              <a:rPr lang="tr-TR" sz="3400" b="1">
                <a:solidFill>
                  <a:srgbClr val="0000FF"/>
                </a:solidFill>
                <a:latin typeface="Comic Sans MS" pitchFamily="66" charset="0"/>
              </a:rPr>
              <a:t>Peptid Bağı</a:t>
            </a:r>
            <a:r>
              <a:rPr lang="tr-TR" sz="3400" b="1">
                <a:solidFill>
                  <a:srgbClr val="0000FF"/>
                </a:solidFill>
                <a:latin typeface="Comic Sans MS" pitchFamily="66" charset="0"/>
                <a:cs typeface="Times New Roman" pitchFamily="18" charset="0"/>
              </a:rPr>
              <a:t> </a:t>
            </a:r>
            <a:r>
              <a:rPr lang="tr-TR" sz="3400" b="1">
                <a:solidFill>
                  <a:srgbClr val="0000FF"/>
                </a:solidFill>
                <a:latin typeface="Comic Sans MS" pitchFamily="66" charset="0"/>
              </a:rPr>
              <a:t>O</a:t>
            </a:r>
            <a:r>
              <a:rPr lang="tr-TR" sz="3400" b="1">
                <a:solidFill>
                  <a:srgbClr val="0000FF"/>
                </a:solidFill>
                <a:latin typeface="Comic Sans MS" pitchFamily="66" charset="0"/>
                <a:cs typeface="Times New Roman" pitchFamily="18" charset="0"/>
              </a:rPr>
              <a:t>luşu</a:t>
            </a:r>
            <a:r>
              <a:rPr lang="tr-TR" sz="3400" b="1">
                <a:solidFill>
                  <a:srgbClr val="0000FF"/>
                </a:solidFill>
                <a:latin typeface="Comic Sans MS" pitchFamily="66" charset="0"/>
              </a:rPr>
              <a:t>mu</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8" descr="adsız 4"/>
          <p:cNvPicPr>
            <a:picLocks noChangeAspect="1" noChangeArrowheads="1"/>
          </p:cNvPicPr>
          <p:nvPr/>
        </p:nvPicPr>
        <p:blipFill>
          <a:blip r:embed="rId3"/>
          <a:srcRect/>
          <a:stretch>
            <a:fillRect/>
          </a:stretch>
        </p:blipFill>
        <p:spPr bwMode="auto">
          <a:xfrm>
            <a:off x="500063" y="428625"/>
            <a:ext cx="8208962" cy="1352550"/>
          </a:xfrm>
          <a:prstGeom prst="rect">
            <a:avLst/>
          </a:prstGeom>
          <a:noFill/>
          <a:ln w="9525">
            <a:noFill/>
            <a:miter lim="800000"/>
            <a:headEnd/>
            <a:tailEnd/>
          </a:ln>
        </p:spPr>
      </p:pic>
      <p:grpSp>
        <p:nvGrpSpPr>
          <p:cNvPr id="2" name="2 Grup"/>
          <p:cNvGrpSpPr>
            <a:grpSpLocks/>
          </p:cNvGrpSpPr>
          <p:nvPr/>
        </p:nvGrpSpPr>
        <p:grpSpPr bwMode="auto">
          <a:xfrm>
            <a:off x="285750" y="2500313"/>
            <a:ext cx="8607425" cy="4103687"/>
            <a:chOff x="285720" y="2565400"/>
            <a:chExt cx="8607455" cy="4103688"/>
          </a:xfrm>
        </p:grpSpPr>
        <p:pic>
          <p:nvPicPr>
            <p:cNvPr id="52228" name="Picture 6" descr="adsız 3"/>
            <p:cNvPicPr>
              <a:picLocks noChangeAspect="1" noChangeArrowheads="1"/>
            </p:cNvPicPr>
            <p:nvPr/>
          </p:nvPicPr>
          <p:blipFill>
            <a:blip r:embed="rId4"/>
            <a:srcRect/>
            <a:stretch>
              <a:fillRect/>
            </a:stretch>
          </p:blipFill>
          <p:spPr bwMode="auto">
            <a:xfrm>
              <a:off x="755650" y="5373688"/>
              <a:ext cx="1368425" cy="1295400"/>
            </a:xfrm>
            <a:prstGeom prst="rect">
              <a:avLst/>
            </a:prstGeom>
            <a:noFill/>
            <a:ln w="9525">
              <a:noFill/>
              <a:miter lim="800000"/>
              <a:headEnd/>
              <a:tailEnd/>
            </a:ln>
          </p:spPr>
        </p:pic>
        <p:sp>
          <p:nvSpPr>
            <p:cNvPr id="52229" name="Text Box 7"/>
            <p:cNvSpPr txBox="1">
              <a:spLocks noChangeArrowheads="1"/>
            </p:cNvSpPr>
            <p:nvPr/>
          </p:nvSpPr>
          <p:spPr bwMode="auto">
            <a:xfrm>
              <a:off x="3276600" y="5661025"/>
              <a:ext cx="5616575" cy="457200"/>
            </a:xfrm>
            <a:prstGeom prst="rect">
              <a:avLst/>
            </a:prstGeom>
            <a:noFill/>
            <a:ln w="9525">
              <a:noFill/>
              <a:miter lim="800000"/>
              <a:headEnd/>
              <a:tailEnd/>
            </a:ln>
          </p:spPr>
          <p:txBody>
            <a:bodyPr>
              <a:spAutoFit/>
            </a:bodyPr>
            <a:lstStyle/>
            <a:p>
              <a:pPr>
                <a:spcBef>
                  <a:spcPct val="50000"/>
                </a:spcBef>
              </a:pPr>
              <a:r>
                <a:rPr lang="tr-TR" sz="2400">
                  <a:latin typeface="Tahoma" pitchFamily="34" charset="0"/>
                </a:rPr>
                <a:t>Bu amid bağına </a:t>
              </a:r>
              <a:r>
                <a:rPr lang="tr-TR" sz="2400" b="1">
                  <a:solidFill>
                    <a:srgbClr val="CC3399"/>
                  </a:solidFill>
                  <a:latin typeface="Tahoma" pitchFamily="34" charset="0"/>
                </a:rPr>
                <a:t>peptid bağı</a:t>
              </a:r>
              <a:r>
                <a:rPr lang="tr-TR" sz="2400">
                  <a:latin typeface="Tahoma" pitchFamily="34" charset="0"/>
                </a:rPr>
                <a:t> adı verilir</a:t>
              </a:r>
            </a:p>
          </p:txBody>
        </p:sp>
        <p:sp>
          <p:nvSpPr>
            <p:cNvPr id="6" name="AutoShape 10"/>
            <p:cNvSpPr>
              <a:spLocks noChangeArrowheads="1"/>
            </p:cNvSpPr>
            <p:nvPr/>
          </p:nvSpPr>
          <p:spPr bwMode="auto">
            <a:xfrm>
              <a:off x="323820" y="2708275"/>
              <a:ext cx="3456000" cy="2233613"/>
            </a:xfrm>
            <a:prstGeom prst="wedgeRoundRectCallout">
              <a:avLst>
                <a:gd name="adj1" fmla="val 8338"/>
                <a:gd name="adj2" fmla="val -64356"/>
                <a:gd name="adj3" fmla="val 16667"/>
              </a:avLst>
            </a:prstGeom>
            <a:solidFill>
              <a:schemeClr val="tx2">
                <a:lumMod val="40000"/>
                <a:lumOff val="60000"/>
              </a:schemeClr>
            </a:solidFill>
            <a:ln w="9525">
              <a:solidFill>
                <a:schemeClr val="tx1"/>
              </a:solidFill>
              <a:miter lim="800000"/>
              <a:headEnd/>
              <a:tailEnd/>
            </a:ln>
          </p:spPr>
          <p:txBody>
            <a:bodyPr/>
            <a:lstStyle/>
            <a:p>
              <a:pPr algn="ctr" fontAlgn="auto">
                <a:spcBef>
                  <a:spcPts val="0"/>
                </a:spcBef>
                <a:spcAft>
                  <a:spcPts val="0"/>
                </a:spcAft>
                <a:defRPr/>
              </a:pPr>
              <a:endParaRPr lang="tr-TR">
                <a:latin typeface="+mn-lt"/>
                <a:cs typeface="+mn-cs"/>
              </a:endParaRPr>
            </a:p>
          </p:txBody>
        </p:sp>
        <p:sp>
          <p:nvSpPr>
            <p:cNvPr id="52231" name="Text Box 11"/>
            <p:cNvSpPr txBox="1">
              <a:spLocks noChangeArrowheads="1"/>
            </p:cNvSpPr>
            <p:nvPr/>
          </p:nvSpPr>
          <p:spPr bwMode="auto">
            <a:xfrm>
              <a:off x="285720" y="2857496"/>
              <a:ext cx="3671888" cy="2082800"/>
            </a:xfrm>
            <a:prstGeom prst="rect">
              <a:avLst/>
            </a:prstGeom>
            <a:noFill/>
            <a:ln w="9525">
              <a:noFill/>
              <a:miter lim="800000"/>
              <a:headEnd/>
              <a:tailEnd/>
            </a:ln>
          </p:spPr>
          <p:txBody>
            <a:bodyPr>
              <a:spAutoFit/>
            </a:bodyPr>
            <a:lstStyle/>
            <a:p>
              <a:pPr algn="ctr">
                <a:lnSpc>
                  <a:spcPct val="120000"/>
                </a:lnSpc>
              </a:pPr>
              <a:r>
                <a:rPr lang="tr-TR" sz="2000">
                  <a:latin typeface="Calibri" pitchFamily="34" charset="0"/>
                </a:rPr>
                <a:t>Amino asitlerinin yapısında bulunan </a:t>
              </a:r>
              <a:r>
                <a:rPr lang="tr-TR" sz="2400" b="1">
                  <a:solidFill>
                    <a:srgbClr val="FF3399"/>
                  </a:solidFill>
                  <a:latin typeface="Calibri" pitchFamily="34" charset="0"/>
                </a:rPr>
                <a:t>R</a:t>
              </a:r>
              <a:r>
                <a:rPr lang="tr-TR" sz="2000">
                  <a:latin typeface="Calibri" pitchFamily="34" charset="0"/>
                </a:rPr>
                <a:t> grubu peptid bağlantısına iştirak etmemektedir.</a:t>
              </a:r>
            </a:p>
            <a:p>
              <a:pPr>
                <a:spcBef>
                  <a:spcPct val="50000"/>
                </a:spcBef>
              </a:pPr>
              <a:endParaRPr lang="tr-TR" sz="2000">
                <a:latin typeface="Calibri" pitchFamily="34" charset="0"/>
              </a:endParaRPr>
            </a:p>
          </p:txBody>
        </p:sp>
        <p:sp>
          <p:nvSpPr>
            <p:cNvPr id="8" name="AutoShape 12"/>
            <p:cNvSpPr>
              <a:spLocks noChangeArrowheads="1"/>
            </p:cNvSpPr>
            <p:nvPr/>
          </p:nvSpPr>
          <p:spPr bwMode="auto">
            <a:xfrm>
              <a:off x="4067158" y="2565400"/>
              <a:ext cx="4752992" cy="2519363"/>
            </a:xfrm>
            <a:prstGeom prst="wedgeRoundRectCallout">
              <a:avLst>
                <a:gd name="adj1" fmla="val 6079"/>
                <a:gd name="adj2" fmla="val -62727"/>
                <a:gd name="adj3" fmla="val 16667"/>
              </a:avLst>
            </a:prstGeom>
            <a:solidFill>
              <a:schemeClr val="tx2">
                <a:lumMod val="20000"/>
                <a:lumOff val="80000"/>
              </a:schemeClr>
            </a:solidFill>
            <a:ln w="9525">
              <a:solidFill>
                <a:schemeClr val="tx1"/>
              </a:solidFill>
              <a:miter lim="800000"/>
              <a:headEnd/>
              <a:tailEnd/>
            </a:ln>
          </p:spPr>
          <p:txBody>
            <a:bodyPr/>
            <a:lstStyle/>
            <a:p>
              <a:pPr algn="ctr" fontAlgn="auto">
                <a:spcBef>
                  <a:spcPts val="0"/>
                </a:spcBef>
                <a:spcAft>
                  <a:spcPts val="0"/>
                </a:spcAft>
                <a:defRPr/>
              </a:pPr>
              <a:endParaRPr lang="tr-TR">
                <a:latin typeface="+mn-lt"/>
                <a:cs typeface="+mn-cs"/>
              </a:endParaRPr>
            </a:p>
          </p:txBody>
        </p:sp>
        <p:sp>
          <p:nvSpPr>
            <p:cNvPr id="52233" name="Text Box 13"/>
            <p:cNvSpPr txBox="1">
              <a:spLocks noChangeArrowheads="1"/>
            </p:cNvSpPr>
            <p:nvPr/>
          </p:nvSpPr>
          <p:spPr bwMode="auto">
            <a:xfrm>
              <a:off x="4140183" y="2708275"/>
              <a:ext cx="4679967" cy="2282825"/>
            </a:xfrm>
            <a:prstGeom prst="rect">
              <a:avLst/>
            </a:prstGeom>
            <a:noFill/>
            <a:ln w="9525">
              <a:noFill/>
              <a:miter lim="800000"/>
              <a:headEnd/>
              <a:tailEnd/>
            </a:ln>
          </p:spPr>
          <p:txBody>
            <a:bodyPr>
              <a:spAutoFit/>
            </a:bodyPr>
            <a:lstStyle/>
            <a:p>
              <a:pPr algn="just">
                <a:lnSpc>
                  <a:spcPct val="120000"/>
                </a:lnSpc>
              </a:pPr>
              <a:r>
                <a:rPr lang="tr-TR" sz="2000">
                  <a:latin typeface="Calibri" pitchFamily="34" charset="0"/>
                </a:rPr>
                <a:t>Peptid bağlarında bir amino asidinin </a:t>
              </a:r>
              <a:r>
                <a:rPr lang="tr-TR" sz="2000" b="1">
                  <a:solidFill>
                    <a:srgbClr val="FF3399"/>
                  </a:solidFill>
                  <a:latin typeface="Calibri" pitchFamily="34" charset="0"/>
                </a:rPr>
                <a:t>karboksil grubu</a:t>
              </a:r>
              <a:r>
                <a:rPr lang="tr-TR" sz="2000">
                  <a:latin typeface="Calibri" pitchFamily="34" charset="0"/>
                </a:rPr>
                <a:t> ikinci bir amino asidinin </a:t>
              </a:r>
              <a:r>
                <a:rPr lang="tr-TR" sz="2000" b="1">
                  <a:solidFill>
                    <a:srgbClr val="FF3399"/>
                  </a:solidFill>
                  <a:latin typeface="Calibri" pitchFamily="34" charset="0"/>
                </a:rPr>
                <a:t>amino grubu</a:t>
              </a:r>
              <a:r>
                <a:rPr lang="tr-TR" sz="2000">
                  <a:latin typeface="Calibri" pitchFamily="34" charset="0"/>
                </a:rPr>
                <a:t> ile  </a:t>
              </a:r>
              <a:r>
                <a:rPr lang="tr-TR" sz="2000" b="1">
                  <a:solidFill>
                    <a:srgbClr val="FF3399"/>
                  </a:solidFill>
                  <a:latin typeface="Calibri" pitchFamily="34" charset="0"/>
                </a:rPr>
                <a:t>H</a:t>
              </a:r>
              <a:r>
                <a:rPr lang="tr-TR" sz="2000" b="1" baseline="-25000">
                  <a:solidFill>
                    <a:srgbClr val="FF3399"/>
                  </a:solidFill>
                  <a:latin typeface="Calibri" pitchFamily="34" charset="0"/>
                </a:rPr>
                <a:t>2</a:t>
              </a:r>
              <a:r>
                <a:rPr lang="tr-TR" sz="2000" b="1">
                  <a:solidFill>
                    <a:srgbClr val="FF3399"/>
                  </a:solidFill>
                  <a:latin typeface="Calibri" pitchFamily="34" charset="0"/>
                </a:rPr>
                <a:t>O ayrılması</a:t>
              </a:r>
              <a:r>
                <a:rPr lang="tr-TR" sz="2000">
                  <a:latin typeface="Calibri" pitchFamily="34" charset="0"/>
                </a:rPr>
                <a:t> ile birleşmiştir. </a:t>
              </a:r>
            </a:p>
            <a:p>
              <a:pPr algn="just">
                <a:lnSpc>
                  <a:spcPct val="120000"/>
                </a:lnSpc>
              </a:pPr>
              <a:endParaRPr lang="tr-TR" sz="2000">
                <a:latin typeface="Calibri" pitchFamily="34" charset="0"/>
              </a:endParaRPr>
            </a:p>
            <a:p>
              <a:pPr algn="just">
                <a:lnSpc>
                  <a:spcPct val="120000"/>
                </a:lnSpc>
              </a:pPr>
              <a:r>
                <a:rPr lang="tr-TR" sz="2000">
                  <a:latin typeface="Calibri" pitchFamily="34" charset="0"/>
                </a:rPr>
                <a:t>Birinci asidin amidi meydana gelmiştir.</a:t>
              </a:r>
            </a:p>
          </p:txBody>
        </p:sp>
        <p:sp>
          <p:nvSpPr>
            <p:cNvPr id="52234" name="AutoShape 14"/>
            <p:cNvSpPr>
              <a:spLocks noChangeArrowheads="1"/>
            </p:cNvSpPr>
            <p:nvPr/>
          </p:nvSpPr>
          <p:spPr bwMode="auto">
            <a:xfrm flipH="1">
              <a:off x="2124075" y="5661025"/>
              <a:ext cx="1008063" cy="574675"/>
            </a:xfrm>
            <a:prstGeom prst="rightArrow">
              <a:avLst>
                <a:gd name="adj1" fmla="val 50000"/>
                <a:gd name="adj2" fmla="val 43854"/>
              </a:avLst>
            </a:prstGeom>
            <a:solidFill>
              <a:srgbClr val="FFFF00"/>
            </a:solidFill>
            <a:ln w="9525">
              <a:solidFill>
                <a:schemeClr val="tx1"/>
              </a:solidFill>
              <a:miter lim="800000"/>
              <a:headEnd/>
              <a:tailEnd/>
            </a:ln>
          </p:spPr>
          <p:txBody>
            <a:bodyPr wrap="none" anchor="ctr"/>
            <a:lstStyle/>
            <a:p>
              <a:endParaRPr lang="tr-TR">
                <a:latin typeface="Calibri" pitchFamily="34" charset="0"/>
              </a:endParaRPr>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Metin kutusu"/>
          <p:cNvSpPr txBox="1">
            <a:spLocks noChangeArrowheads="1"/>
          </p:cNvSpPr>
          <p:nvPr/>
        </p:nvSpPr>
        <p:spPr bwMode="auto">
          <a:xfrm>
            <a:off x="1285875" y="1428750"/>
            <a:ext cx="6643688" cy="3378200"/>
          </a:xfrm>
          <a:prstGeom prst="rect">
            <a:avLst/>
          </a:prstGeom>
          <a:noFill/>
          <a:ln w="9525">
            <a:noFill/>
            <a:miter lim="800000"/>
            <a:headEnd/>
            <a:tailEnd/>
          </a:ln>
        </p:spPr>
        <p:txBody>
          <a:bodyPr>
            <a:spAutoFit/>
          </a:bodyPr>
          <a:lstStyle/>
          <a:p>
            <a:pPr algn="just">
              <a:lnSpc>
                <a:spcPct val="150000"/>
              </a:lnSpc>
            </a:pPr>
            <a:r>
              <a:rPr lang="tr-TR" sz="2400">
                <a:latin typeface="Calibri" pitchFamily="34" charset="0"/>
              </a:rPr>
              <a:t>Çok sayıda amino asitin meydana getirdiği uzun peptid zincirlerine </a:t>
            </a:r>
            <a:r>
              <a:rPr lang="tr-TR" sz="2400" b="1">
                <a:solidFill>
                  <a:srgbClr val="FF0000"/>
                </a:solidFill>
                <a:latin typeface="Calibri" pitchFamily="34" charset="0"/>
              </a:rPr>
              <a:t>POLİPEPTİD ZİNCİRİ VE PROTEİN </a:t>
            </a:r>
            <a:r>
              <a:rPr lang="tr-TR" sz="2400">
                <a:latin typeface="Calibri" pitchFamily="34" charset="0"/>
              </a:rPr>
              <a:t>adı verilir. </a:t>
            </a:r>
          </a:p>
          <a:p>
            <a:pPr algn="just">
              <a:lnSpc>
                <a:spcPct val="150000"/>
              </a:lnSpc>
            </a:pPr>
            <a:endParaRPr lang="tr-TR" sz="2400">
              <a:latin typeface="Calibri" pitchFamily="34" charset="0"/>
            </a:endParaRPr>
          </a:p>
          <a:p>
            <a:pPr algn="just">
              <a:lnSpc>
                <a:spcPct val="150000"/>
              </a:lnSpc>
            </a:pPr>
            <a:r>
              <a:rPr lang="tr-TR" sz="2400">
                <a:latin typeface="Calibri" pitchFamily="34" charset="0"/>
              </a:rPr>
              <a:t>Peptid bağını oluşturan aminoasitlerin herbirisine  rezidu (kalıntı) adı verilir.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2 Resim" descr="UNLEM 1.jpg"/>
          <p:cNvPicPr>
            <a:picLocks noChangeAspect="1"/>
          </p:cNvPicPr>
          <p:nvPr/>
        </p:nvPicPr>
        <p:blipFill>
          <a:blip r:embed="rId3"/>
          <a:srcRect/>
          <a:stretch>
            <a:fillRect/>
          </a:stretch>
        </p:blipFill>
        <p:spPr bwMode="auto">
          <a:xfrm>
            <a:off x="0" y="4786313"/>
            <a:ext cx="1336675" cy="1214437"/>
          </a:xfrm>
          <a:prstGeom prst="rect">
            <a:avLst/>
          </a:prstGeom>
          <a:noFill/>
          <a:ln w="9525">
            <a:noFill/>
            <a:miter lim="800000"/>
            <a:headEnd/>
            <a:tailEnd/>
          </a:ln>
        </p:spPr>
      </p:pic>
      <p:sp>
        <p:nvSpPr>
          <p:cNvPr id="54275" name="3 Metin kutusu"/>
          <p:cNvSpPr txBox="1">
            <a:spLocks noChangeArrowheads="1"/>
          </p:cNvSpPr>
          <p:nvPr/>
        </p:nvSpPr>
        <p:spPr bwMode="auto">
          <a:xfrm>
            <a:off x="857250" y="357188"/>
            <a:ext cx="7429500" cy="6116637"/>
          </a:xfrm>
          <a:prstGeom prst="rect">
            <a:avLst/>
          </a:prstGeom>
          <a:noFill/>
          <a:ln w="9525">
            <a:noFill/>
            <a:miter lim="800000"/>
            <a:headEnd/>
            <a:tailEnd/>
          </a:ln>
        </p:spPr>
        <p:txBody>
          <a:bodyPr>
            <a:spAutoFit/>
          </a:bodyPr>
          <a:lstStyle/>
          <a:p>
            <a:pPr algn="just">
              <a:lnSpc>
                <a:spcPct val="150000"/>
              </a:lnSpc>
            </a:pPr>
            <a:r>
              <a:rPr lang="tr-TR" sz="2400">
                <a:latin typeface="Times New Roman" pitchFamily="18" charset="0"/>
                <a:cs typeface="Times New Roman" pitchFamily="18" charset="0"/>
              </a:rPr>
              <a:t>Peptid zincirlerinin aminoasit bileşenlerinin okunmasına amino ucundan başlanır ve her amino asitin sonuna il eki getirilir ve karboksil ucundaki aynen okunur. </a:t>
            </a:r>
          </a:p>
          <a:p>
            <a:pPr algn="just">
              <a:lnSpc>
                <a:spcPct val="150000"/>
              </a:lnSpc>
            </a:pPr>
            <a:endParaRPr lang="tr-TR" sz="2400">
              <a:latin typeface="Times New Roman" pitchFamily="18" charset="0"/>
              <a:cs typeface="Times New Roman" pitchFamily="18" charset="0"/>
            </a:endParaRPr>
          </a:p>
          <a:p>
            <a:pPr algn="just">
              <a:lnSpc>
                <a:spcPct val="150000"/>
              </a:lnSpc>
            </a:pPr>
            <a:r>
              <a:rPr lang="tr-TR" sz="2400">
                <a:latin typeface="Times New Roman" pitchFamily="18" charset="0"/>
                <a:cs typeface="Times New Roman" pitchFamily="18" charset="0"/>
              </a:rPr>
              <a:t>NH2- (Ala-Gly-Tyr-Leu)-COOH tetrapeptidini isimlendirirsek</a:t>
            </a:r>
          </a:p>
          <a:p>
            <a:pPr algn="ctr">
              <a:lnSpc>
                <a:spcPct val="150000"/>
              </a:lnSpc>
            </a:pPr>
            <a:r>
              <a:rPr lang="tr-TR" sz="2400" b="1">
                <a:solidFill>
                  <a:srgbClr val="FF0000"/>
                </a:solidFill>
                <a:latin typeface="Times New Roman" pitchFamily="18" charset="0"/>
                <a:cs typeface="Times New Roman" pitchFamily="18" charset="0"/>
              </a:rPr>
              <a:t>“Alanil- glisil-tirozil-lösin”</a:t>
            </a:r>
          </a:p>
          <a:p>
            <a:pPr algn="just">
              <a:lnSpc>
                <a:spcPct val="150000"/>
              </a:lnSpc>
            </a:pPr>
            <a:endParaRPr lang="tr-TR" sz="2400">
              <a:latin typeface="Times New Roman" pitchFamily="18" charset="0"/>
              <a:cs typeface="Times New Roman" pitchFamily="18" charset="0"/>
            </a:endParaRPr>
          </a:p>
          <a:p>
            <a:pPr algn="just">
              <a:lnSpc>
                <a:spcPct val="150000"/>
              </a:lnSpc>
            </a:pPr>
            <a:r>
              <a:rPr lang="tr-TR" sz="2400">
                <a:latin typeface="Times New Roman" pitchFamily="18" charset="0"/>
                <a:cs typeface="Times New Roman" pitchFamily="18" charset="0"/>
              </a:rPr>
              <a:t>Bir protein zinciri üzerinde amino asitler arasında peptid ve disülfit bağlarından başka kovalent bağlanma yoktur. </a:t>
            </a:r>
          </a:p>
          <a:p>
            <a:pPr algn="just">
              <a:lnSpc>
                <a:spcPct val="150000"/>
              </a:lnSpc>
            </a:pPr>
            <a:endParaRPr lang="tr-TR"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Metin kutusu"/>
          <p:cNvSpPr txBox="1">
            <a:spLocks noChangeArrowheads="1"/>
          </p:cNvSpPr>
          <p:nvPr/>
        </p:nvSpPr>
        <p:spPr bwMode="auto">
          <a:xfrm>
            <a:off x="1857375" y="2714625"/>
            <a:ext cx="5643563" cy="600075"/>
          </a:xfrm>
          <a:prstGeom prst="rect">
            <a:avLst/>
          </a:prstGeom>
          <a:noFill/>
          <a:ln w="9525">
            <a:noFill/>
            <a:miter lim="800000"/>
            <a:headEnd/>
            <a:tailEnd/>
          </a:ln>
        </p:spPr>
        <p:txBody>
          <a:bodyPr>
            <a:spAutoFit/>
          </a:bodyPr>
          <a:lstStyle/>
          <a:p>
            <a:pPr algn="ctr"/>
            <a:r>
              <a:rPr lang="tr-TR" sz="3300" b="1">
                <a:latin typeface="Times New Roman" pitchFamily="18" charset="0"/>
                <a:cs typeface="Times New Roman" pitchFamily="18" charset="0"/>
              </a:rPr>
              <a:t>PROTEİNLERİN YAPISI</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Metin kutusu"/>
          <p:cNvSpPr txBox="1">
            <a:spLocks noChangeArrowheads="1"/>
          </p:cNvSpPr>
          <p:nvPr/>
        </p:nvSpPr>
        <p:spPr bwMode="auto">
          <a:xfrm>
            <a:off x="1285875" y="1928813"/>
            <a:ext cx="6715125" cy="2473325"/>
          </a:xfrm>
          <a:prstGeom prst="rect">
            <a:avLst/>
          </a:prstGeom>
          <a:noFill/>
          <a:ln w="9525">
            <a:noFill/>
            <a:miter lim="800000"/>
            <a:headEnd/>
            <a:tailEnd/>
          </a:ln>
        </p:spPr>
        <p:txBody>
          <a:bodyPr>
            <a:spAutoFit/>
          </a:bodyPr>
          <a:lstStyle/>
          <a:p>
            <a:pPr algn="just">
              <a:lnSpc>
                <a:spcPct val="150000"/>
              </a:lnSpc>
            </a:pPr>
            <a:r>
              <a:rPr lang="tr-TR" sz="2600">
                <a:latin typeface="Times New Roman" pitchFamily="18" charset="0"/>
                <a:cs typeface="Times New Roman" pitchFamily="18" charset="0"/>
              </a:rPr>
              <a:t>Protein zinciri aminoasitlerin birleşmesiyle meydana gelir. Ancak yalnızca aminoasitlerden meydana gelen bir protein molekülü her zaman biyolojik aktivite göstermeyebilir.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Metin kutusu"/>
          <p:cNvSpPr txBox="1">
            <a:spLocks noChangeArrowheads="1"/>
          </p:cNvSpPr>
          <p:nvPr/>
        </p:nvSpPr>
        <p:spPr bwMode="auto">
          <a:xfrm>
            <a:off x="1071563" y="1357313"/>
            <a:ext cx="7000875" cy="4211637"/>
          </a:xfrm>
          <a:prstGeom prst="rect">
            <a:avLst/>
          </a:prstGeom>
          <a:noFill/>
          <a:ln w="9525">
            <a:noFill/>
            <a:miter lim="800000"/>
            <a:headEnd/>
            <a:tailEnd/>
          </a:ln>
        </p:spPr>
        <p:txBody>
          <a:bodyPr>
            <a:spAutoFit/>
          </a:bodyPr>
          <a:lstStyle/>
          <a:p>
            <a:pPr algn="just">
              <a:lnSpc>
                <a:spcPct val="150000"/>
              </a:lnSpc>
            </a:pPr>
            <a:r>
              <a:rPr lang="tr-TR" sz="2600">
                <a:latin typeface="Times New Roman" pitchFamily="18" charset="0"/>
                <a:cs typeface="Times New Roman" pitchFamily="18" charset="0"/>
              </a:rPr>
              <a:t>Biyolojik fonksiyonunu yerine getirebilmek için bazen amino asit yapısında olmayan metal iyonları, karbonhidratlar, lipidler, koenzimler, porfirin halkaları, gibi kimyasal birimlerle birleşir, bazende birden fazla polipeptid zinciri biraraya gelerek belirli bir biyolojik görevi üstlenirler.</a:t>
            </a:r>
          </a:p>
          <a:p>
            <a:pPr algn="just">
              <a:lnSpc>
                <a:spcPct val="150000"/>
              </a:lnSpc>
            </a:pPr>
            <a:endParaRPr lang="tr-TR" sz="2400">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5"/>
          <p:cNvSpPr txBox="1">
            <a:spLocks noChangeArrowheads="1"/>
          </p:cNvSpPr>
          <p:nvPr/>
        </p:nvSpPr>
        <p:spPr bwMode="auto">
          <a:xfrm>
            <a:off x="755650" y="981075"/>
            <a:ext cx="3598863" cy="3276600"/>
          </a:xfrm>
          <a:prstGeom prst="rect">
            <a:avLst/>
          </a:prstGeom>
          <a:noFill/>
          <a:ln w="9525">
            <a:noFill/>
            <a:miter lim="800000"/>
            <a:headEnd/>
            <a:tailEnd/>
          </a:ln>
        </p:spPr>
        <p:txBody>
          <a:bodyPr>
            <a:spAutoFit/>
          </a:bodyPr>
          <a:lstStyle/>
          <a:p>
            <a:pPr algn="just">
              <a:lnSpc>
                <a:spcPct val="130000"/>
              </a:lnSpc>
              <a:spcBef>
                <a:spcPct val="50000"/>
              </a:spcBef>
            </a:pPr>
            <a:r>
              <a:rPr lang="tr-TR" sz="2800">
                <a:solidFill>
                  <a:srgbClr val="66FF33"/>
                </a:solidFill>
                <a:latin typeface="Calibri" pitchFamily="34" charset="0"/>
              </a:rPr>
              <a:t>Proteinlerde;</a:t>
            </a:r>
            <a:r>
              <a:rPr lang="tr-TR" sz="2400">
                <a:solidFill>
                  <a:srgbClr val="66FF33"/>
                </a:solidFill>
                <a:latin typeface="Calibri" pitchFamily="34" charset="0"/>
              </a:rPr>
              <a:t> </a:t>
            </a:r>
          </a:p>
          <a:p>
            <a:pPr algn="just">
              <a:lnSpc>
                <a:spcPct val="130000"/>
              </a:lnSpc>
              <a:spcBef>
                <a:spcPct val="50000"/>
              </a:spcBef>
              <a:buFontTx/>
              <a:buChar char="•"/>
            </a:pPr>
            <a:r>
              <a:rPr lang="tr-TR" sz="2400">
                <a:latin typeface="Calibri" pitchFamily="34" charset="0"/>
              </a:rPr>
              <a:t> (Primer) birincil,</a:t>
            </a:r>
          </a:p>
          <a:p>
            <a:pPr algn="just">
              <a:lnSpc>
                <a:spcPct val="130000"/>
              </a:lnSpc>
              <a:spcBef>
                <a:spcPct val="50000"/>
              </a:spcBef>
              <a:buFontTx/>
              <a:buChar char="•"/>
            </a:pPr>
            <a:r>
              <a:rPr lang="tr-TR" sz="2400">
                <a:latin typeface="Calibri" pitchFamily="34" charset="0"/>
              </a:rPr>
              <a:t> (Sekonder) ikincil,</a:t>
            </a:r>
          </a:p>
          <a:p>
            <a:pPr algn="just">
              <a:lnSpc>
                <a:spcPct val="130000"/>
              </a:lnSpc>
              <a:spcBef>
                <a:spcPct val="50000"/>
              </a:spcBef>
              <a:buFontTx/>
              <a:buChar char="•"/>
            </a:pPr>
            <a:r>
              <a:rPr lang="tr-TR" sz="2400">
                <a:latin typeface="Calibri" pitchFamily="34" charset="0"/>
              </a:rPr>
              <a:t> (Tersiyer) üçüncül </a:t>
            </a:r>
          </a:p>
          <a:p>
            <a:pPr algn="just">
              <a:lnSpc>
                <a:spcPct val="130000"/>
              </a:lnSpc>
              <a:spcBef>
                <a:spcPct val="50000"/>
              </a:spcBef>
              <a:buFontTx/>
              <a:buChar char="•"/>
            </a:pPr>
            <a:r>
              <a:rPr lang="tr-TR" sz="2400">
                <a:latin typeface="Calibri" pitchFamily="34" charset="0"/>
              </a:rPr>
              <a:t> (Kuaternery) dördüncül</a:t>
            </a:r>
          </a:p>
        </p:txBody>
      </p:sp>
      <p:pic>
        <p:nvPicPr>
          <p:cNvPr id="58371" name="Picture 7" descr="protein"/>
          <p:cNvPicPr>
            <a:picLocks noChangeAspect="1" noChangeArrowheads="1"/>
          </p:cNvPicPr>
          <p:nvPr/>
        </p:nvPicPr>
        <p:blipFill>
          <a:blip r:embed="rId3"/>
          <a:srcRect/>
          <a:stretch>
            <a:fillRect/>
          </a:stretch>
        </p:blipFill>
        <p:spPr bwMode="auto">
          <a:xfrm>
            <a:off x="4932363" y="188913"/>
            <a:ext cx="3209925" cy="6265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071563" y="714375"/>
            <a:ext cx="7143750" cy="1133475"/>
          </a:xfrm>
          <a:prstGeom prst="rect">
            <a:avLst/>
          </a:prstGeom>
          <a:noFill/>
          <a:ln w="9525">
            <a:noFill/>
            <a:miter lim="800000"/>
            <a:headEnd/>
            <a:tailEnd/>
          </a:ln>
        </p:spPr>
        <p:txBody>
          <a:bodyPr>
            <a:spAutoFit/>
          </a:bodyPr>
          <a:lstStyle/>
          <a:p>
            <a:pPr algn="just">
              <a:lnSpc>
                <a:spcPct val="150000"/>
              </a:lnSpc>
              <a:spcBef>
                <a:spcPct val="50000"/>
              </a:spcBef>
            </a:pPr>
            <a:r>
              <a:rPr lang="tr-TR" sz="2400">
                <a:latin typeface="Times New Roman" pitchFamily="18" charset="0"/>
                <a:cs typeface="Times New Roman" pitchFamily="18" charset="0"/>
              </a:rPr>
              <a:t>Amino asitlerin karboksil grubundan karbondioksit çıkmasıyla </a:t>
            </a:r>
            <a:r>
              <a:rPr lang="tr-TR" sz="2400" b="1" i="1">
                <a:latin typeface="Times New Roman" pitchFamily="18" charset="0"/>
                <a:cs typeface="Times New Roman" pitchFamily="18" charset="0"/>
              </a:rPr>
              <a:t>biyojen aminler</a:t>
            </a:r>
            <a:r>
              <a:rPr lang="tr-TR" sz="2400">
                <a:latin typeface="Times New Roman" pitchFamily="18" charset="0"/>
                <a:cs typeface="Times New Roman" pitchFamily="18" charset="0"/>
              </a:rPr>
              <a:t> oluşur. </a:t>
            </a:r>
          </a:p>
        </p:txBody>
      </p:sp>
      <p:sp>
        <p:nvSpPr>
          <p:cNvPr id="31747" name="2 Metin kutusu"/>
          <p:cNvSpPr txBox="1">
            <a:spLocks noChangeArrowheads="1"/>
          </p:cNvSpPr>
          <p:nvPr/>
        </p:nvSpPr>
        <p:spPr bwMode="auto">
          <a:xfrm>
            <a:off x="2571750" y="2286000"/>
            <a:ext cx="4071938" cy="2954338"/>
          </a:xfrm>
          <a:prstGeom prst="rect">
            <a:avLst/>
          </a:prstGeom>
          <a:noFill/>
          <a:ln w="9525">
            <a:noFill/>
            <a:miter lim="800000"/>
            <a:headEnd/>
            <a:tailEnd/>
          </a:ln>
        </p:spPr>
        <p:txBody>
          <a:bodyPr>
            <a:spAutoFit/>
          </a:bodyPr>
          <a:lstStyle/>
          <a:p>
            <a:pPr>
              <a:spcBef>
                <a:spcPct val="50000"/>
              </a:spcBef>
            </a:pPr>
            <a:r>
              <a:rPr lang="tr-TR" sz="2400">
                <a:latin typeface="Times New Roman" pitchFamily="18" charset="0"/>
                <a:cs typeface="Times New Roman" pitchFamily="18" charset="0"/>
              </a:rPr>
              <a:t>Histidinden </a:t>
            </a:r>
            <a:r>
              <a:rPr lang="tr-TR" sz="2400" b="1">
                <a:latin typeface="Times New Roman" pitchFamily="18" charset="0"/>
                <a:cs typeface="Times New Roman" pitchFamily="18" charset="0"/>
              </a:rPr>
              <a:t>histamin</a:t>
            </a:r>
            <a:r>
              <a:rPr lang="tr-TR" sz="2400">
                <a:latin typeface="Times New Roman" pitchFamily="18" charset="0"/>
                <a:cs typeface="Times New Roman" pitchFamily="18" charset="0"/>
              </a:rPr>
              <a:t>, </a:t>
            </a:r>
          </a:p>
          <a:p>
            <a:pPr>
              <a:spcBef>
                <a:spcPct val="50000"/>
              </a:spcBef>
            </a:pPr>
            <a:r>
              <a:rPr lang="tr-TR" sz="2400">
                <a:latin typeface="Times New Roman" pitchFamily="18" charset="0"/>
                <a:cs typeface="Times New Roman" pitchFamily="18" charset="0"/>
              </a:rPr>
              <a:t>Lizinden </a:t>
            </a:r>
            <a:r>
              <a:rPr lang="tr-TR" sz="2400" b="1">
                <a:latin typeface="Times New Roman" pitchFamily="18" charset="0"/>
                <a:cs typeface="Times New Roman" pitchFamily="18" charset="0"/>
              </a:rPr>
              <a:t>kadaverin</a:t>
            </a:r>
            <a:r>
              <a:rPr lang="tr-TR" sz="2400">
                <a:latin typeface="Times New Roman" pitchFamily="18" charset="0"/>
                <a:cs typeface="Times New Roman" pitchFamily="18" charset="0"/>
              </a:rPr>
              <a:t>, </a:t>
            </a:r>
          </a:p>
          <a:p>
            <a:pPr>
              <a:spcBef>
                <a:spcPct val="50000"/>
              </a:spcBef>
            </a:pPr>
            <a:r>
              <a:rPr lang="tr-TR" sz="2400">
                <a:latin typeface="Times New Roman" pitchFamily="18" charset="0"/>
                <a:cs typeface="Times New Roman" pitchFamily="18" charset="0"/>
              </a:rPr>
              <a:t>Ornitinden </a:t>
            </a:r>
            <a:r>
              <a:rPr lang="tr-TR" sz="2400" b="1">
                <a:latin typeface="Times New Roman" pitchFamily="18" charset="0"/>
                <a:cs typeface="Times New Roman" pitchFamily="18" charset="0"/>
              </a:rPr>
              <a:t>putressin</a:t>
            </a:r>
            <a:r>
              <a:rPr lang="tr-TR" sz="2400">
                <a:latin typeface="Times New Roman" pitchFamily="18" charset="0"/>
                <a:cs typeface="Times New Roman" pitchFamily="18" charset="0"/>
              </a:rPr>
              <a:t>, </a:t>
            </a:r>
          </a:p>
          <a:p>
            <a:pPr>
              <a:spcBef>
                <a:spcPct val="50000"/>
              </a:spcBef>
            </a:pPr>
            <a:r>
              <a:rPr lang="tr-TR" sz="2400">
                <a:latin typeface="Times New Roman" pitchFamily="18" charset="0"/>
                <a:cs typeface="Times New Roman" pitchFamily="18" charset="0"/>
              </a:rPr>
              <a:t>Tirozinden </a:t>
            </a:r>
            <a:r>
              <a:rPr lang="tr-TR" sz="2400" b="1">
                <a:latin typeface="Times New Roman" pitchFamily="18" charset="0"/>
                <a:cs typeface="Times New Roman" pitchFamily="18" charset="0"/>
              </a:rPr>
              <a:t>tiramin</a:t>
            </a:r>
            <a:r>
              <a:rPr lang="tr-TR" sz="2400">
                <a:latin typeface="Times New Roman" pitchFamily="18" charset="0"/>
                <a:cs typeface="Times New Roman" pitchFamily="18" charset="0"/>
              </a:rPr>
              <a:t>, </a:t>
            </a:r>
          </a:p>
          <a:p>
            <a:pPr>
              <a:spcBef>
                <a:spcPct val="50000"/>
              </a:spcBef>
            </a:pPr>
            <a:r>
              <a:rPr lang="tr-TR" sz="2400">
                <a:latin typeface="Times New Roman" pitchFamily="18" charset="0"/>
                <a:cs typeface="Times New Roman" pitchFamily="18" charset="0"/>
              </a:rPr>
              <a:t>Triptofandan </a:t>
            </a:r>
            <a:r>
              <a:rPr lang="tr-TR" sz="2400" b="1">
                <a:latin typeface="Times New Roman" pitchFamily="18" charset="0"/>
                <a:cs typeface="Times New Roman" pitchFamily="18" charset="0"/>
              </a:rPr>
              <a:t>triptamin</a:t>
            </a:r>
            <a:r>
              <a:rPr lang="tr-TR" sz="2400">
                <a:latin typeface="Times New Roman" pitchFamily="18" charset="0"/>
                <a:cs typeface="Times New Roman" pitchFamily="18" charset="0"/>
              </a:rPr>
              <a:t> </a:t>
            </a:r>
          </a:p>
          <a:p>
            <a:endParaRPr lang="tr-TR">
              <a:latin typeface="Calibri"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3"/>
          <p:cNvPicPr>
            <a:picLocks noChangeAspect="1" noChangeArrowheads="1"/>
          </p:cNvPicPr>
          <p:nvPr/>
        </p:nvPicPr>
        <p:blipFill>
          <a:blip r:embed="rId3"/>
          <a:srcRect/>
          <a:stretch>
            <a:fillRect/>
          </a:stretch>
        </p:blipFill>
        <p:spPr bwMode="auto">
          <a:xfrm>
            <a:off x="2555875" y="765175"/>
            <a:ext cx="4016375" cy="2303463"/>
          </a:xfrm>
          <a:prstGeom prst="rect">
            <a:avLst/>
          </a:prstGeom>
          <a:noFill/>
          <a:ln w="9525">
            <a:noFill/>
            <a:miter lim="800000"/>
            <a:headEnd/>
            <a:tailEnd/>
          </a:ln>
        </p:spPr>
      </p:pic>
      <p:sp>
        <p:nvSpPr>
          <p:cNvPr id="59395" name="Text Box 4"/>
          <p:cNvSpPr txBox="1">
            <a:spLocks noChangeArrowheads="1"/>
          </p:cNvSpPr>
          <p:nvPr/>
        </p:nvSpPr>
        <p:spPr bwMode="auto">
          <a:xfrm>
            <a:off x="1331913" y="3213100"/>
            <a:ext cx="6624637" cy="2209800"/>
          </a:xfrm>
          <a:prstGeom prst="rect">
            <a:avLst/>
          </a:prstGeom>
          <a:noFill/>
          <a:ln w="9525">
            <a:noFill/>
            <a:miter lim="800000"/>
            <a:headEnd/>
            <a:tailEnd/>
          </a:ln>
        </p:spPr>
        <p:txBody>
          <a:bodyPr>
            <a:spAutoFit/>
          </a:bodyPr>
          <a:lstStyle/>
          <a:p>
            <a:pPr algn="just">
              <a:lnSpc>
                <a:spcPct val="150000"/>
              </a:lnSpc>
            </a:pPr>
            <a:r>
              <a:rPr lang="tr-TR" sz="2400">
                <a:solidFill>
                  <a:srgbClr val="FF3399"/>
                </a:solidFill>
                <a:latin typeface="Calibri" pitchFamily="34" charset="0"/>
              </a:rPr>
              <a:t>Birincil (Primer) yapı,</a:t>
            </a:r>
            <a:r>
              <a:rPr lang="tr-TR" sz="2400">
                <a:latin typeface="Calibri" pitchFamily="34" charset="0"/>
              </a:rPr>
              <a:t> bir proteindeki amino asitlerin sıralanışıdır. Bu yapı DNA’daki baz dizilişi tarafından şifrelenir.</a:t>
            </a:r>
          </a:p>
          <a:p>
            <a:pPr algn="just">
              <a:lnSpc>
                <a:spcPct val="130000"/>
              </a:lnSpc>
            </a:pPr>
            <a:endParaRPr lang="tr-TR" sz="2400">
              <a:latin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3"/>
          <p:cNvPicPr>
            <a:picLocks noChangeAspect="1" noChangeArrowheads="1"/>
          </p:cNvPicPr>
          <p:nvPr/>
        </p:nvPicPr>
        <p:blipFill>
          <a:blip r:embed="rId3"/>
          <a:srcRect/>
          <a:stretch>
            <a:fillRect/>
          </a:stretch>
        </p:blipFill>
        <p:spPr bwMode="auto">
          <a:xfrm>
            <a:off x="2700338" y="0"/>
            <a:ext cx="4303712" cy="2874963"/>
          </a:xfrm>
          <a:prstGeom prst="rect">
            <a:avLst/>
          </a:prstGeom>
          <a:noFill/>
          <a:ln w="9525">
            <a:noFill/>
            <a:miter lim="800000"/>
            <a:headEnd/>
            <a:tailEnd/>
          </a:ln>
        </p:spPr>
      </p:pic>
      <p:sp>
        <p:nvSpPr>
          <p:cNvPr id="60419" name="Text Box 1028"/>
          <p:cNvSpPr txBox="1">
            <a:spLocks noChangeArrowheads="1"/>
          </p:cNvSpPr>
          <p:nvPr/>
        </p:nvSpPr>
        <p:spPr bwMode="auto">
          <a:xfrm>
            <a:off x="755650" y="2708275"/>
            <a:ext cx="7848600" cy="3854450"/>
          </a:xfrm>
          <a:prstGeom prst="rect">
            <a:avLst/>
          </a:prstGeom>
          <a:noFill/>
          <a:ln w="9525">
            <a:noFill/>
            <a:miter lim="800000"/>
            <a:headEnd/>
            <a:tailEnd/>
          </a:ln>
        </p:spPr>
        <p:txBody>
          <a:bodyPr>
            <a:spAutoFit/>
          </a:bodyPr>
          <a:lstStyle/>
          <a:p>
            <a:pPr algn="just">
              <a:lnSpc>
                <a:spcPct val="110000"/>
              </a:lnSpc>
            </a:pPr>
            <a:r>
              <a:rPr lang="tr-TR" sz="2400">
                <a:solidFill>
                  <a:srgbClr val="66FF33"/>
                </a:solidFill>
                <a:latin typeface="Calibri" pitchFamily="34" charset="0"/>
              </a:rPr>
              <a:t>İkincil  (Sekonder) yapı,</a:t>
            </a:r>
            <a:r>
              <a:rPr lang="tr-TR" sz="2400">
                <a:latin typeface="Calibri" pitchFamily="34" charset="0"/>
              </a:rPr>
              <a:t> lineer dizilişte birbirine yakın amino asit rezüdüleri arasındaki etkileşmeler sonucu meydana gelir.</a:t>
            </a:r>
          </a:p>
          <a:p>
            <a:pPr algn="just">
              <a:lnSpc>
                <a:spcPct val="110000"/>
              </a:lnSpc>
            </a:pPr>
            <a:endParaRPr lang="tr-TR" sz="2400">
              <a:latin typeface="Calibri" pitchFamily="34" charset="0"/>
            </a:endParaRPr>
          </a:p>
          <a:p>
            <a:pPr algn="just">
              <a:lnSpc>
                <a:spcPct val="110000"/>
              </a:lnSpc>
            </a:pPr>
            <a:r>
              <a:rPr lang="tr-TR" sz="2400">
                <a:latin typeface="Calibri" pitchFamily="34" charset="0"/>
              </a:rPr>
              <a:t>Bu yapının oluşumunda peptid zincirleri birbirine </a:t>
            </a:r>
            <a:r>
              <a:rPr lang="tr-TR" sz="2400" b="1">
                <a:solidFill>
                  <a:srgbClr val="FF0000"/>
                </a:solidFill>
                <a:latin typeface="Calibri" pitchFamily="34" charset="0"/>
              </a:rPr>
              <a:t>Disülfit veya hidrojen bağı</a:t>
            </a:r>
            <a:r>
              <a:rPr lang="tr-TR" sz="2400">
                <a:latin typeface="Calibri" pitchFamily="34" charset="0"/>
              </a:rPr>
              <a:t> ile bağlanarak bir arada tutulmakta ve bu şekilde protein yaprak, heliks veya bukle yapı kazanmaktadır.</a:t>
            </a:r>
          </a:p>
          <a:p>
            <a:r>
              <a:rPr lang="tr-TR">
                <a:latin typeface="Calibri" pitchFamily="34" charset="0"/>
              </a:rPr>
              <a:t> </a:t>
            </a:r>
          </a:p>
          <a:p>
            <a:r>
              <a:rPr lang="tr-TR" b="1">
                <a:latin typeface="Calibri" pitchFamily="34" charset="0"/>
              </a:rPr>
              <a:t>Sistein–SH  +  HS–Sistein  +  ½  O</a:t>
            </a:r>
            <a:r>
              <a:rPr lang="tr-TR" b="1" baseline="-25000">
                <a:latin typeface="Calibri" pitchFamily="34" charset="0"/>
              </a:rPr>
              <a:t>2</a:t>
            </a:r>
            <a:r>
              <a:rPr lang="tr-TR" b="1">
                <a:latin typeface="Calibri" pitchFamily="34" charset="0"/>
              </a:rPr>
              <a:t>  →  Sistein –S–S –Sistein  +  H</a:t>
            </a:r>
            <a:r>
              <a:rPr lang="tr-TR" b="1" baseline="-25000">
                <a:latin typeface="Calibri" pitchFamily="34" charset="0"/>
              </a:rPr>
              <a:t>2</a:t>
            </a:r>
            <a:r>
              <a:rPr lang="tr-TR" b="1">
                <a:latin typeface="Calibri" pitchFamily="34" charset="0"/>
              </a:rPr>
              <a:t>O</a:t>
            </a:r>
            <a:endParaRPr lang="tr-TR">
              <a:latin typeface="Calibri"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3"/>
          <p:cNvPicPr>
            <a:picLocks noChangeAspect="1" noChangeArrowheads="1"/>
          </p:cNvPicPr>
          <p:nvPr/>
        </p:nvPicPr>
        <p:blipFill>
          <a:blip r:embed="rId3"/>
          <a:srcRect/>
          <a:stretch>
            <a:fillRect/>
          </a:stretch>
        </p:blipFill>
        <p:spPr bwMode="auto">
          <a:xfrm>
            <a:off x="2786063" y="0"/>
            <a:ext cx="4024312" cy="2481263"/>
          </a:xfrm>
          <a:prstGeom prst="rect">
            <a:avLst/>
          </a:prstGeom>
          <a:noFill/>
          <a:ln w="9525">
            <a:noFill/>
            <a:miter lim="800000"/>
            <a:headEnd/>
            <a:tailEnd/>
          </a:ln>
        </p:spPr>
      </p:pic>
      <p:sp>
        <p:nvSpPr>
          <p:cNvPr id="61443" name="Text Box 4"/>
          <p:cNvSpPr txBox="1">
            <a:spLocks noChangeArrowheads="1"/>
          </p:cNvSpPr>
          <p:nvPr/>
        </p:nvSpPr>
        <p:spPr bwMode="auto">
          <a:xfrm>
            <a:off x="1000125" y="2320925"/>
            <a:ext cx="7215188" cy="3781425"/>
          </a:xfrm>
          <a:prstGeom prst="rect">
            <a:avLst/>
          </a:prstGeom>
          <a:noFill/>
          <a:ln w="9525">
            <a:noFill/>
            <a:miter lim="800000"/>
            <a:headEnd/>
            <a:tailEnd/>
          </a:ln>
        </p:spPr>
        <p:txBody>
          <a:bodyPr>
            <a:spAutoFit/>
          </a:bodyPr>
          <a:lstStyle/>
          <a:p>
            <a:pPr algn="just">
              <a:lnSpc>
                <a:spcPct val="125000"/>
              </a:lnSpc>
              <a:spcBef>
                <a:spcPct val="50000"/>
              </a:spcBef>
            </a:pPr>
            <a:r>
              <a:rPr lang="tr-TR" sz="2200">
                <a:solidFill>
                  <a:srgbClr val="66FF33"/>
                </a:solidFill>
                <a:latin typeface="Calibri" pitchFamily="34" charset="0"/>
              </a:rPr>
              <a:t>Tersiyer yapı (üçüncül yapı);</a:t>
            </a:r>
            <a:r>
              <a:rPr lang="tr-TR" sz="2200">
                <a:latin typeface="Calibri" pitchFamily="34" charset="0"/>
              </a:rPr>
              <a:t> lineer dizilişte birbirinden uzak noktalardaki amino asitler arasındaki sterik etkileşmelerle ortaya çıkar. </a:t>
            </a:r>
          </a:p>
          <a:p>
            <a:pPr algn="just">
              <a:lnSpc>
                <a:spcPct val="125000"/>
              </a:lnSpc>
              <a:spcBef>
                <a:spcPct val="50000"/>
              </a:spcBef>
            </a:pPr>
            <a:r>
              <a:rPr lang="tr-TR" sz="2200">
                <a:latin typeface="Calibri" pitchFamily="34" charset="0"/>
              </a:rPr>
              <a:t>Bir protein zinciri içindeki kararlı katlanmalar sonucu, lineer dizilişte birbirinden uzakta olan amino asit reziduleri bir araya gelir ve proteinin aktif bölgesini oluştururlar.</a:t>
            </a:r>
          </a:p>
          <a:p>
            <a:pPr algn="just">
              <a:lnSpc>
                <a:spcPct val="125000"/>
              </a:lnSpc>
              <a:spcBef>
                <a:spcPct val="50000"/>
              </a:spcBef>
            </a:pPr>
            <a:r>
              <a:rPr lang="tr-TR" sz="2200">
                <a:latin typeface="Calibri" pitchFamily="34" charset="0"/>
              </a:rPr>
              <a:t>Bu yapının meydana gelmesinde görev alabilen bağlar;</a:t>
            </a:r>
          </a:p>
        </p:txBody>
      </p:sp>
      <p:sp>
        <p:nvSpPr>
          <p:cNvPr id="61444" name="Text Box 6"/>
          <p:cNvSpPr txBox="1">
            <a:spLocks noChangeArrowheads="1"/>
          </p:cNvSpPr>
          <p:nvPr/>
        </p:nvSpPr>
        <p:spPr bwMode="auto">
          <a:xfrm>
            <a:off x="857250" y="5743575"/>
            <a:ext cx="7632700" cy="1114425"/>
          </a:xfrm>
          <a:prstGeom prst="rect">
            <a:avLst/>
          </a:prstGeom>
          <a:noFill/>
          <a:ln w="9525">
            <a:noFill/>
            <a:miter lim="800000"/>
            <a:headEnd/>
            <a:tailEnd/>
          </a:ln>
        </p:spPr>
        <p:txBody>
          <a:bodyPr>
            <a:spAutoFit/>
          </a:bodyPr>
          <a:lstStyle/>
          <a:p>
            <a:pPr algn="just">
              <a:spcBef>
                <a:spcPct val="50000"/>
              </a:spcBef>
              <a:buClr>
                <a:srgbClr val="FF3399"/>
              </a:buClr>
              <a:buFont typeface="Wingdings" pitchFamily="2" charset="2"/>
              <a:buNone/>
            </a:pPr>
            <a:r>
              <a:rPr lang="tr-TR" sz="4000" b="1">
                <a:solidFill>
                  <a:srgbClr val="FF0066"/>
                </a:solidFill>
                <a:latin typeface="Calibri" pitchFamily="34" charset="0"/>
              </a:rPr>
              <a:t>*</a:t>
            </a:r>
            <a:r>
              <a:rPr lang="tr-TR" sz="2400">
                <a:solidFill>
                  <a:srgbClr val="666699"/>
                </a:solidFill>
                <a:latin typeface="Calibri" pitchFamily="34" charset="0"/>
              </a:rPr>
              <a:t> Disülfit bağı bu yapıyı kararlı hale getirir</a:t>
            </a:r>
            <a:endParaRPr lang="tr-TR">
              <a:solidFill>
                <a:srgbClr val="008000"/>
              </a:solidFill>
              <a:latin typeface="Calibri" pitchFamily="34" charset="0"/>
            </a:endParaRPr>
          </a:p>
          <a:p>
            <a:pPr>
              <a:spcBef>
                <a:spcPct val="50000"/>
              </a:spcBef>
            </a:pPr>
            <a:endParaRPr lang="tr-TR">
              <a:latin typeface="Calibri"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Metin kutusu"/>
          <p:cNvSpPr txBox="1">
            <a:spLocks noChangeArrowheads="1"/>
          </p:cNvSpPr>
          <p:nvPr/>
        </p:nvSpPr>
        <p:spPr bwMode="auto">
          <a:xfrm>
            <a:off x="1214438" y="2143125"/>
            <a:ext cx="6858000" cy="1282700"/>
          </a:xfrm>
          <a:prstGeom prst="rect">
            <a:avLst/>
          </a:prstGeom>
          <a:noFill/>
          <a:ln w="9525">
            <a:noFill/>
            <a:miter lim="800000"/>
            <a:headEnd/>
            <a:tailEnd/>
          </a:ln>
        </p:spPr>
        <p:txBody>
          <a:bodyPr>
            <a:spAutoFit/>
          </a:bodyPr>
          <a:lstStyle/>
          <a:p>
            <a:pPr algn="just">
              <a:lnSpc>
                <a:spcPct val="150000"/>
              </a:lnSpc>
            </a:pPr>
            <a:r>
              <a:rPr lang="tr-TR" sz="2600">
                <a:latin typeface="Calibri" pitchFamily="34" charset="0"/>
              </a:rPr>
              <a:t>Kuartener yapı; birden fazla polipeptid zincirine sahip oligomerik proteinlere rastlanır. </a:t>
            </a:r>
          </a:p>
        </p:txBody>
      </p:sp>
      <p:pic>
        <p:nvPicPr>
          <p:cNvPr id="62467" name="Picture 3"/>
          <p:cNvPicPr>
            <a:picLocks noChangeAspect="1" noChangeArrowheads="1"/>
          </p:cNvPicPr>
          <p:nvPr/>
        </p:nvPicPr>
        <p:blipFill>
          <a:blip r:embed="rId3"/>
          <a:srcRect/>
          <a:stretch>
            <a:fillRect/>
          </a:stretch>
        </p:blipFill>
        <p:spPr bwMode="auto">
          <a:xfrm>
            <a:off x="2786063" y="0"/>
            <a:ext cx="2857500" cy="2190750"/>
          </a:xfrm>
          <a:prstGeom prst="rect">
            <a:avLst/>
          </a:prstGeom>
          <a:noFill/>
          <a:ln w="9525">
            <a:noFill/>
            <a:miter lim="800000"/>
            <a:headEnd/>
            <a:tailEnd/>
          </a:ln>
        </p:spPr>
      </p:pic>
      <p:sp>
        <p:nvSpPr>
          <p:cNvPr id="62468" name="Text Box 4"/>
          <p:cNvSpPr txBox="1">
            <a:spLocks noChangeArrowheads="1"/>
          </p:cNvSpPr>
          <p:nvPr/>
        </p:nvSpPr>
        <p:spPr bwMode="auto">
          <a:xfrm>
            <a:off x="1071563" y="3857625"/>
            <a:ext cx="6911975" cy="3122613"/>
          </a:xfrm>
          <a:prstGeom prst="rect">
            <a:avLst/>
          </a:prstGeom>
          <a:noFill/>
          <a:ln w="9525">
            <a:noFill/>
            <a:miter lim="800000"/>
            <a:headEnd/>
            <a:tailEnd/>
          </a:ln>
        </p:spPr>
        <p:txBody>
          <a:bodyPr>
            <a:spAutoFit/>
          </a:bodyPr>
          <a:lstStyle/>
          <a:p>
            <a:pPr algn="just">
              <a:lnSpc>
                <a:spcPct val="130000"/>
              </a:lnSpc>
              <a:spcBef>
                <a:spcPct val="50000"/>
              </a:spcBef>
            </a:pPr>
            <a:r>
              <a:rPr lang="tr-TR" sz="2400">
                <a:solidFill>
                  <a:srgbClr val="FF0000"/>
                </a:solidFill>
                <a:latin typeface="Calibri" pitchFamily="34" charset="0"/>
              </a:rPr>
              <a:t>Dördüncül yapı; </a:t>
            </a:r>
            <a:r>
              <a:rPr lang="tr-TR" sz="2400">
                <a:latin typeface="Calibri" pitchFamily="34" charset="0"/>
              </a:rPr>
              <a:t>Bazı üçüncül yapının kovalent bağlantı olmaksızın stabil ağregat olarak birleşmesidir. </a:t>
            </a:r>
          </a:p>
          <a:p>
            <a:pPr algn="just">
              <a:lnSpc>
                <a:spcPct val="130000"/>
              </a:lnSpc>
              <a:spcBef>
                <a:spcPct val="50000"/>
              </a:spcBef>
            </a:pPr>
            <a:r>
              <a:rPr lang="tr-TR" sz="2400">
                <a:latin typeface="Calibri" pitchFamily="34" charset="0"/>
              </a:rPr>
              <a:t>Bu yapı değişik protein birimlerinin birbirleri ile tutunmalarını ve bir arada bulunmalarını ifade eder.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2"/>
          <p:cNvPicPr>
            <a:picLocks noChangeAspect="1" noChangeArrowheads="1"/>
          </p:cNvPicPr>
          <p:nvPr/>
        </p:nvPicPr>
        <p:blipFill>
          <a:blip r:embed="rId3"/>
          <a:srcRect/>
          <a:stretch>
            <a:fillRect/>
          </a:stretch>
        </p:blipFill>
        <p:spPr bwMode="auto">
          <a:xfrm>
            <a:off x="1714500" y="785813"/>
            <a:ext cx="5464175" cy="3455987"/>
          </a:xfrm>
          <a:prstGeom prst="rect">
            <a:avLst/>
          </a:prstGeom>
          <a:noFill/>
          <a:ln w="9525">
            <a:noFill/>
            <a:miter lim="800000"/>
            <a:headEnd/>
            <a:tailEnd/>
          </a:ln>
        </p:spPr>
      </p:pic>
      <p:sp>
        <p:nvSpPr>
          <p:cNvPr id="63491" name="2 Metin kutusu"/>
          <p:cNvSpPr txBox="1">
            <a:spLocks noChangeArrowheads="1"/>
          </p:cNvSpPr>
          <p:nvPr/>
        </p:nvSpPr>
        <p:spPr bwMode="auto">
          <a:xfrm>
            <a:off x="1571625" y="214313"/>
            <a:ext cx="6429375" cy="461962"/>
          </a:xfrm>
          <a:prstGeom prst="rect">
            <a:avLst/>
          </a:prstGeom>
          <a:noFill/>
          <a:ln w="9525">
            <a:noFill/>
            <a:miter lim="800000"/>
            <a:headEnd/>
            <a:tailEnd/>
          </a:ln>
        </p:spPr>
        <p:txBody>
          <a:bodyPr>
            <a:spAutoFit/>
          </a:bodyPr>
          <a:lstStyle/>
          <a:p>
            <a:pPr algn="ctr"/>
            <a:r>
              <a:rPr lang="tr-TR" sz="2400" b="1">
                <a:solidFill>
                  <a:srgbClr val="FF0000"/>
                </a:solidFill>
                <a:latin typeface="Calibri" pitchFamily="34" charset="0"/>
              </a:rPr>
              <a:t>Proteinlerdeki molekül içi etkileşmeler ve bağlar</a:t>
            </a:r>
          </a:p>
        </p:txBody>
      </p:sp>
      <p:sp>
        <p:nvSpPr>
          <p:cNvPr id="63492" name="3 Metin kutusu"/>
          <p:cNvSpPr txBox="1">
            <a:spLocks noChangeArrowheads="1"/>
          </p:cNvSpPr>
          <p:nvPr/>
        </p:nvSpPr>
        <p:spPr bwMode="auto">
          <a:xfrm>
            <a:off x="642938" y="4357688"/>
            <a:ext cx="7786687" cy="2647950"/>
          </a:xfrm>
          <a:prstGeom prst="rect">
            <a:avLst/>
          </a:prstGeom>
          <a:noFill/>
          <a:ln w="9525">
            <a:noFill/>
            <a:miter lim="800000"/>
            <a:headEnd/>
            <a:tailEnd/>
          </a:ln>
        </p:spPr>
        <p:txBody>
          <a:bodyPr>
            <a:spAutoFit/>
          </a:bodyPr>
          <a:lstStyle/>
          <a:p>
            <a:pPr marL="342900" indent="-342900" algn="just">
              <a:buFontTx/>
              <a:buAutoNum type="alphaLcParenR"/>
            </a:pPr>
            <a:r>
              <a:rPr lang="tr-TR" sz="2400">
                <a:latin typeface="Calibri" pitchFamily="34" charset="0"/>
              </a:rPr>
              <a:t>İyonik etkileşme</a:t>
            </a:r>
          </a:p>
          <a:p>
            <a:pPr marL="342900" indent="-342900" algn="just">
              <a:buFontTx/>
              <a:buAutoNum type="alphaLcParenR"/>
            </a:pPr>
            <a:r>
              <a:rPr lang="tr-TR" sz="2400">
                <a:latin typeface="Calibri" pitchFamily="34" charset="0"/>
              </a:rPr>
              <a:t>Hidrojen bağı (-OH ile -COO</a:t>
            </a:r>
            <a:r>
              <a:rPr lang="tr-TR" sz="2400" baseline="40000">
                <a:latin typeface="Calibri" pitchFamily="34" charset="0"/>
              </a:rPr>
              <a:t>-</a:t>
            </a:r>
            <a:r>
              <a:rPr lang="tr-TR" sz="2400">
                <a:latin typeface="Calibri" pitchFamily="34" charset="0"/>
              </a:rPr>
              <a:t> arasında)</a:t>
            </a:r>
          </a:p>
          <a:p>
            <a:pPr marL="342900" indent="-342900" algn="just">
              <a:buFontTx/>
              <a:buAutoNum type="alphaLcParenR"/>
            </a:pPr>
            <a:r>
              <a:rPr lang="tr-TR" sz="2400">
                <a:latin typeface="Calibri" pitchFamily="34" charset="0"/>
              </a:rPr>
              <a:t>Apolar grupların hidrofobik etkileşme ile bir araya gelişi ve aralarında Van der Waals çekimlerinin oluşması</a:t>
            </a:r>
          </a:p>
          <a:p>
            <a:pPr marL="342900" indent="-342900" algn="just">
              <a:buFontTx/>
              <a:buAutoNum type="alphaLcParenR"/>
            </a:pPr>
            <a:r>
              <a:rPr lang="tr-TR" sz="2400">
                <a:latin typeface="Calibri" pitchFamily="34" charset="0"/>
              </a:rPr>
              <a:t>Dipol dipol etkileşmesi</a:t>
            </a:r>
          </a:p>
          <a:p>
            <a:pPr marL="342900" indent="-342900">
              <a:buFontTx/>
              <a:buAutoNum type="alphaLcParenR"/>
            </a:pPr>
            <a:r>
              <a:rPr lang="tr-TR" sz="2400">
                <a:latin typeface="Calibri" pitchFamily="34" charset="0"/>
              </a:rPr>
              <a:t>Disülfit bağı</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000125" y="685800"/>
            <a:ext cx="7358063" cy="1133475"/>
          </a:xfrm>
          <a:prstGeom prst="rect">
            <a:avLst/>
          </a:prstGeom>
          <a:noFill/>
          <a:ln w="9525">
            <a:noFill/>
            <a:miter lim="800000"/>
            <a:headEnd/>
            <a:tailEnd/>
          </a:ln>
        </p:spPr>
        <p:txBody>
          <a:bodyPr>
            <a:spAutoFit/>
          </a:bodyPr>
          <a:lstStyle/>
          <a:p>
            <a:pPr algn="just">
              <a:lnSpc>
                <a:spcPct val="150000"/>
              </a:lnSpc>
              <a:spcBef>
                <a:spcPct val="50000"/>
              </a:spcBef>
            </a:pPr>
            <a:r>
              <a:rPr lang="tr-TR" sz="2400" b="1">
                <a:solidFill>
                  <a:srgbClr val="FF0000"/>
                </a:solidFill>
                <a:latin typeface="Times New Roman" pitchFamily="18" charset="0"/>
                <a:cs typeface="Times New Roman" pitchFamily="18" charset="0"/>
              </a:rPr>
              <a:t>Amino asitlerin amino ve karboksil gruplarının birlikte verdikleri tepkimeler</a:t>
            </a:r>
          </a:p>
        </p:txBody>
      </p:sp>
      <p:sp>
        <p:nvSpPr>
          <p:cNvPr id="32771" name="2 Metin kutusu"/>
          <p:cNvSpPr txBox="1">
            <a:spLocks noChangeArrowheads="1"/>
          </p:cNvSpPr>
          <p:nvPr/>
        </p:nvSpPr>
        <p:spPr bwMode="auto">
          <a:xfrm>
            <a:off x="1428750" y="2286000"/>
            <a:ext cx="6143625" cy="3379788"/>
          </a:xfrm>
          <a:prstGeom prst="rect">
            <a:avLst/>
          </a:prstGeom>
          <a:noFill/>
          <a:ln w="9525">
            <a:noFill/>
            <a:miter lim="800000"/>
            <a:headEnd/>
            <a:tailEnd/>
          </a:ln>
        </p:spPr>
        <p:txBody>
          <a:bodyPr>
            <a:spAutoFit/>
          </a:bodyPr>
          <a:lstStyle/>
          <a:p>
            <a:pPr>
              <a:lnSpc>
                <a:spcPct val="150000"/>
              </a:lnSpc>
              <a:spcBef>
                <a:spcPct val="20000"/>
              </a:spcBef>
              <a:buFont typeface="Wingdings" pitchFamily="2" charset="2"/>
              <a:buChar char="ü"/>
            </a:pPr>
            <a:r>
              <a:rPr lang="tr-TR" sz="2400">
                <a:latin typeface="Times New Roman" pitchFamily="18" charset="0"/>
                <a:cs typeface="Times New Roman" pitchFamily="18" charset="0"/>
              </a:rPr>
              <a:t>Ninhidrin tepkimesi </a:t>
            </a:r>
          </a:p>
          <a:p>
            <a:pPr>
              <a:lnSpc>
                <a:spcPct val="150000"/>
              </a:lnSpc>
              <a:spcBef>
                <a:spcPct val="20000"/>
              </a:spcBef>
              <a:buFont typeface="Wingdings" pitchFamily="2" charset="2"/>
              <a:buChar char="ü"/>
            </a:pPr>
            <a:r>
              <a:rPr lang="tr-TR" sz="2400">
                <a:latin typeface="Times New Roman" pitchFamily="18" charset="0"/>
                <a:cs typeface="Times New Roman" pitchFamily="18" charset="0"/>
              </a:rPr>
              <a:t>Cu</a:t>
            </a:r>
            <a:r>
              <a:rPr lang="tr-TR" sz="2400" baseline="30000">
                <a:latin typeface="Times New Roman" pitchFamily="18" charset="0"/>
                <a:cs typeface="Times New Roman" pitchFamily="18" charset="0"/>
              </a:rPr>
              <a:t>2+</a:t>
            </a:r>
            <a:r>
              <a:rPr lang="tr-TR" sz="2400">
                <a:latin typeface="Times New Roman" pitchFamily="18" charset="0"/>
                <a:cs typeface="Times New Roman" pitchFamily="18" charset="0"/>
              </a:rPr>
              <a:t>, Ni</a:t>
            </a:r>
            <a:r>
              <a:rPr lang="tr-TR" sz="2400" baseline="30000">
                <a:latin typeface="Times New Roman" pitchFamily="18" charset="0"/>
                <a:cs typeface="Times New Roman" pitchFamily="18" charset="0"/>
              </a:rPr>
              <a:t>2+</a:t>
            </a:r>
            <a:r>
              <a:rPr lang="tr-TR" sz="2400">
                <a:latin typeface="Times New Roman" pitchFamily="18" charset="0"/>
                <a:cs typeface="Times New Roman" pitchFamily="18" charset="0"/>
              </a:rPr>
              <a:t>, Co</a:t>
            </a:r>
            <a:r>
              <a:rPr lang="tr-TR" sz="2400" baseline="30000">
                <a:latin typeface="Times New Roman" pitchFamily="18" charset="0"/>
                <a:cs typeface="Times New Roman" pitchFamily="18" charset="0"/>
              </a:rPr>
              <a:t>2+</a:t>
            </a:r>
            <a:r>
              <a:rPr lang="tr-TR" sz="2400">
                <a:latin typeface="Times New Roman" pitchFamily="18" charset="0"/>
                <a:cs typeface="Times New Roman" pitchFamily="18" charset="0"/>
              </a:rPr>
              <a:t> gibi ağır metal katyonlarıyla kompleks tuzlar oluşması</a:t>
            </a:r>
          </a:p>
          <a:p>
            <a:pPr>
              <a:lnSpc>
                <a:spcPct val="150000"/>
              </a:lnSpc>
              <a:spcBef>
                <a:spcPct val="20000"/>
              </a:spcBef>
              <a:buFont typeface="Wingdings" pitchFamily="2" charset="2"/>
              <a:buChar char="ü"/>
            </a:pPr>
            <a:r>
              <a:rPr lang="tr-TR" sz="2400">
                <a:latin typeface="Times New Roman" pitchFamily="18" charset="0"/>
                <a:cs typeface="Times New Roman" pitchFamily="18" charset="0"/>
              </a:rPr>
              <a:t>Diketopiperazin türevleri ve polimerler oluşması</a:t>
            </a:r>
          </a:p>
          <a:p>
            <a:pPr>
              <a:buFont typeface="Wingdings" pitchFamily="2" charset="2"/>
              <a:buChar char="ü"/>
            </a:pPr>
            <a:endParaRPr lang="tr-TR" sz="240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143000" y="214313"/>
            <a:ext cx="7215188" cy="1133475"/>
          </a:xfrm>
          <a:prstGeom prst="rect">
            <a:avLst/>
          </a:prstGeom>
          <a:noFill/>
          <a:ln w="9525">
            <a:noFill/>
            <a:miter lim="800000"/>
            <a:headEnd/>
            <a:tailEnd/>
          </a:ln>
        </p:spPr>
        <p:txBody>
          <a:bodyPr>
            <a:spAutoFit/>
          </a:bodyPr>
          <a:lstStyle/>
          <a:p>
            <a:pPr algn="just">
              <a:lnSpc>
                <a:spcPct val="150000"/>
              </a:lnSpc>
              <a:spcBef>
                <a:spcPct val="50000"/>
              </a:spcBef>
            </a:pPr>
            <a:r>
              <a:rPr lang="tr-TR" sz="2400">
                <a:latin typeface="Times New Roman" pitchFamily="18" charset="0"/>
                <a:cs typeface="Times New Roman" pitchFamily="18" charset="0"/>
              </a:rPr>
              <a:t>Ninhidrin çözeltisi ile kaynatılan bir </a:t>
            </a:r>
            <a:r>
              <a:rPr lang="tr-TR" sz="2400">
                <a:latin typeface="Times New Roman" pitchFamily="18" charset="0"/>
                <a:cs typeface="Times New Roman" pitchFamily="18" charset="0"/>
                <a:sym typeface="Symbol" pitchFamily="18" charset="2"/>
              </a:rPr>
              <a:t></a:t>
            </a:r>
            <a:r>
              <a:rPr lang="tr-TR" sz="2400">
                <a:latin typeface="Times New Roman" pitchFamily="18" charset="0"/>
                <a:cs typeface="Times New Roman" pitchFamily="18" charset="0"/>
              </a:rPr>
              <a:t>-amino asit, </a:t>
            </a:r>
            <a:r>
              <a:rPr lang="tr-TR" sz="2400" b="1">
                <a:latin typeface="Times New Roman" pitchFamily="18" charset="0"/>
                <a:cs typeface="Times New Roman" pitchFamily="18" charset="0"/>
              </a:rPr>
              <a:t>mavi-menekşe</a:t>
            </a:r>
            <a:r>
              <a:rPr lang="tr-TR" sz="2400">
                <a:latin typeface="Times New Roman" pitchFamily="18" charset="0"/>
                <a:cs typeface="Times New Roman" pitchFamily="18" charset="0"/>
              </a:rPr>
              <a:t> renkli bir kompleks verir.</a:t>
            </a:r>
          </a:p>
        </p:txBody>
      </p:sp>
      <p:pic>
        <p:nvPicPr>
          <p:cNvPr id="33795" name="Picture 4"/>
          <p:cNvPicPr>
            <a:picLocks noChangeAspect="1" noChangeArrowheads="1"/>
          </p:cNvPicPr>
          <p:nvPr/>
        </p:nvPicPr>
        <p:blipFill>
          <a:blip r:embed="rId3"/>
          <a:srcRect/>
          <a:stretch>
            <a:fillRect/>
          </a:stretch>
        </p:blipFill>
        <p:spPr bwMode="auto">
          <a:xfrm>
            <a:off x="1428750" y="1643063"/>
            <a:ext cx="5688013" cy="48783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Metin kutusu"/>
          <p:cNvSpPr txBox="1">
            <a:spLocks noChangeArrowheads="1"/>
          </p:cNvSpPr>
          <p:nvPr/>
        </p:nvSpPr>
        <p:spPr bwMode="auto">
          <a:xfrm>
            <a:off x="1000125" y="571500"/>
            <a:ext cx="7000875" cy="5724525"/>
          </a:xfrm>
          <a:prstGeom prst="rect">
            <a:avLst/>
          </a:prstGeom>
          <a:noFill/>
          <a:ln w="9525">
            <a:noFill/>
            <a:miter lim="800000"/>
            <a:headEnd/>
            <a:tailEnd/>
          </a:ln>
        </p:spPr>
        <p:txBody>
          <a:bodyPr>
            <a:spAutoFit/>
          </a:bodyPr>
          <a:lstStyle/>
          <a:p>
            <a:pPr algn="just"/>
            <a:r>
              <a:rPr lang="tr-TR" sz="2400" b="1">
                <a:solidFill>
                  <a:srgbClr val="FF0000"/>
                </a:solidFill>
                <a:latin typeface="Times New Roman" pitchFamily="18" charset="0"/>
                <a:cs typeface="Times New Roman" pitchFamily="18" charset="0"/>
              </a:rPr>
              <a:t>Amino asitlerin R grupları ile verdikleri tepkimeler (renk tepkimeleri)</a:t>
            </a:r>
          </a:p>
          <a:p>
            <a:pPr algn="just"/>
            <a:endParaRPr lang="tr-TR" sz="2400">
              <a:latin typeface="Times New Roman" pitchFamily="18" charset="0"/>
              <a:cs typeface="Times New Roman" pitchFamily="18" charset="0"/>
            </a:endParaRPr>
          </a:p>
          <a:p>
            <a:pPr algn="just">
              <a:spcBef>
                <a:spcPct val="50000"/>
              </a:spcBef>
            </a:pPr>
            <a:r>
              <a:rPr lang="tr-TR" sz="2400" b="1" i="1">
                <a:latin typeface="Calibri" pitchFamily="34" charset="0"/>
                <a:cs typeface="Times New Roman" pitchFamily="18" charset="0"/>
              </a:rPr>
              <a:t>Ksantoprotein tepkimesi:</a:t>
            </a:r>
            <a:r>
              <a:rPr lang="tr-TR" sz="2400">
                <a:latin typeface="Calibri" pitchFamily="34" charset="0"/>
                <a:cs typeface="Times New Roman" pitchFamily="18" charset="0"/>
              </a:rPr>
              <a:t> </a:t>
            </a:r>
            <a:r>
              <a:rPr lang="tr-TR" sz="2400" i="1">
                <a:latin typeface="Calibri" pitchFamily="34" charset="0"/>
                <a:cs typeface="Times New Roman" pitchFamily="18" charset="0"/>
              </a:rPr>
              <a:t>Yapısında aromatik halka bulunan</a:t>
            </a:r>
            <a:r>
              <a:rPr lang="tr-TR" sz="2400">
                <a:latin typeface="Calibri" pitchFamily="34" charset="0"/>
                <a:cs typeface="Times New Roman" pitchFamily="18" charset="0"/>
              </a:rPr>
              <a:t> fenilalanin ve triptofan gibi amino asitler için karakteristiktir. </a:t>
            </a:r>
            <a:endParaRPr lang="tr-TR" sz="2400">
              <a:latin typeface="Calibri" pitchFamily="34" charset="0"/>
            </a:endParaRPr>
          </a:p>
          <a:p>
            <a:pPr algn="just">
              <a:spcBef>
                <a:spcPct val="50000"/>
              </a:spcBef>
            </a:pPr>
            <a:r>
              <a:rPr lang="tr-TR" sz="2400">
                <a:latin typeface="Calibri" pitchFamily="34" charset="0"/>
                <a:cs typeface="Times New Roman" pitchFamily="18" charset="0"/>
              </a:rPr>
              <a:t>Böyle bir amino asit veya protein çözeltisi üzerine konsantre nitrik asit ilave edildiğinde önce, ısıtılırsa </a:t>
            </a:r>
            <a:r>
              <a:rPr lang="tr-TR" sz="2400">
                <a:solidFill>
                  <a:srgbClr val="FF0000"/>
                </a:solidFill>
                <a:latin typeface="Calibri" pitchFamily="34" charset="0"/>
                <a:cs typeface="Times New Roman" pitchFamily="18" charset="0"/>
              </a:rPr>
              <a:t>sarı</a:t>
            </a:r>
            <a:r>
              <a:rPr lang="tr-TR" sz="2400">
                <a:latin typeface="Calibri" pitchFamily="34" charset="0"/>
                <a:cs typeface="Times New Roman" pitchFamily="18" charset="0"/>
              </a:rPr>
              <a:t> bir renk meydana gelir.</a:t>
            </a:r>
          </a:p>
          <a:p>
            <a:pPr algn="just">
              <a:spcBef>
                <a:spcPct val="50000"/>
              </a:spcBef>
            </a:pPr>
            <a:r>
              <a:rPr lang="tr-TR" sz="2400">
                <a:latin typeface="Calibri" pitchFamily="34" charset="0"/>
                <a:cs typeface="Times New Roman" pitchFamily="18" charset="0"/>
              </a:rPr>
              <a:t>Daha sonra alkali ilave edilmesi halinde sarı renk </a:t>
            </a:r>
            <a:r>
              <a:rPr lang="tr-TR" sz="2400" b="1">
                <a:solidFill>
                  <a:srgbClr val="FF0000"/>
                </a:solidFill>
                <a:latin typeface="Calibri" pitchFamily="34" charset="0"/>
                <a:cs typeface="Times New Roman" pitchFamily="18" charset="0"/>
              </a:rPr>
              <a:t>koyu portakal sarısı</a:t>
            </a:r>
            <a:r>
              <a:rPr lang="tr-TR" sz="2400">
                <a:solidFill>
                  <a:srgbClr val="FF0000"/>
                </a:solidFill>
                <a:latin typeface="Calibri" pitchFamily="34" charset="0"/>
                <a:cs typeface="Times New Roman" pitchFamily="18" charset="0"/>
              </a:rPr>
              <a:t> </a:t>
            </a:r>
            <a:r>
              <a:rPr lang="tr-TR" sz="2400">
                <a:latin typeface="Calibri" pitchFamily="34" charset="0"/>
                <a:cs typeface="Times New Roman" pitchFamily="18" charset="0"/>
              </a:rPr>
              <a:t>veya </a:t>
            </a:r>
            <a:r>
              <a:rPr lang="tr-TR" sz="2400" b="1">
                <a:solidFill>
                  <a:srgbClr val="FF0000"/>
                </a:solidFill>
                <a:latin typeface="Calibri" pitchFamily="34" charset="0"/>
                <a:cs typeface="Times New Roman" pitchFamily="18" charset="0"/>
              </a:rPr>
              <a:t>turuncu</a:t>
            </a:r>
            <a:r>
              <a:rPr lang="tr-TR" sz="2400">
                <a:solidFill>
                  <a:srgbClr val="FF0000"/>
                </a:solidFill>
                <a:latin typeface="Calibri" pitchFamily="34" charset="0"/>
                <a:cs typeface="Times New Roman" pitchFamily="18" charset="0"/>
              </a:rPr>
              <a:t> </a:t>
            </a:r>
            <a:r>
              <a:rPr lang="tr-TR" sz="2400">
                <a:latin typeface="Calibri" pitchFamily="34" charset="0"/>
                <a:cs typeface="Times New Roman" pitchFamily="18" charset="0"/>
              </a:rPr>
              <a:t>diyebileceğimiz renge dönüşür.</a:t>
            </a:r>
            <a:endParaRPr lang="tr-TR" sz="2400">
              <a:latin typeface="Calibri" pitchFamily="34" charset="0"/>
            </a:endParaRPr>
          </a:p>
          <a:p>
            <a:pPr algn="just"/>
            <a:endParaRPr lang="tr-TR" sz="2400">
              <a:latin typeface="Times New Roman" pitchFamily="18" charset="0"/>
              <a:cs typeface="Times New Roman" pitchFamily="18" charset="0"/>
            </a:endParaRPr>
          </a:p>
          <a:p>
            <a:endParaRPr lang="tr-TR">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Metin kutusu"/>
          <p:cNvSpPr txBox="1">
            <a:spLocks noChangeArrowheads="1"/>
          </p:cNvSpPr>
          <p:nvPr/>
        </p:nvSpPr>
        <p:spPr bwMode="auto">
          <a:xfrm>
            <a:off x="1357313" y="1643063"/>
            <a:ext cx="6572250" cy="3140075"/>
          </a:xfrm>
          <a:prstGeom prst="rect">
            <a:avLst/>
          </a:prstGeom>
          <a:noFill/>
          <a:ln w="9525">
            <a:noFill/>
            <a:miter lim="800000"/>
            <a:headEnd/>
            <a:tailEnd/>
          </a:ln>
        </p:spPr>
        <p:txBody>
          <a:bodyPr>
            <a:spAutoFit/>
          </a:bodyPr>
          <a:lstStyle/>
          <a:p>
            <a:pPr algn="just">
              <a:lnSpc>
                <a:spcPct val="150000"/>
              </a:lnSpc>
            </a:pPr>
            <a:r>
              <a:rPr lang="tr-TR" sz="2400" b="1" i="1">
                <a:latin typeface="Calibri" pitchFamily="34" charset="0"/>
              </a:rPr>
              <a:t>Pauly tepkimesi:</a:t>
            </a:r>
            <a:r>
              <a:rPr lang="tr-TR" sz="2400">
                <a:latin typeface="Calibri" pitchFamily="34" charset="0"/>
              </a:rPr>
              <a:t> </a:t>
            </a:r>
            <a:r>
              <a:rPr lang="tr-TR" sz="2400" i="1">
                <a:latin typeface="Calibri" pitchFamily="34" charset="0"/>
              </a:rPr>
              <a:t>Yapısında fenil ya da imidazol grubu bulunan</a:t>
            </a:r>
            <a:r>
              <a:rPr lang="tr-TR" sz="2400">
                <a:latin typeface="Calibri" pitchFamily="34" charset="0"/>
              </a:rPr>
              <a:t> fenilalanin, tirozin, histidin gibi amino asitler, alkali ortamlarda sulfanilik asit ve sodyum nitrit karışımı ile tepkimeye girerlerse </a:t>
            </a:r>
            <a:r>
              <a:rPr lang="tr-TR" sz="2400" b="1">
                <a:solidFill>
                  <a:srgbClr val="FF0000"/>
                </a:solidFill>
                <a:latin typeface="Calibri" pitchFamily="34" charset="0"/>
              </a:rPr>
              <a:t>kırmızı</a:t>
            </a:r>
            <a:r>
              <a:rPr lang="tr-TR" sz="2400">
                <a:latin typeface="Calibri" pitchFamily="34" charset="0"/>
              </a:rPr>
              <a:t> renk verirler.</a:t>
            </a:r>
          </a:p>
          <a:p>
            <a:endParaRPr lang="tr-TR">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1285875" y="1571625"/>
            <a:ext cx="6786563" cy="3257550"/>
          </a:xfrm>
          <a:prstGeom prst="rect">
            <a:avLst/>
          </a:prstGeom>
          <a:noFill/>
          <a:ln w="9525">
            <a:noFill/>
            <a:miter lim="800000"/>
            <a:headEnd/>
            <a:tailEnd/>
          </a:ln>
        </p:spPr>
        <p:txBody>
          <a:bodyPr>
            <a:spAutoFit/>
          </a:bodyPr>
          <a:lstStyle/>
          <a:p>
            <a:pPr algn="just">
              <a:lnSpc>
                <a:spcPct val="150000"/>
              </a:lnSpc>
              <a:spcBef>
                <a:spcPct val="50000"/>
              </a:spcBef>
            </a:pPr>
            <a:r>
              <a:rPr lang="tr-TR" sz="2800" b="1" i="1">
                <a:latin typeface="Calibri" pitchFamily="34" charset="0"/>
                <a:cs typeface="Times New Roman" pitchFamily="18" charset="0"/>
              </a:rPr>
              <a:t>Millon tepkimesi:</a:t>
            </a:r>
            <a:r>
              <a:rPr lang="tr-TR" sz="2800">
                <a:latin typeface="Calibri" pitchFamily="34" charset="0"/>
                <a:cs typeface="Times New Roman" pitchFamily="18" charset="0"/>
              </a:rPr>
              <a:t> </a:t>
            </a:r>
            <a:r>
              <a:rPr lang="tr-TR" sz="2800" i="1">
                <a:latin typeface="Calibri" pitchFamily="34" charset="0"/>
                <a:cs typeface="Times New Roman" pitchFamily="18" charset="0"/>
              </a:rPr>
              <a:t>Yapısında fenil grubu bulunan</a:t>
            </a:r>
            <a:r>
              <a:rPr lang="tr-TR" sz="2800">
                <a:latin typeface="Calibri" pitchFamily="34" charset="0"/>
                <a:cs typeface="Times New Roman" pitchFamily="18" charset="0"/>
              </a:rPr>
              <a:t> fenilalanin ve tirozin gibi amino asitler, eser miktarda nitröz asit içeren nitrik asitte çözülmüş cıva nitrat ile ısıtmakla </a:t>
            </a:r>
            <a:r>
              <a:rPr lang="tr-TR" sz="2800" b="1">
                <a:solidFill>
                  <a:srgbClr val="FF0000"/>
                </a:solidFill>
                <a:latin typeface="Calibri" pitchFamily="34" charset="0"/>
                <a:cs typeface="Times New Roman" pitchFamily="18" charset="0"/>
              </a:rPr>
              <a:t>kırmızı</a:t>
            </a:r>
            <a:r>
              <a:rPr lang="tr-TR" sz="2800" b="1">
                <a:latin typeface="Calibri" pitchFamily="34" charset="0"/>
                <a:cs typeface="Times New Roman" pitchFamily="18" charset="0"/>
              </a:rPr>
              <a:t> </a:t>
            </a:r>
            <a:r>
              <a:rPr lang="tr-TR" sz="2800">
                <a:latin typeface="Calibri" pitchFamily="34" charset="0"/>
                <a:cs typeface="Times New Roman" pitchFamily="18" charset="0"/>
              </a:rPr>
              <a:t>renk verirler.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3"/>
          <p:cNvSpPr txBox="1">
            <a:spLocks noChangeArrowheads="1"/>
          </p:cNvSpPr>
          <p:nvPr/>
        </p:nvSpPr>
        <p:spPr bwMode="auto">
          <a:xfrm>
            <a:off x="1214438" y="1714500"/>
            <a:ext cx="6929437" cy="3257550"/>
          </a:xfrm>
          <a:prstGeom prst="rect">
            <a:avLst/>
          </a:prstGeom>
          <a:noFill/>
          <a:ln w="9525">
            <a:noFill/>
            <a:miter lim="800000"/>
            <a:headEnd/>
            <a:tailEnd/>
          </a:ln>
        </p:spPr>
        <p:txBody>
          <a:bodyPr>
            <a:spAutoFit/>
          </a:bodyPr>
          <a:lstStyle/>
          <a:p>
            <a:pPr algn="just">
              <a:lnSpc>
                <a:spcPct val="150000"/>
              </a:lnSpc>
              <a:spcBef>
                <a:spcPct val="50000"/>
              </a:spcBef>
            </a:pPr>
            <a:r>
              <a:rPr lang="tr-TR" sz="2800" b="1" i="1">
                <a:latin typeface="Calibri" pitchFamily="34" charset="0"/>
                <a:cs typeface="Times New Roman" pitchFamily="18" charset="0"/>
              </a:rPr>
              <a:t>Nitroprussiyat tepkimesi:</a:t>
            </a:r>
            <a:r>
              <a:rPr lang="tr-TR" sz="2800">
                <a:latin typeface="Calibri" pitchFamily="34" charset="0"/>
                <a:cs typeface="Times New Roman" pitchFamily="18" charset="0"/>
              </a:rPr>
              <a:t> </a:t>
            </a:r>
            <a:r>
              <a:rPr lang="tr-TR" sz="2800" i="1">
                <a:latin typeface="Calibri" pitchFamily="34" charset="0"/>
                <a:cs typeface="Times New Roman" pitchFamily="18" charset="0"/>
              </a:rPr>
              <a:t>Yapısında serbest sülfhidril grubu bulunan</a:t>
            </a:r>
            <a:r>
              <a:rPr lang="tr-TR" sz="2800">
                <a:latin typeface="Calibri" pitchFamily="34" charset="0"/>
                <a:cs typeface="Times New Roman" pitchFamily="18" charset="0"/>
              </a:rPr>
              <a:t> sistein gibi amino asitler, seyreltik amonyum hidroksitte çözülmüş sodyum nitroprussiyat ile </a:t>
            </a:r>
            <a:r>
              <a:rPr lang="tr-TR" sz="2800" b="1">
                <a:solidFill>
                  <a:srgbClr val="FF0000"/>
                </a:solidFill>
                <a:latin typeface="Calibri" pitchFamily="34" charset="0"/>
                <a:cs typeface="Times New Roman" pitchFamily="18" charset="0"/>
              </a:rPr>
              <a:t>kırmızı</a:t>
            </a:r>
            <a:r>
              <a:rPr lang="tr-TR" sz="2800">
                <a:latin typeface="Calibri" pitchFamily="34" charset="0"/>
                <a:cs typeface="Times New Roman" pitchFamily="18" charset="0"/>
              </a:rPr>
              <a:t> renk verirler.</a:t>
            </a:r>
            <a:r>
              <a:rPr lang="tr-TR" sz="2800">
                <a:latin typeface="Calibri" pitchFamily="34" charset="0"/>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1010</Words>
  <Application>Microsoft Office PowerPoint</Application>
  <PresentationFormat>Ekran Gösterisi (4:3)</PresentationFormat>
  <Paragraphs>134</Paragraphs>
  <Slides>34</Slides>
  <Notes>34</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pinar</dc:creator>
  <cp:lastModifiedBy>pinar</cp:lastModifiedBy>
  <cp:revision>1</cp:revision>
  <dcterms:created xsi:type="dcterms:W3CDTF">2018-10-16T08:58:44Z</dcterms:created>
  <dcterms:modified xsi:type="dcterms:W3CDTF">2018-10-16T08:58:56Z</dcterms:modified>
</cp:coreProperties>
</file>