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22.06.2018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7524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22.06.2018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3974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22.06.2018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165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22.06.2018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4853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22.06.2018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0236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22.06.2018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6849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22.06.2018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993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22.06.2018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3950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22.06.2018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8764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F419B6D-BC3C-4F50-926B-7749B74FACA2}" type="datetimeFigureOut">
              <a:rPr lang="tr-TR" smtClean="0"/>
              <a:t>22.06.2018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198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22.06.2018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1301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F419B6D-BC3C-4F50-926B-7749B74FACA2}" type="datetimeFigureOut">
              <a:rPr lang="tr-TR" smtClean="0"/>
              <a:t>22.06.2018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4825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Siyaset Bilimi 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5. Hafta</a:t>
            </a:r>
            <a:r>
              <a:rPr lang="tr-TR" smtClean="0"/>
              <a:t>: Egemenlik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98250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Köken ve tanımlar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sz="2800" dirty="0" smtClean="0"/>
              <a:t>Latince </a:t>
            </a:r>
            <a:r>
              <a:rPr lang="tr-TR" sz="2800" i="1" dirty="0" err="1" smtClean="0"/>
              <a:t>supranus</a:t>
            </a:r>
            <a:r>
              <a:rPr lang="tr-TR" sz="2800" i="1" dirty="0" smtClean="0"/>
              <a:t> </a:t>
            </a:r>
            <a:r>
              <a:rPr lang="tr-TR" sz="2800" dirty="0" smtClean="0"/>
              <a:t>(üstün güç)</a:t>
            </a:r>
          </a:p>
          <a:p>
            <a:endParaRPr lang="tr-TR" sz="2800" dirty="0"/>
          </a:p>
          <a:p>
            <a:r>
              <a:rPr lang="tr-TR" sz="2800" dirty="0" smtClean="0"/>
              <a:t>Egemenliğin feodalizmden kapitalizme geçiş sürecinde tanımlanması: egemen ulus devlet</a:t>
            </a:r>
          </a:p>
          <a:p>
            <a:endParaRPr lang="tr-TR" sz="2800" dirty="0"/>
          </a:p>
          <a:p>
            <a:r>
              <a:rPr lang="tr-TR" sz="2800" dirty="0" smtClean="0"/>
              <a:t>Ülkesel (</a:t>
            </a:r>
            <a:r>
              <a:rPr lang="tr-TR" sz="2800" dirty="0" err="1" smtClean="0"/>
              <a:t>territorial</a:t>
            </a:r>
            <a:r>
              <a:rPr lang="tr-TR" sz="2800" dirty="0" smtClean="0"/>
              <a:t>) sınırları belli bir insan topluluğu üzerinde yasa koyma ve zor kullanma tekeli (iç egemenlik)</a:t>
            </a:r>
          </a:p>
          <a:p>
            <a:endParaRPr lang="tr-TR" sz="2800" dirty="0"/>
          </a:p>
          <a:p>
            <a:r>
              <a:rPr lang="tr-TR" sz="2800" dirty="0" smtClean="0"/>
              <a:t>Bu insan topluluğunu diğerleri karşısında temsil etme hakkı (dış egemenlik)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4596560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Klasik egemenlik kuramı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i="1" dirty="0" smtClean="0"/>
              <a:t>Üstün iktidar </a:t>
            </a:r>
            <a:r>
              <a:rPr lang="tr-TR" sz="2600" dirty="0" smtClean="0"/>
              <a:t>(Jean </a:t>
            </a:r>
            <a:r>
              <a:rPr lang="tr-TR" sz="2600" dirty="0" err="1" smtClean="0"/>
              <a:t>Bodin</a:t>
            </a:r>
            <a:r>
              <a:rPr lang="tr-TR" sz="2600" dirty="0" smtClean="0"/>
              <a:t>, 1530-1596): devletin niteliği olan mutlak, sürekli, sınırlanamaz güç; bölünemez ve devredilemez.</a:t>
            </a:r>
          </a:p>
          <a:p>
            <a:pPr lvl="1"/>
            <a:endParaRPr lang="tr-TR" sz="2600" dirty="0"/>
          </a:p>
          <a:p>
            <a:pPr lvl="1"/>
            <a:r>
              <a:rPr lang="tr-TR" sz="2600" i="1" dirty="0" err="1" smtClean="0"/>
              <a:t>Leviathan</a:t>
            </a:r>
            <a:r>
              <a:rPr lang="tr-TR" sz="2600" i="1" dirty="0" smtClean="0"/>
              <a:t> </a:t>
            </a:r>
            <a:r>
              <a:rPr lang="tr-TR" sz="2600" dirty="0" smtClean="0"/>
              <a:t>(Thomas </a:t>
            </a:r>
            <a:r>
              <a:rPr lang="tr-TR" sz="2600" dirty="0" err="1" smtClean="0"/>
              <a:t>Hobbes</a:t>
            </a:r>
            <a:r>
              <a:rPr lang="tr-TR" sz="2600" dirty="0" smtClean="0"/>
              <a:t>, 1588-1679): doğal durumdaki savaş halini engelleyecek ve güvenliği sağlayacak bir </a:t>
            </a:r>
            <a:r>
              <a:rPr lang="tr-TR" sz="2600" i="1" dirty="0" smtClean="0"/>
              <a:t>siyasi bütün</a:t>
            </a:r>
          </a:p>
          <a:p>
            <a:pPr lvl="1"/>
            <a:endParaRPr lang="tr-TR" sz="2600" i="1" dirty="0"/>
          </a:p>
          <a:p>
            <a:pPr lvl="1"/>
            <a:r>
              <a:rPr lang="tr-TR" sz="2600" i="1" dirty="0" smtClean="0"/>
              <a:t>Devletin sivil mülkiyeti </a:t>
            </a:r>
            <a:r>
              <a:rPr lang="tr-TR" sz="2600" dirty="0" smtClean="0"/>
              <a:t>(Hugo </a:t>
            </a:r>
            <a:r>
              <a:rPr lang="tr-TR" sz="2600" dirty="0" err="1" smtClean="0"/>
              <a:t>Grotius</a:t>
            </a:r>
            <a:r>
              <a:rPr lang="tr-TR" sz="2600" dirty="0" smtClean="0"/>
              <a:t>, 1583-1645): mülkiyet üzerindeki egemenlik; egemenliğin genel taşıyıcısı sözleşmeyle kurulan devletin tüzel kişiliği</a:t>
            </a:r>
          </a:p>
          <a:p>
            <a:pPr lvl="1"/>
            <a:endParaRPr lang="tr-TR" sz="2600" i="1" dirty="0"/>
          </a:p>
          <a:p>
            <a:pPr lvl="1"/>
            <a:endParaRPr lang="tr-TR" sz="2600" i="1" dirty="0" smtClean="0"/>
          </a:p>
          <a:p>
            <a:pPr lvl="1"/>
            <a:endParaRPr lang="tr-TR" sz="2600" i="1" dirty="0"/>
          </a:p>
          <a:p>
            <a:pPr lvl="1"/>
            <a:endParaRPr lang="tr-TR" sz="2600" i="1" dirty="0"/>
          </a:p>
        </p:txBody>
      </p:sp>
    </p:spTree>
    <p:extLst>
      <p:ext uri="{BB962C8B-B14F-4D97-AF65-F5344CB8AC3E}">
        <p14:creationId xmlns:p14="http://schemas.microsoft.com/office/powerpoint/2010/main" val="32534245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Klasik egemenlik kuramı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i="1" dirty="0" smtClean="0"/>
              <a:t>Doğal hak </a:t>
            </a:r>
            <a:r>
              <a:rPr lang="tr-TR" sz="2600" dirty="0" smtClean="0"/>
              <a:t>(</a:t>
            </a:r>
            <a:r>
              <a:rPr lang="tr-TR" sz="2600" dirty="0" err="1" smtClean="0"/>
              <a:t>Baruch</a:t>
            </a:r>
            <a:r>
              <a:rPr lang="tr-TR" sz="2600" dirty="0" smtClean="0"/>
              <a:t> </a:t>
            </a:r>
            <a:r>
              <a:rPr lang="tr-TR" sz="2600" dirty="0" err="1" smtClean="0"/>
              <a:t>Spinoza</a:t>
            </a:r>
            <a:r>
              <a:rPr lang="tr-TR" sz="2600" dirty="0" smtClean="0"/>
              <a:t>, 1632-1677): insan, doğa yasalarının ona kazandırdığı güç ölçüsünde hakka sahiptir.  Kamu iktidarının gücü, aynı düşünceyi izleyen kalabalığın gücüyle tanımlanmış doğal haktır.</a:t>
            </a:r>
          </a:p>
          <a:p>
            <a:pPr lvl="1"/>
            <a:endParaRPr lang="tr-TR" sz="2600" dirty="0"/>
          </a:p>
          <a:p>
            <a:pPr lvl="1"/>
            <a:r>
              <a:rPr lang="tr-TR" sz="2600" i="1" dirty="0" smtClean="0"/>
              <a:t>Genel irade </a:t>
            </a:r>
            <a:r>
              <a:rPr lang="tr-TR" sz="2600" dirty="0" smtClean="0"/>
              <a:t>(Jean </a:t>
            </a:r>
            <a:r>
              <a:rPr lang="tr-TR" sz="2600" dirty="0" err="1" smtClean="0"/>
              <a:t>Jacques</a:t>
            </a:r>
            <a:r>
              <a:rPr lang="tr-TR" sz="2600" dirty="0" smtClean="0"/>
              <a:t> Rousseau, 1712-1778): egemenliğin kaynağı halkın </a:t>
            </a:r>
            <a:r>
              <a:rPr lang="tr-TR" sz="2600" i="1" dirty="0" smtClean="0"/>
              <a:t>ortak yarara </a:t>
            </a:r>
            <a:r>
              <a:rPr lang="tr-TR" sz="2600" dirty="0" smtClean="0"/>
              <a:t>odaklı iradesi.  </a:t>
            </a:r>
          </a:p>
          <a:p>
            <a:pPr lvl="1"/>
            <a:endParaRPr lang="tr-TR" sz="2600" dirty="0"/>
          </a:p>
          <a:p>
            <a:pPr lvl="1"/>
            <a:r>
              <a:rPr lang="tr-TR" sz="2600" i="1" dirty="0" smtClean="0"/>
              <a:t>Ulusal egemenlik</a:t>
            </a:r>
            <a:r>
              <a:rPr lang="tr-TR" sz="2600" dirty="0" smtClean="0"/>
              <a:t>: halkın emredici vekaletle temsili: devlet bireyi özgür bir yurttaş olmaya zorlayabilir.</a:t>
            </a:r>
          </a:p>
          <a:p>
            <a:pPr lvl="1"/>
            <a:endParaRPr lang="tr-TR" sz="2600" dirty="0"/>
          </a:p>
          <a:p>
            <a:pPr lvl="1"/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36771011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Klasik egemenlik kuramı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tr-TR" sz="2600" i="1" dirty="0" smtClean="0"/>
              <a:t>Ulusal egemenlik </a:t>
            </a:r>
            <a:r>
              <a:rPr lang="tr-TR" sz="2600" dirty="0" smtClean="0"/>
              <a:t>(</a:t>
            </a:r>
            <a:r>
              <a:rPr lang="tr-TR" sz="2600" dirty="0" err="1" smtClean="0"/>
              <a:t>Emmanuel</a:t>
            </a:r>
            <a:r>
              <a:rPr lang="tr-TR" sz="2600" dirty="0" smtClean="0"/>
              <a:t> </a:t>
            </a:r>
            <a:r>
              <a:rPr lang="tr-TR" sz="2600" dirty="0" err="1" smtClean="0"/>
              <a:t>Sieyés</a:t>
            </a:r>
            <a:r>
              <a:rPr lang="tr-TR" sz="2600" dirty="0" smtClean="0"/>
              <a:t>, 1748-1836): bireylerin iradelerini birleştirerek devleti kurdukları birinci evre; bu ortak iradenin ulus iradesine dönüştüğü ikinci evre; bu ulus iradesini temsil eden temsilî genel iradenin ortaya çıktığı üçüncü evre.</a:t>
            </a:r>
          </a:p>
          <a:p>
            <a:pPr lvl="1"/>
            <a:endParaRPr lang="tr-TR" sz="2600" dirty="0"/>
          </a:p>
          <a:p>
            <a:pPr lvl="1"/>
            <a:r>
              <a:rPr lang="tr-TR" sz="2600" i="1" dirty="0" smtClean="0"/>
              <a:t>Dış egemenlik</a:t>
            </a:r>
            <a:r>
              <a:rPr lang="tr-TR" sz="2600" dirty="0" smtClean="0"/>
              <a:t>: </a:t>
            </a:r>
            <a:r>
              <a:rPr lang="tr-TR" sz="2600" dirty="0" err="1" smtClean="0"/>
              <a:t>Westphalia</a:t>
            </a:r>
            <a:r>
              <a:rPr lang="tr-TR" sz="2600" dirty="0" smtClean="0"/>
              <a:t> Barışı (1648) ile ulus devletler toprakları üzerindeki egemenlikleri karşılıklı olarak tanınan uluslararası özne işlevi ve yetkisi kazandılar.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err="1" smtClean="0"/>
              <a:t>Kararcı</a:t>
            </a:r>
            <a:r>
              <a:rPr lang="tr-TR" sz="2600" dirty="0" smtClean="0"/>
              <a:t> (</a:t>
            </a:r>
            <a:r>
              <a:rPr lang="tr-TR" sz="2600" dirty="0" err="1" smtClean="0"/>
              <a:t>desizyonist</a:t>
            </a:r>
            <a:r>
              <a:rPr lang="tr-TR" sz="2600" dirty="0" smtClean="0"/>
              <a:t>) egemenlik: üstün gücün kullanılacağı ana karar verici egemenlik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39166452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Egemen devletin sınırları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01168" lvl="1" indent="0">
              <a:buNone/>
            </a:pPr>
            <a:r>
              <a:rPr lang="tr-TR" sz="2600" dirty="0" smtClean="0"/>
              <a:t>Devlet gücünün meşruiyetinin koşulları</a:t>
            </a:r>
          </a:p>
          <a:p>
            <a:pPr marL="201168" lvl="1" indent="0">
              <a:buNone/>
            </a:pPr>
            <a:endParaRPr lang="tr-TR" sz="2600" dirty="0" smtClean="0"/>
          </a:p>
          <a:p>
            <a:pPr lvl="1"/>
            <a:r>
              <a:rPr lang="tr-TR" sz="2600" dirty="0" smtClean="0"/>
              <a:t>Din dışı güç ideolojisi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Yurttaşlık</a:t>
            </a:r>
          </a:p>
          <a:p>
            <a:pPr lvl="1"/>
            <a:endParaRPr lang="tr-TR" sz="2600" dirty="0" smtClean="0"/>
          </a:p>
          <a:p>
            <a:pPr marL="201168" lvl="1" indent="0">
              <a:buNone/>
            </a:pPr>
            <a:r>
              <a:rPr lang="tr-TR" sz="2600" dirty="0" smtClean="0"/>
              <a:t>Egemen devlet gücü doğal hukukla ve sözleşmeyle sınırlıdır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4505336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Liberal eleştiriler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Mutlak ve devredilmez üstün güç yerine devlet egemenliğinin sınırlandırılması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Sözleşmeyi temel alan çoğulcu egemenlik kuramları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Ulus devlet egemenliğinin sorgulanması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Uluslararası kurumlara egemenlik devri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1453661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Sosyalist eleştiriler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Realist hukuk görüşü</a:t>
            </a:r>
          </a:p>
          <a:p>
            <a:pPr lvl="2"/>
            <a:r>
              <a:rPr lang="tr-TR" sz="2200" dirty="0"/>
              <a:t>Eşit olmayan taraflar arasında gerçek bir sözleşme olamaz</a:t>
            </a:r>
          </a:p>
          <a:p>
            <a:pPr lvl="2"/>
            <a:r>
              <a:rPr lang="tr-TR" sz="2200" dirty="0"/>
              <a:t>Devlete üstün bir hukukun olmaması, kamu hukuku ve insan haklarını imkânsız kılar</a:t>
            </a:r>
          </a:p>
          <a:p>
            <a:pPr lvl="2"/>
            <a:r>
              <a:rPr lang="tr-TR" sz="2200" dirty="0"/>
              <a:t>Federal devlet açıklanamaz</a:t>
            </a:r>
          </a:p>
          <a:p>
            <a:pPr lvl="2"/>
            <a:r>
              <a:rPr lang="tr-TR" sz="2200" dirty="0"/>
              <a:t>Kuvvetler ayrılığı ve egemenliğin bölünmezliği çelişir</a:t>
            </a:r>
          </a:p>
          <a:p>
            <a:pPr lvl="2"/>
            <a:r>
              <a:rPr lang="tr-TR" sz="2200" dirty="0"/>
              <a:t>Modern parlamenter temsil rejimleri açıklanamaz</a:t>
            </a:r>
          </a:p>
          <a:p>
            <a:pPr lvl="2"/>
            <a:endParaRPr lang="tr-TR" sz="2200" dirty="0" smtClean="0"/>
          </a:p>
          <a:p>
            <a:pPr lvl="1"/>
            <a:r>
              <a:rPr lang="tr-TR" sz="2600" dirty="0" smtClean="0"/>
              <a:t>Tarihsel maddeci çözümleme</a:t>
            </a:r>
          </a:p>
          <a:p>
            <a:pPr lvl="2"/>
            <a:r>
              <a:rPr lang="tr-TR" sz="2200" dirty="0" smtClean="0"/>
              <a:t>Egemenlik kuramları, sınıf ilişkilerini ve kapitalist devletin işlevlerini görünmez kılar</a:t>
            </a:r>
          </a:p>
        </p:txBody>
      </p:sp>
    </p:spTree>
    <p:extLst>
      <p:ext uri="{BB962C8B-B14F-4D97-AF65-F5344CB8AC3E}">
        <p14:creationId xmlns:p14="http://schemas.microsoft.com/office/powerpoint/2010/main" val="157973869"/>
      </p:ext>
    </p:extLst>
  </p:cSld>
  <p:clrMapOvr>
    <a:masterClrMapping/>
  </p:clrMapOvr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65</TotalTime>
  <Words>368</Words>
  <Application>Microsoft Office PowerPoint</Application>
  <PresentationFormat>Geniş ekran</PresentationFormat>
  <Paragraphs>56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Calibri</vt:lpstr>
      <vt:lpstr>Calibri Light</vt:lpstr>
      <vt:lpstr>Geçmişe bakış</vt:lpstr>
      <vt:lpstr>Siyaset Bilimi I</vt:lpstr>
      <vt:lpstr>Köken ve tanımlar</vt:lpstr>
      <vt:lpstr>Klasik egemenlik kuramı</vt:lpstr>
      <vt:lpstr>Klasik egemenlik kuramı</vt:lpstr>
      <vt:lpstr>Klasik egemenlik kuramı</vt:lpstr>
      <vt:lpstr>Egemen devletin sınırları</vt:lpstr>
      <vt:lpstr>Liberal eleştiriler</vt:lpstr>
      <vt:lpstr>Sosyalist eleştiriler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Siyaset Bilimi I</dc:title>
  <dc:creator>EZGIKAYA</dc:creator>
  <cp:lastModifiedBy>EZGIKAYA</cp:lastModifiedBy>
  <cp:revision>9</cp:revision>
  <dcterms:created xsi:type="dcterms:W3CDTF">2018-06-19T11:27:11Z</dcterms:created>
  <dcterms:modified xsi:type="dcterms:W3CDTF">2018-06-22T13:46:11Z</dcterms:modified>
</cp:coreProperties>
</file>