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5" r:id="rId6"/>
    <p:sldId id="266" r:id="rId7"/>
    <p:sldId id="268" r:id="rId8"/>
    <p:sldId id="267" r:id="rId9"/>
    <p:sldId id="264" r:id="rId10"/>
    <p:sldId id="263" r:id="rId11"/>
    <p:sldId id="262" r:id="rId12"/>
    <p:sldId id="261" r:id="rId13"/>
    <p:sldId id="260" r:id="rId14"/>
    <p:sldId id="269" r:id="rId15"/>
    <p:sldId id="270" r:id="rId16"/>
    <p:sldId id="271" r:id="rId17"/>
    <p:sldId id="272" r:id="rId18"/>
    <p:sldId id="274" r:id="rId19"/>
    <p:sldId id="273"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D97687E4-EDC2-42E5-9083-B1C695241E46}" type="datetimeFigureOut">
              <a:rPr lang="tr-TR" smtClean="0"/>
              <a:t>29.11.2017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F8A20E4-1A8A-4F82-BD45-9172A19C1704}" type="slidenum">
              <a:rPr lang="tr-TR" smtClean="0"/>
              <a:t>‹#›</a:t>
            </a:fld>
            <a:endParaRPr lang="tr-TR"/>
          </a:p>
        </p:txBody>
      </p:sp>
    </p:spTree>
    <p:extLst>
      <p:ext uri="{BB962C8B-B14F-4D97-AF65-F5344CB8AC3E}">
        <p14:creationId xmlns:p14="http://schemas.microsoft.com/office/powerpoint/2010/main" val="434071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97687E4-EDC2-42E5-9083-B1C695241E46}" type="datetimeFigureOut">
              <a:rPr lang="tr-TR" smtClean="0"/>
              <a:t>29.11.2017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F8A20E4-1A8A-4F82-BD45-9172A19C1704}" type="slidenum">
              <a:rPr lang="tr-TR" smtClean="0"/>
              <a:t>‹#›</a:t>
            </a:fld>
            <a:endParaRPr lang="tr-TR"/>
          </a:p>
        </p:txBody>
      </p:sp>
    </p:spTree>
    <p:extLst>
      <p:ext uri="{BB962C8B-B14F-4D97-AF65-F5344CB8AC3E}">
        <p14:creationId xmlns:p14="http://schemas.microsoft.com/office/powerpoint/2010/main" val="3349167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97687E4-EDC2-42E5-9083-B1C695241E46}" type="datetimeFigureOut">
              <a:rPr lang="tr-TR" smtClean="0"/>
              <a:t>29.11.2017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F8A20E4-1A8A-4F82-BD45-9172A19C1704}" type="slidenum">
              <a:rPr lang="tr-TR" smtClean="0"/>
              <a:t>‹#›</a:t>
            </a:fld>
            <a:endParaRPr lang="tr-TR"/>
          </a:p>
        </p:txBody>
      </p:sp>
    </p:spTree>
    <p:extLst>
      <p:ext uri="{BB962C8B-B14F-4D97-AF65-F5344CB8AC3E}">
        <p14:creationId xmlns:p14="http://schemas.microsoft.com/office/powerpoint/2010/main" val="23037031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97687E4-EDC2-42E5-9083-B1C695241E46}" type="datetimeFigureOut">
              <a:rPr lang="tr-TR" smtClean="0"/>
              <a:t>29.11.2017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F8A20E4-1A8A-4F82-BD45-9172A19C1704}" type="slidenum">
              <a:rPr lang="tr-TR" smtClean="0"/>
              <a:t>‹#›</a:t>
            </a:fld>
            <a:endParaRPr lang="tr-TR"/>
          </a:p>
        </p:txBody>
      </p:sp>
    </p:spTree>
    <p:extLst>
      <p:ext uri="{BB962C8B-B14F-4D97-AF65-F5344CB8AC3E}">
        <p14:creationId xmlns:p14="http://schemas.microsoft.com/office/powerpoint/2010/main" val="3697879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D97687E4-EDC2-42E5-9083-B1C695241E46}" type="datetimeFigureOut">
              <a:rPr lang="tr-TR" smtClean="0"/>
              <a:t>29.11.2017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F8A20E4-1A8A-4F82-BD45-9172A19C1704}" type="slidenum">
              <a:rPr lang="tr-TR" smtClean="0"/>
              <a:t>‹#›</a:t>
            </a:fld>
            <a:endParaRPr lang="tr-TR"/>
          </a:p>
        </p:txBody>
      </p:sp>
    </p:spTree>
    <p:extLst>
      <p:ext uri="{BB962C8B-B14F-4D97-AF65-F5344CB8AC3E}">
        <p14:creationId xmlns:p14="http://schemas.microsoft.com/office/powerpoint/2010/main" val="234362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97687E4-EDC2-42E5-9083-B1C695241E46}" type="datetimeFigureOut">
              <a:rPr lang="tr-TR" smtClean="0"/>
              <a:t>29.11.2017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F8A20E4-1A8A-4F82-BD45-9172A19C1704}" type="slidenum">
              <a:rPr lang="tr-TR" smtClean="0"/>
              <a:t>‹#›</a:t>
            </a:fld>
            <a:endParaRPr lang="tr-TR"/>
          </a:p>
        </p:txBody>
      </p:sp>
    </p:spTree>
    <p:extLst>
      <p:ext uri="{BB962C8B-B14F-4D97-AF65-F5344CB8AC3E}">
        <p14:creationId xmlns:p14="http://schemas.microsoft.com/office/powerpoint/2010/main" val="3659393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97687E4-EDC2-42E5-9083-B1C695241E46}" type="datetimeFigureOut">
              <a:rPr lang="tr-TR" smtClean="0"/>
              <a:t>29.11.2017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F8A20E4-1A8A-4F82-BD45-9172A19C1704}" type="slidenum">
              <a:rPr lang="tr-TR" smtClean="0"/>
              <a:t>‹#›</a:t>
            </a:fld>
            <a:endParaRPr lang="tr-TR"/>
          </a:p>
        </p:txBody>
      </p:sp>
    </p:spTree>
    <p:extLst>
      <p:ext uri="{BB962C8B-B14F-4D97-AF65-F5344CB8AC3E}">
        <p14:creationId xmlns:p14="http://schemas.microsoft.com/office/powerpoint/2010/main" val="23873003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97687E4-EDC2-42E5-9083-B1C695241E46}" type="datetimeFigureOut">
              <a:rPr lang="tr-TR" smtClean="0"/>
              <a:t>29.11.2017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F8A20E4-1A8A-4F82-BD45-9172A19C1704}" type="slidenum">
              <a:rPr lang="tr-TR" smtClean="0"/>
              <a:t>‹#›</a:t>
            </a:fld>
            <a:endParaRPr lang="tr-TR"/>
          </a:p>
        </p:txBody>
      </p:sp>
    </p:spTree>
    <p:extLst>
      <p:ext uri="{BB962C8B-B14F-4D97-AF65-F5344CB8AC3E}">
        <p14:creationId xmlns:p14="http://schemas.microsoft.com/office/powerpoint/2010/main" val="14057834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97687E4-EDC2-42E5-9083-B1C695241E46}" type="datetimeFigureOut">
              <a:rPr lang="tr-TR" smtClean="0"/>
              <a:t>29.11.2017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F8A20E4-1A8A-4F82-BD45-9172A19C1704}" type="slidenum">
              <a:rPr lang="tr-TR" smtClean="0"/>
              <a:t>‹#›</a:t>
            </a:fld>
            <a:endParaRPr lang="tr-TR"/>
          </a:p>
        </p:txBody>
      </p:sp>
    </p:spTree>
    <p:extLst>
      <p:ext uri="{BB962C8B-B14F-4D97-AF65-F5344CB8AC3E}">
        <p14:creationId xmlns:p14="http://schemas.microsoft.com/office/powerpoint/2010/main" val="34454794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97687E4-EDC2-42E5-9083-B1C695241E46}" type="datetimeFigureOut">
              <a:rPr lang="tr-TR" smtClean="0"/>
              <a:t>29.11.2017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F8A20E4-1A8A-4F82-BD45-9172A19C1704}" type="slidenum">
              <a:rPr lang="tr-TR" smtClean="0"/>
              <a:t>‹#›</a:t>
            </a:fld>
            <a:endParaRPr lang="tr-TR"/>
          </a:p>
        </p:txBody>
      </p:sp>
    </p:spTree>
    <p:extLst>
      <p:ext uri="{BB962C8B-B14F-4D97-AF65-F5344CB8AC3E}">
        <p14:creationId xmlns:p14="http://schemas.microsoft.com/office/powerpoint/2010/main" val="21293911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97687E4-EDC2-42E5-9083-B1C695241E46}" type="datetimeFigureOut">
              <a:rPr lang="tr-TR" smtClean="0"/>
              <a:t>29.11.2017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F8A20E4-1A8A-4F82-BD45-9172A19C1704}" type="slidenum">
              <a:rPr lang="tr-TR" smtClean="0"/>
              <a:t>‹#›</a:t>
            </a:fld>
            <a:endParaRPr lang="tr-TR"/>
          </a:p>
        </p:txBody>
      </p:sp>
    </p:spTree>
    <p:extLst>
      <p:ext uri="{BB962C8B-B14F-4D97-AF65-F5344CB8AC3E}">
        <p14:creationId xmlns:p14="http://schemas.microsoft.com/office/powerpoint/2010/main" val="19362695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7687E4-EDC2-42E5-9083-B1C695241E46}" type="datetimeFigureOut">
              <a:rPr lang="tr-TR" smtClean="0"/>
              <a:t>29.11.2017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8A20E4-1A8A-4F82-BD45-9172A19C1704}" type="slidenum">
              <a:rPr lang="tr-TR" smtClean="0"/>
              <a:t>‹#›</a:t>
            </a:fld>
            <a:endParaRPr lang="tr-TR"/>
          </a:p>
        </p:txBody>
      </p:sp>
    </p:spTree>
    <p:extLst>
      <p:ext uri="{BB962C8B-B14F-4D97-AF65-F5344CB8AC3E}">
        <p14:creationId xmlns:p14="http://schemas.microsoft.com/office/powerpoint/2010/main" val="38697844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err="1" smtClean="0"/>
              <a:t>Alemanni</a:t>
            </a:r>
            <a:r>
              <a:rPr lang="tr-TR" dirty="0" smtClean="0"/>
              <a:t> Kavmi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3144321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smtClean="0"/>
              <a:t>Tacitus</a:t>
            </a:r>
            <a:r>
              <a:rPr lang="tr-TR" dirty="0" smtClean="0"/>
              <a:t> 38. Kısım</a:t>
            </a:r>
            <a:endParaRPr lang="tr-TR" dirty="0"/>
          </a:p>
        </p:txBody>
      </p:sp>
    </p:spTree>
    <p:extLst>
      <p:ext uri="{BB962C8B-B14F-4D97-AF65-F5344CB8AC3E}">
        <p14:creationId xmlns:p14="http://schemas.microsoft.com/office/powerpoint/2010/main" val="13635791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descr="http://w160842-freya.php5.dittdomene.no/wp-content/uploads/2013/10/suebi-knot.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61171" y="1825625"/>
            <a:ext cx="8798312" cy="4351338"/>
          </a:xfrm>
          <a:prstGeom prst="rect">
            <a:avLst/>
          </a:prstGeom>
          <a:noFill/>
          <a:ln>
            <a:noFill/>
          </a:ln>
        </p:spPr>
      </p:pic>
    </p:spTree>
    <p:extLst>
      <p:ext uri="{BB962C8B-B14F-4D97-AF65-F5344CB8AC3E}">
        <p14:creationId xmlns:p14="http://schemas.microsoft.com/office/powerpoint/2010/main" val="7218694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Alemanni’ni</a:t>
            </a:r>
            <a:r>
              <a:rPr lang="tr-TR" dirty="0" smtClean="0"/>
              <a:t> Kavminde Dini İnançlar.</a:t>
            </a:r>
            <a:br>
              <a:rPr lang="tr-TR" dirty="0" smtClean="0"/>
            </a:br>
            <a:endParaRPr lang="tr-TR" dirty="0"/>
          </a:p>
        </p:txBody>
      </p:sp>
      <p:sp>
        <p:nvSpPr>
          <p:cNvPr id="3" name="İçerik Yer Tutucusu 2"/>
          <p:cNvSpPr>
            <a:spLocks noGrp="1"/>
          </p:cNvSpPr>
          <p:nvPr>
            <p:ph idx="1"/>
          </p:nvPr>
        </p:nvSpPr>
        <p:spPr/>
        <p:txBody>
          <a:bodyPr>
            <a:normAutofit/>
          </a:bodyPr>
          <a:lstStyle/>
          <a:p>
            <a:r>
              <a:rPr lang="tr-TR" dirty="0" err="1" smtClean="0"/>
              <a:t>Alemanni'nin</a:t>
            </a:r>
            <a:r>
              <a:rPr lang="tr-TR" dirty="0" smtClean="0"/>
              <a:t> </a:t>
            </a:r>
            <a:r>
              <a:rPr lang="tr-TR" dirty="0"/>
              <a:t>Hıristiyanlaşması, </a:t>
            </a:r>
            <a:r>
              <a:rPr lang="tr-TR" dirty="0" err="1"/>
              <a:t>Merovenjler</a:t>
            </a:r>
            <a:r>
              <a:rPr lang="tr-TR" dirty="0"/>
              <a:t> döneminde (6-8. Yüzyıllar) gerçekleşti. 6. yüzyılda </a:t>
            </a:r>
            <a:r>
              <a:rPr lang="tr-TR" dirty="0" err="1"/>
              <a:t>Alemanni'nin</a:t>
            </a:r>
            <a:r>
              <a:rPr lang="tr-TR" dirty="0"/>
              <a:t> ağırlıklı putperest olduğunu ve 8. yüzyılda ağırlıklı olarak Hristiyan olduklarını biliyoruz. Araya giren 7. yüzyıl, Hıristiyan sembolizmi ve doktrininin aşamalı olarak büyüdüğü gerçek bir senkretizm dönemiydi. Bazı bilim adamları, </a:t>
            </a:r>
            <a:r>
              <a:rPr lang="tr-TR" dirty="0" err="1"/>
              <a:t>Alemanni</a:t>
            </a:r>
            <a:r>
              <a:rPr lang="tr-TR" dirty="0"/>
              <a:t> elitlerinin </a:t>
            </a:r>
            <a:r>
              <a:rPr lang="tr-TR" dirty="0" err="1"/>
              <a:t>Vizigotların</a:t>
            </a:r>
            <a:r>
              <a:rPr lang="tr-TR" dirty="0"/>
              <a:t> etkisinde kalarak </a:t>
            </a:r>
            <a:r>
              <a:rPr lang="tr-TR" dirty="0" err="1"/>
              <a:t>Ariusçu</a:t>
            </a:r>
            <a:r>
              <a:rPr lang="tr-TR" dirty="0"/>
              <a:t> </a:t>
            </a:r>
            <a:r>
              <a:rPr lang="tr-TR" dirty="0" err="1"/>
              <a:t>itikata</a:t>
            </a:r>
            <a:r>
              <a:rPr lang="tr-TR" dirty="0"/>
              <a:t> </a:t>
            </a:r>
            <a:r>
              <a:rPr lang="tr-TR" dirty="0" err="1"/>
              <a:t>mensub</a:t>
            </a:r>
            <a:r>
              <a:rPr lang="tr-TR" dirty="0"/>
              <a:t> oldukları düşünülmektedir.  Kral </a:t>
            </a:r>
            <a:r>
              <a:rPr lang="tr-TR" dirty="0" err="1"/>
              <a:t>Gibuld</a:t>
            </a:r>
            <a:r>
              <a:rPr lang="tr-TR" dirty="0"/>
              <a:t> bu konuda yapılan görüşlerin desteklenmesi açısından önemli bir örnek teşkil etmektedir. Ancak Katolik Kilisesi tarafından </a:t>
            </a:r>
            <a:r>
              <a:rPr lang="tr-TR" dirty="0" err="1"/>
              <a:t>Ariusçuluk</a:t>
            </a:r>
            <a:r>
              <a:rPr lang="tr-TR" dirty="0"/>
              <a:t> kafirlikle eş değerdi ve muhtemelen artan Frank etkisinden dolayı </a:t>
            </a:r>
            <a:r>
              <a:rPr lang="tr-TR" dirty="0" err="1"/>
              <a:t>Alemannilerin</a:t>
            </a:r>
            <a:r>
              <a:rPr lang="tr-TR" dirty="0"/>
              <a:t> Katolikliğe geçiş süreçleri hızlı bir artış göstermiştir. </a:t>
            </a:r>
          </a:p>
          <a:p>
            <a:endParaRPr lang="tr-TR" dirty="0"/>
          </a:p>
        </p:txBody>
      </p:sp>
    </p:spTree>
    <p:extLst>
      <p:ext uri="{BB962C8B-B14F-4D97-AF65-F5344CB8AC3E}">
        <p14:creationId xmlns:p14="http://schemas.microsoft.com/office/powerpoint/2010/main" val="11731477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6. yüzyılın ortalarında, </a:t>
            </a:r>
            <a:r>
              <a:rPr lang="tr-TR" dirty="0" err="1"/>
              <a:t>Myrina'lı</a:t>
            </a:r>
            <a:r>
              <a:rPr lang="tr-TR" dirty="0"/>
              <a:t> Bizans tarihçisi </a:t>
            </a:r>
            <a:r>
              <a:rPr lang="tr-TR" dirty="0" err="1"/>
              <a:t>Agathias</a:t>
            </a:r>
            <a:r>
              <a:rPr lang="tr-TR" dirty="0"/>
              <a:t>, </a:t>
            </a:r>
            <a:r>
              <a:rPr lang="tr-TR" dirty="0" err="1"/>
              <a:t>Got</a:t>
            </a:r>
            <a:r>
              <a:rPr lang="tr-TR" dirty="0"/>
              <a:t> ve Frankların Bizans'a karşı savaşları bağlamında, Frank kral </a:t>
            </a:r>
            <a:r>
              <a:rPr lang="tr-TR" dirty="0" err="1"/>
              <a:t>Theudebald</a:t>
            </a:r>
            <a:r>
              <a:rPr lang="tr-TR" dirty="0"/>
              <a:t> birliklerinin arasındaki </a:t>
            </a:r>
            <a:r>
              <a:rPr lang="tr-TR" dirty="0" err="1"/>
              <a:t>Alemanni</a:t>
            </a:r>
            <a:r>
              <a:rPr lang="tr-TR" dirty="0"/>
              <a:t> savaşının din dışında her bakımdan Franklara benzediğini dile getirmektedir</a:t>
            </a:r>
          </a:p>
        </p:txBody>
      </p:sp>
    </p:spTree>
    <p:extLst>
      <p:ext uri="{BB962C8B-B14F-4D97-AF65-F5344CB8AC3E}">
        <p14:creationId xmlns:p14="http://schemas.microsoft.com/office/powerpoint/2010/main" val="19625493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Agathias</a:t>
            </a:r>
            <a:r>
              <a:rPr lang="tr-TR" dirty="0"/>
              <a:t> şunları kaydetmiştir:</a:t>
            </a:r>
          </a:p>
          <a:p>
            <a:r>
              <a:rPr lang="tr-TR" dirty="0"/>
              <a:t> "Bazı ağaçlara, nehirlerin, tepelerin ve dağ vadilerinin ibadet ettikleri, namuslarında atları, sığırları ve diğer sayısız hayvanı başlarını kemirerek kurban ederler ve böylece onların bir dindarlık gerçekleştirdiklerini düşünürler".</a:t>
            </a:r>
          </a:p>
          <a:p>
            <a:endParaRPr lang="tr-TR" dirty="0"/>
          </a:p>
        </p:txBody>
      </p:sp>
    </p:spTree>
    <p:extLst>
      <p:ext uri="{BB962C8B-B14F-4D97-AF65-F5344CB8AC3E}">
        <p14:creationId xmlns:p14="http://schemas.microsoft.com/office/powerpoint/2010/main" val="26668655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Ayrıca </a:t>
            </a:r>
            <a:r>
              <a:rPr lang="tr-TR" dirty="0" err="1"/>
              <a:t>Alemanni'nin</a:t>
            </a:r>
            <a:r>
              <a:rPr lang="tr-TR" dirty="0"/>
              <a:t>, Hıristiyan kutsal alanları yok etmek ve kiliseleri yağmalamak için verdiği gerçek acımasızlıktan bahsetmektedir; bu sırada hakiki Franklar bu kutsal alanlara saygılıydı. </a:t>
            </a:r>
            <a:r>
              <a:rPr lang="tr-TR" dirty="0" err="1"/>
              <a:t>Agathias</a:t>
            </a:r>
            <a:r>
              <a:rPr lang="tr-TR" dirty="0"/>
              <a:t>, </a:t>
            </a:r>
            <a:r>
              <a:rPr lang="tr-TR" dirty="0" err="1"/>
              <a:t>Alemanni'nin</a:t>
            </a:r>
            <a:r>
              <a:rPr lang="tr-TR" dirty="0"/>
              <a:t>, </a:t>
            </a:r>
            <a:r>
              <a:rPr lang="tr-TR" dirty="0" err="1"/>
              <a:t>Franks'la</a:t>
            </a:r>
            <a:r>
              <a:rPr lang="tr-TR" dirty="0"/>
              <a:t> uzun süredir temas kurarak, tüm görünüşleri ile, nihayetinde olanları konuşacak şekilde daha görgü daha iyi tavır alacağına dair umudunu ifade eder.</a:t>
            </a:r>
          </a:p>
          <a:p>
            <a:r>
              <a:rPr lang="tr-TR" dirty="0" err="1"/>
              <a:t>Tacitus</a:t>
            </a:r>
            <a:r>
              <a:rPr lang="tr-TR" dirty="0"/>
              <a:t>, </a:t>
            </a:r>
            <a:r>
              <a:rPr lang="tr-TR" dirty="0" err="1"/>
              <a:t>Germania'sında</a:t>
            </a:r>
            <a:r>
              <a:rPr lang="tr-TR" dirty="0"/>
              <a:t> (MS 98), </a:t>
            </a:r>
            <a:r>
              <a:rPr lang="tr-TR" dirty="0" err="1"/>
              <a:t>Alemanni</a:t>
            </a:r>
            <a:r>
              <a:rPr lang="tr-TR" dirty="0"/>
              <a:t> ile aynı olduğu düşünülen </a:t>
            </a:r>
            <a:r>
              <a:rPr lang="tr-TR" dirty="0" err="1" smtClean="0"/>
              <a:t>Süev</a:t>
            </a:r>
            <a:r>
              <a:rPr lang="tr-TR" dirty="0" smtClean="0"/>
              <a:t> </a:t>
            </a:r>
            <a:r>
              <a:rPr lang="tr-TR" dirty="0"/>
              <a:t>konfederasyonu dinini anlattı. Bu </a:t>
            </a:r>
            <a:r>
              <a:rPr lang="tr-TR" dirty="0" err="1"/>
              <a:t>Alemanni</a:t>
            </a:r>
            <a:r>
              <a:rPr lang="tr-TR" dirty="0"/>
              <a:t> / </a:t>
            </a:r>
            <a:r>
              <a:rPr lang="tr-TR" dirty="0" err="1" smtClean="0"/>
              <a:t>Süev</a:t>
            </a:r>
            <a:r>
              <a:rPr lang="tr-TR" dirty="0" smtClean="0"/>
              <a:t> federasyonundaki </a:t>
            </a:r>
            <a:r>
              <a:rPr lang="tr-TR" dirty="0"/>
              <a:t>en önemli kabileler, ilahi ataların doğrudan soyları olarak belirli bir konumda bulunan </a:t>
            </a:r>
            <a:r>
              <a:rPr lang="tr-TR" dirty="0" err="1" smtClean="0"/>
              <a:t>Semnones'tu</a:t>
            </a:r>
            <a:r>
              <a:rPr lang="tr-TR" dirty="0" smtClean="0"/>
              <a:t>.</a:t>
            </a:r>
            <a:endParaRPr lang="tr-TR" dirty="0"/>
          </a:p>
          <a:p>
            <a:endParaRPr lang="tr-TR" dirty="0"/>
          </a:p>
        </p:txBody>
      </p:sp>
    </p:spTree>
    <p:extLst>
      <p:ext uri="{BB962C8B-B14F-4D97-AF65-F5344CB8AC3E}">
        <p14:creationId xmlns:p14="http://schemas.microsoft.com/office/powerpoint/2010/main" val="24298815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Romalılar tarafından ilk kez 213 yılında kaynaklarda görülmektedirler. </a:t>
            </a:r>
            <a:r>
              <a:rPr lang="tr-TR" dirty="0" err="1"/>
              <a:t>Agri</a:t>
            </a:r>
            <a:r>
              <a:rPr lang="tr-TR" dirty="0"/>
              <a:t> </a:t>
            </a:r>
            <a:r>
              <a:rPr lang="tr-TR" dirty="0" err="1"/>
              <a:t>Decumates</a:t>
            </a:r>
            <a:r>
              <a:rPr lang="tr-TR" dirty="0"/>
              <a:t> bölgesi 260 yılında </a:t>
            </a:r>
            <a:r>
              <a:rPr lang="tr-TR" dirty="0" err="1"/>
              <a:t>Alemanlar</a:t>
            </a:r>
            <a:r>
              <a:rPr lang="tr-TR" dirty="0"/>
              <a:t> tarafından geçilmiştir. Günümüzde </a:t>
            </a:r>
            <a:r>
              <a:rPr lang="tr-TR" dirty="0" err="1"/>
              <a:t>Alsas</a:t>
            </a:r>
            <a:r>
              <a:rPr lang="tr-TR" dirty="0"/>
              <a:t> ve İsviçre’nin kuzeyine denk gelen bölgede yerleşmişler ve kültürleri ve dilleri bölgede kalıcı olmuştur. 496 yılında Frank Kralı </a:t>
            </a:r>
            <a:r>
              <a:rPr lang="tr-TR" dirty="0" err="1"/>
              <a:t>Clovis</a:t>
            </a:r>
            <a:r>
              <a:rPr lang="tr-TR" dirty="0"/>
              <a:t> tarafından işgal edilen bölge ile birlikte siyasi organizasyonları </a:t>
            </a:r>
            <a:r>
              <a:rPr lang="tr-TR" dirty="0" smtClean="0"/>
              <a:t>bitse de </a:t>
            </a:r>
            <a:r>
              <a:rPr lang="tr-TR" dirty="0"/>
              <a:t>bölgede kültürleri ve dilleri yerleşik olarak </a:t>
            </a:r>
            <a:r>
              <a:rPr lang="tr-TR" dirty="0" smtClean="0"/>
              <a:t>kalmıştır</a:t>
            </a:r>
          </a:p>
          <a:p>
            <a:r>
              <a:rPr lang="tr-TR" dirty="0" smtClean="0"/>
              <a:t>Ancak Şimdi </a:t>
            </a:r>
            <a:r>
              <a:rPr lang="tr-TR" dirty="0" err="1" smtClean="0"/>
              <a:t>Alemannilerin</a:t>
            </a:r>
            <a:r>
              <a:rPr lang="tr-TR" dirty="0" smtClean="0"/>
              <a:t> öncülleri olan </a:t>
            </a:r>
            <a:r>
              <a:rPr lang="tr-TR" dirty="0" err="1" smtClean="0"/>
              <a:t>Süevlerin</a:t>
            </a:r>
            <a:r>
              <a:rPr lang="tr-TR" dirty="0" smtClean="0"/>
              <a:t> bahsetmek durumundayız.</a:t>
            </a:r>
            <a:endParaRPr lang="tr-TR" dirty="0"/>
          </a:p>
          <a:p>
            <a:endParaRPr lang="tr-TR" dirty="0"/>
          </a:p>
        </p:txBody>
      </p:sp>
    </p:spTree>
    <p:extLst>
      <p:ext uri="{BB962C8B-B14F-4D97-AF65-F5344CB8AC3E}">
        <p14:creationId xmlns:p14="http://schemas.microsoft.com/office/powerpoint/2010/main" val="18795394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smtClean="0"/>
              <a:t>Süevler</a:t>
            </a:r>
            <a:r>
              <a:rPr lang="tr-TR" dirty="0" smtClean="0"/>
              <a:t>, </a:t>
            </a:r>
            <a:r>
              <a:rPr lang="tr-TR" dirty="0" err="1" smtClean="0"/>
              <a:t>Ariovistus'un</a:t>
            </a:r>
            <a:r>
              <a:rPr lang="tr-TR" dirty="0" smtClean="0"/>
              <a:t> </a:t>
            </a:r>
            <a:r>
              <a:rPr lang="tr-TR" dirty="0" err="1" smtClean="0"/>
              <a:t>Galya'daki</a:t>
            </a:r>
            <a:r>
              <a:rPr lang="tr-TR" dirty="0" smtClean="0"/>
              <a:t> seferine bağlantılı olarak Julius </a:t>
            </a:r>
            <a:r>
              <a:rPr lang="tr-TR" dirty="0" err="1" smtClean="0"/>
              <a:t>Caesar</a:t>
            </a:r>
            <a:r>
              <a:rPr lang="tr-TR" dirty="0" smtClean="0"/>
              <a:t> tarafından ilk kez bahsedilen büyük bir Germen halk grubuydu, M.Ö. 58. </a:t>
            </a:r>
            <a:r>
              <a:rPr lang="tr-TR" dirty="0" err="1" smtClean="0"/>
              <a:t>Caesar</a:t>
            </a:r>
            <a:r>
              <a:rPr lang="tr-TR" dirty="0" smtClean="0"/>
              <a:t> onlara tek bir Germen kabilesi muamelesi yaparken, </a:t>
            </a:r>
            <a:r>
              <a:rPr lang="tr-TR" dirty="0" err="1" smtClean="0"/>
              <a:t>Tacitus</a:t>
            </a:r>
            <a:r>
              <a:rPr lang="tr-TR" dirty="0" smtClean="0"/>
              <a:t>, </a:t>
            </a:r>
            <a:r>
              <a:rPr lang="tr-TR" dirty="0" err="1" smtClean="0"/>
              <a:t>Pliny</a:t>
            </a:r>
            <a:r>
              <a:rPr lang="tr-TR" dirty="0" smtClean="0"/>
              <a:t> ve </a:t>
            </a:r>
            <a:r>
              <a:rPr lang="tr-TR" dirty="0" err="1" smtClean="0"/>
              <a:t>Strabo</a:t>
            </a:r>
            <a:r>
              <a:rPr lang="tr-TR" dirty="0" smtClean="0"/>
              <a:t> gibi en büyük ve en savaşçı yazarlar </a:t>
            </a:r>
            <a:r>
              <a:rPr lang="tr-TR" dirty="0" err="1" smtClean="0"/>
              <a:t>Suevlerin</a:t>
            </a:r>
            <a:r>
              <a:rPr lang="tr-TR" dirty="0" smtClean="0"/>
              <a:t> "</a:t>
            </a:r>
            <a:r>
              <a:rPr lang="tr-TR" dirty="0" err="1" smtClean="0"/>
              <a:t>nin</a:t>
            </a:r>
            <a:r>
              <a:rPr lang="tr-TR" dirty="0" smtClean="0"/>
              <a:t> </a:t>
            </a:r>
            <a:r>
              <a:rPr lang="tr-TR" dirty="0" err="1" smtClean="0"/>
              <a:t>Chatti</a:t>
            </a:r>
            <a:r>
              <a:rPr lang="tr-TR" dirty="0" smtClean="0"/>
              <a:t> veya </a:t>
            </a:r>
            <a:r>
              <a:rPr lang="tr-TR" dirty="0" err="1" smtClean="0"/>
              <a:t>Tencteri</a:t>
            </a:r>
            <a:r>
              <a:rPr lang="tr-TR" dirty="0" smtClean="0"/>
              <a:t> gibi tek bir ulus oluşturmadığını belirttiler. Aslında Almanya'nın yarısından fazlasını işgal ediyorlar ve hepsi genellikle </a:t>
            </a:r>
            <a:r>
              <a:rPr lang="tr-TR" dirty="0" err="1" smtClean="0"/>
              <a:t>Süevler</a:t>
            </a:r>
            <a:r>
              <a:rPr lang="tr-TR" dirty="0" smtClean="0"/>
              <a:t> "olarak adlandırılıyor" farklı isimler altında farklı kabilelere ayrılıyorlar. "Bir zamanlar, klasik etnografya" </a:t>
            </a:r>
            <a:r>
              <a:rPr lang="tr-TR" dirty="0" err="1" smtClean="0"/>
              <a:t>Süev</a:t>
            </a:r>
            <a:r>
              <a:rPr lang="tr-TR" dirty="0" smtClean="0"/>
              <a:t> "ismini" Alman "kabilelerine uyguluyordu. sanki ilk asırlarda kullanılan bu yerli isimler gittikçe "Almanlar" olarak değişmeye başlıyordu.</a:t>
            </a:r>
            <a:endParaRPr lang="tr-TR" dirty="0"/>
          </a:p>
        </p:txBody>
      </p:sp>
    </p:spTree>
    <p:extLst>
      <p:ext uri="{BB962C8B-B14F-4D97-AF65-F5344CB8AC3E}">
        <p14:creationId xmlns:p14="http://schemas.microsoft.com/office/powerpoint/2010/main" val="6554564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Büyük </a:t>
            </a:r>
            <a:r>
              <a:rPr lang="tr-TR" dirty="0" err="1" smtClean="0"/>
              <a:t>Süev</a:t>
            </a:r>
            <a:r>
              <a:rPr lang="tr-TR" dirty="0" smtClean="0"/>
              <a:t> </a:t>
            </a:r>
            <a:r>
              <a:rPr lang="tr-TR" dirty="0" err="1" smtClean="0"/>
              <a:t>Alleman</a:t>
            </a:r>
            <a:r>
              <a:rPr lang="tr-TR" dirty="0" smtClean="0"/>
              <a:t> Şef </a:t>
            </a:r>
            <a:r>
              <a:rPr lang="tr-TR" dirty="0" err="1" smtClean="0"/>
              <a:t>Ariovistus</a:t>
            </a:r>
            <a:endParaRPr lang="tr-TR" dirty="0"/>
          </a:p>
        </p:txBody>
      </p:sp>
      <p:sp>
        <p:nvSpPr>
          <p:cNvPr id="3" name="İçerik Yer Tutucusu 2"/>
          <p:cNvSpPr>
            <a:spLocks noGrp="1"/>
          </p:cNvSpPr>
          <p:nvPr>
            <p:ph idx="1"/>
          </p:nvPr>
        </p:nvSpPr>
        <p:spPr/>
        <p:txBody>
          <a:bodyPr/>
          <a:lstStyle/>
          <a:p>
            <a:r>
              <a:rPr lang="tr-TR" dirty="0" smtClean="0"/>
              <a:t> </a:t>
            </a:r>
            <a:r>
              <a:rPr lang="tr-TR" dirty="0" err="1"/>
              <a:t>Ariovistus</a:t>
            </a:r>
            <a:r>
              <a:rPr lang="tr-TR" dirty="0"/>
              <a:t> (s.61-58 B.C.), Sezar'ın </a:t>
            </a:r>
            <a:r>
              <a:rPr lang="tr-TR" dirty="0" err="1"/>
              <a:t>Galya</a:t>
            </a:r>
            <a:r>
              <a:rPr lang="tr-TR" dirty="0"/>
              <a:t> Savaşı'nın başlamasından hemen önceki yıllarda Ren boyunca büyük bir Alman kuvvetini yöneten bir </a:t>
            </a:r>
            <a:r>
              <a:rPr lang="tr-TR" dirty="0" err="1"/>
              <a:t>Suebian</a:t>
            </a:r>
            <a:r>
              <a:rPr lang="tr-TR" dirty="0"/>
              <a:t> şefiydi. Sezar tarafından </a:t>
            </a:r>
            <a:r>
              <a:rPr lang="tr-TR" dirty="0" smtClean="0"/>
              <a:t>yenilene kadar </a:t>
            </a:r>
            <a:r>
              <a:rPr lang="tr-TR" dirty="0" err="1" smtClean="0"/>
              <a:t>Alsas'da</a:t>
            </a:r>
            <a:r>
              <a:rPr lang="tr-TR" dirty="0" smtClean="0"/>
              <a:t> </a:t>
            </a:r>
            <a:r>
              <a:rPr lang="tr-TR" dirty="0"/>
              <a:t>oldukça büyük bir krallık </a:t>
            </a:r>
            <a:r>
              <a:rPr lang="tr-TR" dirty="0" smtClean="0"/>
              <a:t>kurdu; ancak </a:t>
            </a:r>
            <a:r>
              <a:rPr lang="tr-TR" dirty="0" err="1" smtClean="0"/>
              <a:t>Caesar</a:t>
            </a:r>
            <a:r>
              <a:rPr lang="tr-TR" dirty="0" smtClean="0"/>
              <a:t> tarafından yenildikten sonra </a:t>
            </a:r>
            <a:r>
              <a:rPr lang="tr-TR" dirty="0" err="1" smtClean="0"/>
              <a:t>Ren‘den</a:t>
            </a:r>
            <a:r>
              <a:rPr lang="tr-TR" dirty="0" smtClean="0"/>
              <a:t> </a:t>
            </a:r>
            <a:r>
              <a:rPr lang="tr-TR" dirty="0"/>
              <a:t>geri </a:t>
            </a:r>
            <a:r>
              <a:rPr lang="tr-TR" dirty="0" smtClean="0"/>
              <a:t>çekildi </a:t>
            </a:r>
            <a:r>
              <a:rPr lang="tr-TR" dirty="0"/>
              <a:t>ve gizlenmeye zorlandı.</a:t>
            </a:r>
          </a:p>
          <a:p>
            <a:endParaRPr lang="tr-TR" dirty="0"/>
          </a:p>
        </p:txBody>
      </p:sp>
    </p:spTree>
    <p:extLst>
      <p:ext uri="{BB962C8B-B14F-4D97-AF65-F5344CB8AC3E}">
        <p14:creationId xmlns:p14="http://schemas.microsoft.com/office/powerpoint/2010/main" val="24945945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4" name="İçerik Yer Tutucusu 3"/>
          <p:cNvSpPr>
            <a:spLocks noGrp="1"/>
          </p:cNvSpPr>
          <p:nvPr>
            <p:ph idx="1"/>
          </p:nvPr>
        </p:nvSpPr>
        <p:spPr/>
        <p:txBody>
          <a:bodyPr/>
          <a:lstStyle/>
          <a:p>
            <a:r>
              <a:rPr lang="tr-TR" dirty="0" err="1"/>
              <a:t>Ariovistus</a:t>
            </a:r>
            <a:r>
              <a:rPr lang="tr-TR" dirty="0"/>
              <a:t> Ren Nehri’ni geçerek </a:t>
            </a:r>
            <a:r>
              <a:rPr lang="tr-TR" dirty="0" err="1"/>
              <a:t>Sequani</a:t>
            </a:r>
            <a:r>
              <a:rPr lang="tr-TR" dirty="0"/>
              <a:t> kavmine saldırdı ki bu kavim uzun süredir batı komşuları olan </a:t>
            </a:r>
            <a:r>
              <a:rPr lang="tr-TR" dirty="0" err="1"/>
              <a:t>Aedui</a:t>
            </a:r>
            <a:r>
              <a:rPr lang="tr-TR" dirty="0"/>
              <a:t> kavmi le kavgalıydı. Tam olarak </a:t>
            </a:r>
            <a:r>
              <a:rPr lang="tr-TR" dirty="0" err="1"/>
              <a:t>Aiovistus’un</a:t>
            </a:r>
            <a:r>
              <a:rPr lang="tr-TR" dirty="0"/>
              <a:t> Ren </a:t>
            </a:r>
            <a:r>
              <a:rPr lang="tr-TR" dirty="0" err="1"/>
              <a:t>Nehri’Ni</a:t>
            </a:r>
            <a:r>
              <a:rPr lang="tr-TR" dirty="0"/>
              <a:t> geçtiği tarih tespit edilememektedir. </a:t>
            </a:r>
            <a:r>
              <a:rPr lang="tr-TR" dirty="0" err="1"/>
              <a:t>Aedui</a:t>
            </a:r>
            <a:r>
              <a:rPr lang="tr-TR" dirty="0"/>
              <a:t> kavmini </a:t>
            </a:r>
            <a:r>
              <a:rPr lang="tr-TR" dirty="0" err="1"/>
              <a:t>Admagetobriga’da</a:t>
            </a:r>
            <a:r>
              <a:rPr lang="tr-TR" dirty="0"/>
              <a:t> M.Ö 61 yılında  yendi. Bu onun prestijini arttıran önemli unsurlardan bir tanesiydi.  Muhtemelen onun 15.000 kişilik ordusu </a:t>
            </a:r>
            <a:r>
              <a:rPr lang="tr-TR" dirty="0" err="1"/>
              <a:t>Caesar</a:t>
            </a:r>
            <a:r>
              <a:rPr lang="tr-TR" dirty="0"/>
              <a:t> </a:t>
            </a:r>
            <a:r>
              <a:rPr lang="tr-TR" dirty="0" err="1"/>
              <a:t>tarafıundan</a:t>
            </a:r>
            <a:r>
              <a:rPr lang="tr-TR" dirty="0"/>
              <a:t> abartılarak 120.000 olarak kayıtlara geçirilmiştir. Ama yine </a:t>
            </a:r>
            <a:r>
              <a:rPr lang="tr-TR" dirty="0" err="1"/>
              <a:t>Caesar’in</a:t>
            </a:r>
            <a:r>
              <a:rPr lang="tr-TR" dirty="0"/>
              <a:t> kayıtlarına göre Ren nehrini geçiş M.Ö 61 yılında olmuştur.</a:t>
            </a:r>
          </a:p>
          <a:p>
            <a:endParaRPr lang="tr-TR" dirty="0"/>
          </a:p>
        </p:txBody>
      </p:sp>
    </p:spTree>
    <p:extLst>
      <p:ext uri="{BB962C8B-B14F-4D97-AF65-F5344CB8AC3E}">
        <p14:creationId xmlns:p14="http://schemas.microsoft.com/office/powerpoint/2010/main" val="7856571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Roma İmparatorluğu’nun çöküşünün ardından(Elbette buna Büyük Hun İmparatorluğu’nun çöküşünü de eklemek gerekir) Britanya, </a:t>
            </a:r>
            <a:r>
              <a:rPr lang="tr-TR" dirty="0" err="1"/>
              <a:t>Galya</a:t>
            </a:r>
            <a:r>
              <a:rPr lang="tr-TR" dirty="0"/>
              <a:t> ve tüm Akdeniz topraklarında Roma’dan kalan bütün örgütlenmiş düzen çökmüştür. </a:t>
            </a:r>
            <a:endParaRPr lang="tr-TR" dirty="0" smtClean="0"/>
          </a:p>
          <a:p>
            <a:r>
              <a:rPr lang="tr-TR" dirty="0" smtClean="0"/>
              <a:t>Bu </a:t>
            </a:r>
            <a:r>
              <a:rPr lang="tr-TR" dirty="0"/>
              <a:t>boşluktan faydalanan Germen kabileleri yüzyıllar boyunca bazen göçebe olarak girdikleri topraklara artık kalıcı bir şekilde yerleşme fırsatı bulmuşlardır. </a:t>
            </a:r>
            <a:endParaRPr lang="tr-TR" dirty="0" smtClean="0"/>
          </a:p>
          <a:p>
            <a:endParaRPr lang="tr-TR" dirty="0"/>
          </a:p>
        </p:txBody>
      </p:sp>
    </p:spTree>
    <p:extLst>
      <p:ext uri="{BB962C8B-B14F-4D97-AF65-F5344CB8AC3E}">
        <p14:creationId xmlns:p14="http://schemas.microsoft.com/office/powerpoint/2010/main" val="31053269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Bu arada Roma bu esnada </a:t>
            </a:r>
            <a:r>
              <a:rPr lang="tr-TR" dirty="0" err="1"/>
              <a:t>Aedui</a:t>
            </a:r>
            <a:r>
              <a:rPr lang="tr-TR" dirty="0"/>
              <a:t> kavmi ile müttefikti; ancak </a:t>
            </a:r>
            <a:r>
              <a:rPr lang="tr-TR" dirty="0" err="1"/>
              <a:t>Keltlerle</a:t>
            </a:r>
            <a:r>
              <a:rPr lang="tr-TR" dirty="0"/>
              <a:t> uğraşan Romalılar müttefiklerine takviye gönderememiş ve bunun sonucunda </a:t>
            </a:r>
            <a:r>
              <a:rPr lang="tr-TR" dirty="0" err="1"/>
              <a:t>Admagetobriga’da</a:t>
            </a:r>
            <a:r>
              <a:rPr lang="tr-TR" dirty="0"/>
              <a:t> ki ağır yenilgiden sonra bu kavimde </a:t>
            </a:r>
            <a:r>
              <a:rPr lang="tr-TR" dirty="0" err="1"/>
              <a:t>Süevlere</a:t>
            </a:r>
            <a:r>
              <a:rPr lang="tr-TR" dirty="0"/>
              <a:t> karşı </a:t>
            </a:r>
            <a:r>
              <a:rPr lang="tr-TR" dirty="0" err="1"/>
              <a:t>Druid</a:t>
            </a:r>
            <a:r>
              <a:rPr lang="tr-TR" dirty="0"/>
              <a:t> </a:t>
            </a:r>
            <a:r>
              <a:rPr lang="tr-TR" dirty="0" err="1"/>
              <a:t>Diviciacus</a:t>
            </a:r>
            <a:r>
              <a:rPr lang="tr-TR" dirty="0"/>
              <a:t> aracılığıyla bir kez daha yardım talep etmiştir. </a:t>
            </a:r>
            <a:r>
              <a:rPr lang="tr-TR" dirty="0" err="1"/>
              <a:t>Transalpine</a:t>
            </a:r>
            <a:r>
              <a:rPr lang="tr-TR" dirty="0"/>
              <a:t> </a:t>
            </a:r>
            <a:r>
              <a:rPr lang="tr-TR" dirty="0" err="1"/>
              <a:t>Galya</a:t>
            </a:r>
            <a:r>
              <a:rPr lang="tr-TR" dirty="0"/>
              <a:t> bölgesi valisi Senato tarafından </a:t>
            </a:r>
            <a:r>
              <a:rPr lang="tr-TR" dirty="0" err="1"/>
              <a:t>Aedui’ye</a:t>
            </a:r>
            <a:r>
              <a:rPr lang="tr-TR" dirty="0"/>
              <a:t> yardım göndermekle görevlendirilmiştir. Ancak bu yardım </a:t>
            </a:r>
            <a:r>
              <a:rPr lang="tr-TR" dirty="0" err="1"/>
              <a:t>Allobrogian</a:t>
            </a:r>
            <a:r>
              <a:rPr lang="tr-TR" dirty="0"/>
              <a:t> isyanın patlak vermesi neticesinde hiçbir zaman yerine ulaştırılmamıştır. Böylelikle Romalılar bir kez daha siyasete başvurarak </a:t>
            </a:r>
            <a:r>
              <a:rPr lang="tr-TR" dirty="0" err="1"/>
              <a:t>Ariovistus’u</a:t>
            </a:r>
            <a:r>
              <a:rPr lang="tr-TR" dirty="0"/>
              <a:t> “Roma Halkının Dostu” </a:t>
            </a:r>
            <a:r>
              <a:rPr lang="tr-TR" dirty="0" err="1"/>
              <a:t>ünvanını</a:t>
            </a:r>
            <a:r>
              <a:rPr lang="tr-TR" dirty="0"/>
              <a:t> vererek satın almaya çalışmıştır.</a:t>
            </a:r>
          </a:p>
          <a:p>
            <a:endParaRPr lang="tr-TR" dirty="0"/>
          </a:p>
        </p:txBody>
      </p:sp>
    </p:spTree>
    <p:extLst>
      <p:ext uri="{BB962C8B-B14F-4D97-AF65-F5344CB8AC3E}">
        <p14:creationId xmlns:p14="http://schemas.microsoft.com/office/powerpoint/2010/main" val="9965123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Ariovistus</a:t>
            </a:r>
            <a:r>
              <a:rPr lang="tr-TR" dirty="0"/>
              <a:t> Ren Nehri’ni geçerek </a:t>
            </a:r>
            <a:r>
              <a:rPr lang="tr-TR" dirty="0" err="1"/>
              <a:t>Sequani</a:t>
            </a:r>
            <a:r>
              <a:rPr lang="tr-TR" dirty="0"/>
              <a:t> kavmine saldırdı ki bu kavim uzun süredir batı komşuları olan </a:t>
            </a:r>
            <a:r>
              <a:rPr lang="tr-TR" dirty="0" err="1"/>
              <a:t>Aedui</a:t>
            </a:r>
            <a:r>
              <a:rPr lang="tr-TR" dirty="0"/>
              <a:t> kavmi le kavgalıydı. Tam olarak </a:t>
            </a:r>
            <a:r>
              <a:rPr lang="tr-TR" dirty="0" err="1"/>
              <a:t>Aiovistus’un</a:t>
            </a:r>
            <a:r>
              <a:rPr lang="tr-TR" dirty="0"/>
              <a:t> Ren </a:t>
            </a:r>
            <a:r>
              <a:rPr lang="tr-TR" dirty="0" err="1"/>
              <a:t>Nehri’Ni</a:t>
            </a:r>
            <a:r>
              <a:rPr lang="tr-TR" dirty="0"/>
              <a:t> geçtiği tarih tespit edilememektedir. </a:t>
            </a:r>
            <a:r>
              <a:rPr lang="tr-TR" dirty="0" err="1"/>
              <a:t>Aedui</a:t>
            </a:r>
            <a:r>
              <a:rPr lang="tr-TR" dirty="0"/>
              <a:t> kavmini </a:t>
            </a:r>
            <a:r>
              <a:rPr lang="tr-TR" dirty="0" err="1"/>
              <a:t>Admagetobriga’da</a:t>
            </a:r>
            <a:r>
              <a:rPr lang="tr-TR" dirty="0"/>
              <a:t> M.Ö 61 yılında  yendi. Bu onun prestijini arttıran önemli unsurlardan bir tanesiydi.  Muhtemelen onun 15.000 kişilik ordusu </a:t>
            </a:r>
            <a:r>
              <a:rPr lang="tr-TR" dirty="0" err="1"/>
              <a:t>Caesar</a:t>
            </a:r>
            <a:r>
              <a:rPr lang="tr-TR" dirty="0"/>
              <a:t> </a:t>
            </a:r>
            <a:r>
              <a:rPr lang="tr-TR" dirty="0" err="1"/>
              <a:t>tarafıundan</a:t>
            </a:r>
            <a:r>
              <a:rPr lang="tr-TR" dirty="0"/>
              <a:t> abartılarak 120.000 olarak kayıtlara geçirilmiştir. Ama yine </a:t>
            </a:r>
            <a:r>
              <a:rPr lang="tr-TR" dirty="0" err="1"/>
              <a:t>Caesar’in</a:t>
            </a:r>
            <a:r>
              <a:rPr lang="tr-TR" dirty="0"/>
              <a:t> kayıtlarına göre Ren nehrini geçiş M.Ö 61 yılında olmuştur.</a:t>
            </a:r>
          </a:p>
          <a:p>
            <a:endParaRPr lang="tr-TR" dirty="0"/>
          </a:p>
        </p:txBody>
      </p:sp>
    </p:spTree>
    <p:extLst>
      <p:ext uri="{BB962C8B-B14F-4D97-AF65-F5344CB8AC3E}">
        <p14:creationId xmlns:p14="http://schemas.microsoft.com/office/powerpoint/2010/main" val="10321397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Ariovistus'un</a:t>
            </a:r>
            <a:r>
              <a:rPr lang="tr-TR" dirty="0"/>
              <a:t> başarısı muhtemelen onun yenilgisine yol açan olaylar dizisini tetikledi. Savaşlarını kazandıktan sonra, </a:t>
            </a:r>
            <a:r>
              <a:rPr lang="tr-TR" dirty="0" err="1"/>
              <a:t>Sequan</a:t>
            </a:r>
            <a:r>
              <a:rPr lang="tr-TR" dirty="0"/>
              <a:t> kavminden zorla toprak talep etmeye başladı. İlk başta bu kavmin topraklarının </a:t>
            </a:r>
            <a:r>
              <a:rPr lang="tr-TR" dirty="0" err="1"/>
              <a:t>topraklarının</a:t>
            </a:r>
            <a:r>
              <a:rPr lang="tr-TR" dirty="0"/>
              <a:t> üçte birini ve sonrasında üçte ikisini teslim etmeye zorlandı. Diğer </a:t>
            </a:r>
            <a:r>
              <a:rPr lang="tr-TR" dirty="0" err="1"/>
              <a:t>Almanlar’da</a:t>
            </a:r>
            <a:r>
              <a:rPr lang="tr-TR" dirty="0"/>
              <a:t> bundan cesaret alarak </a:t>
            </a:r>
            <a:r>
              <a:rPr lang="tr-TR" dirty="0" err="1"/>
              <a:t>Ren'i</a:t>
            </a:r>
            <a:r>
              <a:rPr lang="tr-TR" dirty="0"/>
              <a:t> de geçerek </a:t>
            </a:r>
            <a:r>
              <a:rPr lang="tr-TR" dirty="0" err="1"/>
              <a:t>Galya</a:t>
            </a:r>
            <a:r>
              <a:rPr lang="tr-TR" dirty="0"/>
              <a:t> topraklarında baskın yapmaya başladılar. En önemlisi, modern İsviçre'nin </a:t>
            </a:r>
            <a:r>
              <a:rPr lang="tr-TR" dirty="0" err="1"/>
              <a:t>Helvetii</a:t>
            </a:r>
            <a:r>
              <a:rPr lang="tr-TR" dirty="0"/>
              <a:t> kabilesi, batı sahillerindeki fetihleri araştırmak için mevcut yurtlarından ayrılmaya ve Batı'yı </a:t>
            </a:r>
            <a:r>
              <a:rPr lang="tr-TR" dirty="0" err="1"/>
              <a:t>Galya'ya</a:t>
            </a:r>
            <a:r>
              <a:rPr lang="tr-TR" dirty="0"/>
              <a:t> gitmeye karar verdi. Bu göç kaçınılmaz olarak, sınırlarının ötesinde bir istikrar isteyen </a:t>
            </a:r>
            <a:r>
              <a:rPr lang="tr-TR" dirty="0" err="1"/>
              <a:t>Romalılar'da</a:t>
            </a:r>
            <a:r>
              <a:rPr lang="tr-TR" dirty="0"/>
              <a:t> zor duruma soktu. M.Ö. 58'de </a:t>
            </a:r>
            <a:r>
              <a:rPr lang="tr-TR" dirty="0" err="1"/>
              <a:t>Casear</a:t>
            </a:r>
            <a:r>
              <a:rPr lang="tr-TR" dirty="0"/>
              <a:t> </a:t>
            </a:r>
            <a:r>
              <a:rPr lang="tr-TR" dirty="0" err="1"/>
              <a:t>Helvetii'yi</a:t>
            </a:r>
            <a:r>
              <a:rPr lang="tr-TR" dirty="0"/>
              <a:t> iki savaşta yenip vatanlarına dönmeye zorladı.</a:t>
            </a:r>
          </a:p>
          <a:p>
            <a:endParaRPr lang="tr-TR" dirty="0"/>
          </a:p>
        </p:txBody>
      </p:sp>
    </p:spTree>
    <p:extLst>
      <p:ext uri="{BB962C8B-B14F-4D97-AF65-F5344CB8AC3E}">
        <p14:creationId xmlns:p14="http://schemas.microsoft.com/office/powerpoint/2010/main" val="12728423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descr="İlgili resim"/>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01445" y="1825624"/>
            <a:ext cx="10627112" cy="4541721"/>
          </a:xfrm>
          <a:prstGeom prst="rect">
            <a:avLst/>
          </a:prstGeom>
          <a:noFill/>
          <a:ln>
            <a:noFill/>
          </a:ln>
        </p:spPr>
      </p:pic>
    </p:spTree>
    <p:extLst>
      <p:ext uri="{BB962C8B-B14F-4D97-AF65-F5344CB8AC3E}">
        <p14:creationId xmlns:p14="http://schemas.microsoft.com/office/powerpoint/2010/main" val="39558232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Ariovistus</a:t>
            </a:r>
            <a:r>
              <a:rPr lang="tr-TR" dirty="0"/>
              <a:t> Ren Nehri’ni geçerek </a:t>
            </a:r>
            <a:r>
              <a:rPr lang="tr-TR" dirty="0" err="1"/>
              <a:t>Sequani</a:t>
            </a:r>
            <a:r>
              <a:rPr lang="tr-TR" dirty="0"/>
              <a:t> kavmine saldırdı ki bu kavim uzun süredir batı komşuları olan </a:t>
            </a:r>
            <a:r>
              <a:rPr lang="tr-TR" dirty="0" err="1"/>
              <a:t>Aedui</a:t>
            </a:r>
            <a:r>
              <a:rPr lang="tr-TR" dirty="0"/>
              <a:t> kavmi le kavgalıydı. Tam olarak </a:t>
            </a:r>
            <a:r>
              <a:rPr lang="tr-TR" dirty="0" err="1"/>
              <a:t>Aiovistus’un</a:t>
            </a:r>
            <a:r>
              <a:rPr lang="tr-TR" dirty="0"/>
              <a:t> Ren </a:t>
            </a:r>
            <a:r>
              <a:rPr lang="tr-TR" dirty="0" err="1"/>
              <a:t>Nehri’Ni</a:t>
            </a:r>
            <a:r>
              <a:rPr lang="tr-TR" dirty="0"/>
              <a:t> geçtiği tarih tespit edilememektedir. </a:t>
            </a:r>
            <a:r>
              <a:rPr lang="tr-TR" dirty="0" err="1"/>
              <a:t>Aedui</a:t>
            </a:r>
            <a:r>
              <a:rPr lang="tr-TR" dirty="0"/>
              <a:t> kavmini </a:t>
            </a:r>
            <a:r>
              <a:rPr lang="tr-TR" dirty="0" err="1"/>
              <a:t>Admagetobriga’da</a:t>
            </a:r>
            <a:r>
              <a:rPr lang="tr-TR" dirty="0"/>
              <a:t> M.Ö 61 yılında  yendi. Bu onun prestijini arttıran önemli unsurlardan bir tanesiydi.  Muhtemelen onun 15.000 kişilik ordusu </a:t>
            </a:r>
            <a:r>
              <a:rPr lang="tr-TR" dirty="0" err="1"/>
              <a:t>Caesar</a:t>
            </a:r>
            <a:r>
              <a:rPr lang="tr-TR" dirty="0"/>
              <a:t> </a:t>
            </a:r>
            <a:r>
              <a:rPr lang="tr-TR" dirty="0" err="1"/>
              <a:t>tarafıundan</a:t>
            </a:r>
            <a:r>
              <a:rPr lang="tr-TR" dirty="0"/>
              <a:t> abartılarak 120.000 olarak kayıtlara geçirilmiştir. Ama yine </a:t>
            </a:r>
            <a:r>
              <a:rPr lang="tr-TR" dirty="0" err="1"/>
              <a:t>Caesar’in</a:t>
            </a:r>
            <a:r>
              <a:rPr lang="tr-TR" dirty="0"/>
              <a:t> kayıtlarına göre Ren nehrini geçiş M.Ö 61 yılında olmuştur.</a:t>
            </a:r>
          </a:p>
          <a:p>
            <a:endParaRPr lang="tr-TR" dirty="0"/>
          </a:p>
        </p:txBody>
      </p:sp>
    </p:spTree>
    <p:extLst>
      <p:ext uri="{BB962C8B-B14F-4D97-AF65-F5344CB8AC3E}">
        <p14:creationId xmlns:p14="http://schemas.microsoft.com/office/powerpoint/2010/main" val="23815351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Bu arada Roma </a:t>
            </a:r>
            <a:r>
              <a:rPr lang="tr-TR" dirty="0" err="1"/>
              <a:t>Aedui</a:t>
            </a:r>
            <a:r>
              <a:rPr lang="tr-TR" dirty="0"/>
              <a:t> kavmi ile müttefikti; ancak </a:t>
            </a:r>
            <a:r>
              <a:rPr lang="tr-TR" dirty="0" err="1"/>
              <a:t>Keltlerle</a:t>
            </a:r>
            <a:r>
              <a:rPr lang="tr-TR" dirty="0"/>
              <a:t> uğraşan Romalılar müttefiklerine takviye gönderememiş ve bunun sonucunda </a:t>
            </a:r>
            <a:r>
              <a:rPr lang="tr-TR" dirty="0" err="1"/>
              <a:t>Admagetobriga’da</a:t>
            </a:r>
            <a:r>
              <a:rPr lang="tr-TR" dirty="0"/>
              <a:t> ki ağır yenilgiden sonra bu kavimde </a:t>
            </a:r>
            <a:r>
              <a:rPr lang="tr-TR" dirty="0" err="1"/>
              <a:t>Süevlere</a:t>
            </a:r>
            <a:r>
              <a:rPr lang="tr-TR" dirty="0"/>
              <a:t> karşı </a:t>
            </a:r>
            <a:r>
              <a:rPr lang="tr-TR" dirty="0" err="1"/>
              <a:t>Druid</a:t>
            </a:r>
            <a:r>
              <a:rPr lang="tr-TR" dirty="0"/>
              <a:t> </a:t>
            </a:r>
            <a:r>
              <a:rPr lang="tr-TR" dirty="0" err="1"/>
              <a:t>Diviciacus</a:t>
            </a:r>
            <a:r>
              <a:rPr lang="tr-TR" dirty="0"/>
              <a:t> aracılığıyla bir kez daha yardım talep etmiştir. </a:t>
            </a:r>
            <a:r>
              <a:rPr lang="tr-TR" dirty="0" err="1"/>
              <a:t>Transalpine</a:t>
            </a:r>
            <a:r>
              <a:rPr lang="tr-TR" dirty="0"/>
              <a:t> </a:t>
            </a:r>
            <a:r>
              <a:rPr lang="tr-TR" dirty="0" err="1"/>
              <a:t>Galya</a:t>
            </a:r>
            <a:r>
              <a:rPr lang="tr-TR" dirty="0"/>
              <a:t> bölgesi valisi Senato tarafından </a:t>
            </a:r>
            <a:r>
              <a:rPr lang="tr-TR" dirty="0" err="1"/>
              <a:t>Aedui’ye</a:t>
            </a:r>
            <a:r>
              <a:rPr lang="tr-TR" dirty="0"/>
              <a:t> yardım göndermekle görevlendirilmiştir. Ancak bu yardım </a:t>
            </a:r>
            <a:r>
              <a:rPr lang="tr-TR" dirty="0" err="1"/>
              <a:t>Allobrogian</a:t>
            </a:r>
            <a:r>
              <a:rPr lang="tr-TR" dirty="0"/>
              <a:t> isyanın patlak vermesi neticesinde hiçbir zaman yerine ulaştırılmamıştır. Böylelikle Romalılar bir kez daha siyasete başvurarak </a:t>
            </a:r>
            <a:r>
              <a:rPr lang="tr-TR" dirty="0" err="1"/>
              <a:t>Ariovistus’u</a:t>
            </a:r>
            <a:r>
              <a:rPr lang="tr-TR" dirty="0"/>
              <a:t> “Roma Halkının Dostu” </a:t>
            </a:r>
            <a:r>
              <a:rPr lang="tr-TR" dirty="0" err="1"/>
              <a:t>ünvanını</a:t>
            </a:r>
            <a:r>
              <a:rPr lang="tr-TR" dirty="0"/>
              <a:t> vererek satın almaya çalışmıştır.</a:t>
            </a:r>
          </a:p>
          <a:p>
            <a:endParaRPr lang="tr-TR" dirty="0"/>
          </a:p>
        </p:txBody>
      </p:sp>
    </p:spTree>
    <p:extLst>
      <p:ext uri="{BB962C8B-B14F-4D97-AF65-F5344CB8AC3E}">
        <p14:creationId xmlns:p14="http://schemas.microsoft.com/office/powerpoint/2010/main" val="7797709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err="1"/>
              <a:t>Ariovistus'un</a:t>
            </a:r>
            <a:r>
              <a:rPr lang="tr-TR" dirty="0"/>
              <a:t> başarısı muhtemelen onun yenilgisine yol açan olaylar dizisini tetikledi. Savaşlarını kazandıktan sonra, </a:t>
            </a:r>
            <a:r>
              <a:rPr lang="tr-TR" dirty="0" err="1"/>
              <a:t>Sequan</a:t>
            </a:r>
            <a:r>
              <a:rPr lang="tr-TR" dirty="0"/>
              <a:t> kavminden zorla toprak talep etmeye başladı. İlk başta bu kavmin topraklarının </a:t>
            </a:r>
            <a:r>
              <a:rPr lang="tr-TR" dirty="0" err="1"/>
              <a:t>topraklarının</a:t>
            </a:r>
            <a:r>
              <a:rPr lang="tr-TR" dirty="0"/>
              <a:t> üçte birini ve sonrasında üçte ikisini teslim etmeye zorlandı. </a:t>
            </a:r>
            <a:endParaRPr lang="tr-TR" dirty="0" smtClean="0"/>
          </a:p>
          <a:p>
            <a:endParaRPr lang="tr-TR" dirty="0"/>
          </a:p>
        </p:txBody>
      </p:sp>
    </p:spTree>
    <p:extLst>
      <p:ext uri="{BB962C8B-B14F-4D97-AF65-F5344CB8AC3E}">
        <p14:creationId xmlns:p14="http://schemas.microsoft.com/office/powerpoint/2010/main" val="3294870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Diğer </a:t>
            </a:r>
            <a:r>
              <a:rPr lang="tr-TR" dirty="0" err="1" smtClean="0"/>
              <a:t>Almanlar’da</a:t>
            </a:r>
            <a:r>
              <a:rPr lang="tr-TR" dirty="0" smtClean="0"/>
              <a:t> bundan cesaret alarak </a:t>
            </a:r>
            <a:r>
              <a:rPr lang="tr-TR" dirty="0" err="1" smtClean="0"/>
              <a:t>Ren'i</a:t>
            </a:r>
            <a:r>
              <a:rPr lang="tr-TR" dirty="0" smtClean="0"/>
              <a:t> de geçerek </a:t>
            </a:r>
            <a:r>
              <a:rPr lang="tr-TR" dirty="0" err="1" smtClean="0"/>
              <a:t>Galya</a:t>
            </a:r>
            <a:r>
              <a:rPr lang="tr-TR" dirty="0" smtClean="0"/>
              <a:t> topraklarında baskın yapmaya başladılar. En önemlisi, modern İsviçre'nin </a:t>
            </a:r>
            <a:r>
              <a:rPr lang="tr-TR" dirty="0" err="1" smtClean="0"/>
              <a:t>Helvetii</a:t>
            </a:r>
            <a:r>
              <a:rPr lang="tr-TR" dirty="0" smtClean="0"/>
              <a:t> kabilesi, batı sahillerindeki fetihleri araştırmak için mevcut yurtlarından ayrılmaya ve Batı'yı </a:t>
            </a:r>
            <a:r>
              <a:rPr lang="tr-TR" dirty="0" err="1" smtClean="0"/>
              <a:t>Galya'ya</a:t>
            </a:r>
            <a:r>
              <a:rPr lang="tr-TR" dirty="0" smtClean="0"/>
              <a:t> gitmeye karar verdi. Bu göç kaçınılmaz olarak, sınırlarının ötesinde bir istikrar isteyen </a:t>
            </a:r>
            <a:r>
              <a:rPr lang="tr-TR" dirty="0" err="1" smtClean="0"/>
              <a:t>Romalılar'da</a:t>
            </a:r>
            <a:r>
              <a:rPr lang="tr-TR" dirty="0" smtClean="0"/>
              <a:t> zor duruma soktu. M.Ö. 58'de </a:t>
            </a:r>
            <a:r>
              <a:rPr lang="tr-TR" dirty="0" err="1" smtClean="0"/>
              <a:t>Casear</a:t>
            </a:r>
            <a:r>
              <a:rPr lang="tr-TR" dirty="0" smtClean="0"/>
              <a:t> </a:t>
            </a:r>
            <a:r>
              <a:rPr lang="tr-TR" dirty="0" err="1" smtClean="0"/>
              <a:t>Helvetii'yi</a:t>
            </a:r>
            <a:r>
              <a:rPr lang="tr-TR" dirty="0" smtClean="0"/>
              <a:t> iki savaşta yenip vatanlarına dönmeye zorladı.</a:t>
            </a:r>
          </a:p>
          <a:p>
            <a:endParaRPr lang="tr-TR" dirty="0"/>
          </a:p>
        </p:txBody>
      </p:sp>
    </p:spTree>
    <p:extLst>
      <p:ext uri="{BB962C8B-B14F-4D97-AF65-F5344CB8AC3E}">
        <p14:creationId xmlns:p14="http://schemas.microsoft.com/office/powerpoint/2010/main" val="29654198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Caesar</a:t>
            </a:r>
            <a:r>
              <a:rPr lang="tr-TR" dirty="0"/>
              <a:t>, şimdi Roma'nın </a:t>
            </a:r>
            <a:r>
              <a:rPr lang="tr-TR" dirty="0" err="1"/>
              <a:t>Transalpine</a:t>
            </a:r>
            <a:r>
              <a:rPr lang="tr-TR" dirty="0"/>
              <a:t> </a:t>
            </a:r>
            <a:r>
              <a:rPr lang="tr-TR" dirty="0" err="1"/>
              <a:t>Gaul</a:t>
            </a:r>
            <a:r>
              <a:rPr lang="tr-TR" dirty="0"/>
              <a:t> eyaletinin dışında kurulan altı lejyon ordusuna sahipti. </a:t>
            </a:r>
            <a:r>
              <a:rPr lang="tr-TR" dirty="0" err="1"/>
              <a:t>Ariovistus</a:t>
            </a:r>
            <a:r>
              <a:rPr lang="tr-TR" dirty="0"/>
              <a:t> muhtemelen ilk hedefi oldu. Romalılar, </a:t>
            </a:r>
            <a:r>
              <a:rPr lang="tr-TR" dirty="0" err="1"/>
              <a:t>Cimbri</a:t>
            </a:r>
            <a:r>
              <a:rPr lang="tr-TR" dirty="0"/>
              <a:t> ve </a:t>
            </a:r>
            <a:r>
              <a:rPr lang="tr-TR" dirty="0" err="1"/>
              <a:t>Teutones'un</a:t>
            </a:r>
            <a:r>
              <a:rPr lang="tr-TR" dirty="0"/>
              <a:t> işgalinden bu yana M.Ö. (113-101) Alman ordularını korktular, bu nedenle </a:t>
            </a:r>
            <a:r>
              <a:rPr lang="tr-TR" dirty="0" err="1"/>
              <a:t>Ren'in</a:t>
            </a:r>
            <a:r>
              <a:rPr lang="tr-TR" dirty="0"/>
              <a:t> batısında giderek daha güçlü bir Alman kralının varlığı belirgin bir endişe kaynağıydı. </a:t>
            </a:r>
            <a:r>
              <a:rPr lang="tr-TR" dirty="0" err="1"/>
              <a:t>Ariovistus</a:t>
            </a:r>
            <a:r>
              <a:rPr lang="tr-TR" dirty="0"/>
              <a:t>, aynı zamanda Roma </a:t>
            </a:r>
            <a:r>
              <a:rPr lang="tr-TR" dirty="0" err="1"/>
              <a:t>İli'ndeki</a:t>
            </a:r>
            <a:r>
              <a:rPr lang="tr-TR" dirty="0"/>
              <a:t> isyancı </a:t>
            </a:r>
            <a:r>
              <a:rPr lang="tr-TR" dirty="0" err="1"/>
              <a:t>Allobroges'lere</a:t>
            </a:r>
            <a:r>
              <a:rPr lang="tr-TR" dirty="0"/>
              <a:t> tehlikeli bir şekilde yakındı. Açıkça görülüyor ki, ayrıca, </a:t>
            </a:r>
            <a:r>
              <a:rPr lang="tr-TR" dirty="0" err="1"/>
              <a:t>Galya'daki</a:t>
            </a:r>
            <a:r>
              <a:rPr lang="tr-TR" dirty="0"/>
              <a:t> ağırlığını arttırmaktaydı, komşu kabilelerden rehin ve haraç talep ederken, </a:t>
            </a:r>
            <a:r>
              <a:rPr lang="tr-TR" dirty="0" err="1"/>
              <a:t>Galyalı</a:t>
            </a:r>
            <a:r>
              <a:rPr lang="tr-TR" dirty="0"/>
              <a:t> liderlerinden oluşan bir heyet Roma'ya yardım istemek için </a:t>
            </a:r>
            <a:r>
              <a:rPr lang="tr-TR" dirty="0" err="1"/>
              <a:t>Caesar’a</a:t>
            </a:r>
            <a:r>
              <a:rPr lang="tr-TR" dirty="0"/>
              <a:t> gitti.</a:t>
            </a:r>
          </a:p>
          <a:p>
            <a:endParaRPr lang="tr-TR" dirty="0"/>
          </a:p>
        </p:txBody>
      </p:sp>
    </p:spTree>
    <p:extLst>
      <p:ext uri="{BB962C8B-B14F-4D97-AF65-F5344CB8AC3E}">
        <p14:creationId xmlns:p14="http://schemas.microsoft.com/office/powerpoint/2010/main" val="40400513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Ariovistus</a:t>
            </a:r>
            <a:r>
              <a:rPr lang="tr-TR" dirty="0"/>
              <a:t> şimdi kendisini bir Roma ordusunun altı lejyonu ile karşı karşıya buldu. </a:t>
            </a:r>
            <a:r>
              <a:rPr lang="tr-TR" dirty="0" err="1"/>
              <a:t>Caesar</a:t>
            </a:r>
            <a:r>
              <a:rPr lang="tr-TR" dirty="0"/>
              <a:t>, </a:t>
            </a:r>
            <a:r>
              <a:rPr lang="tr-TR" dirty="0" err="1"/>
              <a:t>Sequani</a:t>
            </a:r>
            <a:r>
              <a:rPr lang="tr-TR" dirty="0"/>
              <a:t> kavminin başkentine </a:t>
            </a:r>
            <a:r>
              <a:rPr lang="tr-TR" dirty="0" err="1"/>
              <a:t>Vesontio'nun</a:t>
            </a:r>
            <a:r>
              <a:rPr lang="tr-TR" dirty="0"/>
              <a:t> (modern </a:t>
            </a:r>
            <a:r>
              <a:rPr lang="tr-TR" dirty="0" err="1"/>
              <a:t>Besançon</a:t>
            </a:r>
            <a:r>
              <a:rPr lang="tr-TR" dirty="0"/>
              <a:t>) ilerledi ve şehri ele geçirdi. </a:t>
            </a:r>
            <a:r>
              <a:rPr lang="tr-TR" dirty="0" err="1"/>
              <a:t>Vesontio'nun</a:t>
            </a:r>
            <a:r>
              <a:rPr lang="tr-TR" dirty="0"/>
              <a:t> düşmesi </a:t>
            </a:r>
            <a:r>
              <a:rPr lang="tr-TR" dirty="0" err="1"/>
              <a:t>Ariovistus'u</a:t>
            </a:r>
            <a:r>
              <a:rPr lang="tr-TR" dirty="0"/>
              <a:t> </a:t>
            </a:r>
            <a:r>
              <a:rPr lang="tr-TR" dirty="0" err="1"/>
              <a:t>Caesar</a:t>
            </a:r>
            <a:r>
              <a:rPr lang="tr-TR" dirty="0"/>
              <a:t> ile görüşmesi gerektiğine ikna etti. İki ordunun kampları arasında büyük höyük üzerinde bir konferans yapıldı. Sezar'ın savaş konusundaki açıklamasına göre, </a:t>
            </a:r>
            <a:r>
              <a:rPr lang="tr-TR" dirty="0" err="1"/>
              <a:t>Ariovistus'un</a:t>
            </a:r>
            <a:r>
              <a:rPr lang="tr-TR" dirty="0"/>
              <a:t> ana teması, </a:t>
            </a:r>
            <a:r>
              <a:rPr lang="tr-TR" dirty="0" err="1"/>
              <a:t>Galyalıaların</a:t>
            </a:r>
            <a:r>
              <a:rPr lang="tr-TR" dirty="0"/>
              <a:t> daveti üzerine </a:t>
            </a:r>
            <a:r>
              <a:rPr lang="tr-TR" dirty="0" err="1"/>
              <a:t>Ren'i</a:t>
            </a:r>
            <a:r>
              <a:rPr lang="tr-TR" dirty="0"/>
              <a:t> geçtiği ve Romalıların meşru </a:t>
            </a:r>
            <a:r>
              <a:rPr lang="tr-TR" dirty="0" err="1"/>
              <a:t>Galya</a:t>
            </a:r>
            <a:r>
              <a:rPr lang="tr-TR" dirty="0"/>
              <a:t> Eyaletinden çekilmesi gerektiğiydi. Her iki adam da taviz vermeye istekli değildi ve toplantı kısa sürede bölündü.</a:t>
            </a:r>
          </a:p>
          <a:p>
            <a:endParaRPr lang="tr-TR" dirty="0"/>
          </a:p>
        </p:txBody>
      </p:sp>
    </p:spTree>
    <p:extLst>
      <p:ext uri="{BB962C8B-B14F-4D97-AF65-F5344CB8AC3E}">
        <p14:creationId xmlns:p14="http://schemas.microsoft.com/office/powerpoint/2010/main" val="32744073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descr="http://w160842-freya.php5.dittdomene.no/wp-content/uploads/2013/10/Central_Europe_5th_Century.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49299" y="1839951"/>
            <a:ext cx="9924584" cy="4471639"/>
          </a:xfrm>
          <a:prstGeom prst="rect">
            <a:avLst/>
          </a:prstGeom>
          <a:noFill/>
          <a:ln>
            <a:noFill/>
          </a:ln>
        </p:spPr>
      </p:pic>
    </p:spTree>
    <p:extLst>
      <p:ext uri="{BB962C8B-B14F-4D97-AF65-F5344CB8AC3E}">
        <p14:creationId xmlns:p14="http://schemas.microsoft.com/office/powerpoint/2010/main" val="19432301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Görüşmelerin ardından birkaç gün içinde iki ordu birbiri ile karşılaştı. </a:t>
            </a:r>
            <a:r>
              <a:rPr lang="tr-TR" dirty="0" err="1"/>
              <a:t>Caesar'a</a:t>
            </a:r>
            <a:r>
              <a:rPr lang="tr-TR" dirty="0"/>
              <a:t> göre </a:t>
            </a:r>
            <a:r>
              <a:rPr lang="tr-TR" dirty="0" err="1"/>
              <a:t>Ariovistus</a:t>
            </a:r>
            <a:r>
              <a:rPr lang="tr-TR" dirty="0"/>
              <a:t>, savaşmak için yeni ayı bekliyordu. Çünkü daha önce kazanamayacağını söyleyen bir kehanetten </a:t>
            </a:r>
            <a:r>
              <a:rPr lang="tr-TR" dirty="0" err="1"/>
              <a:t>korkmuştu.Caesar</a:t>
            </a:r>
            <a:r>
              <a:rPr lang="tr-TR" dirty="0"/>
              <a:t> bunu biliyordu bu nedenden dolayı yeni aydan önce bir savaşı başlatmaya karar verdi ve Alman kampına ilerledi. </a:t>
            </a:r>
            <a:r>
              <a:rPr lang="tr-TR" dirty="0" err="1"/>
              <a:t>Ariovistus</a:t>
            </a:r>
            <a:r>
              <a:rPr lang="tr-TR" dirty="0"/>
              <a:t> savaşmak zorunda kaldı ve tahmin edildiği gibi ağır bir yenilgi (</a:t>
            </a:r>
            <a:r>
              <a:rPr lang="tr-TR" dirty="0" err="1"/>
              <a:t>Vesontio</a:t>
            </a:r>
            <a:r>
              <a:rPr lang="tr-TR" dirty="0"/>
              <a:t> savaşı) yaşadı.</a:t>
            </a:r>
          </a:p>
          <a:p>
            <a:endParaRPr lang="tr-TR" dirty="0"/>
          </a:p>
        </p:txBody>
      </p:sp>
    </p:spTree>
    <p:extLst>
      <p:ext uri="{BB962C8B-B14F-4D97-AF65-F5344CB8AC3E}">
        <p14:creationId xmlns:p14="http://schemas.microsoft.com/office/powerpoint/2010/main" val="32849116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descr="İlgili resim"/>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71239" y="1825625"/>
            <a:ext cx="9768468" cy="4351338"/>
          </a:xfrm>
          <a:prstGeom prst="rect">
            <a:avLst/>
          </a:prstGeom>
          <a:noFill/>
          <a:ln>
            <a:noFill/>
          </a:ln>
        </p:spPr>
      </p:pic>
    </p:spTree>
    <p:extLst>
      <p:ext uri="{BB962C8B-B14F-4D97-AF65-F5344CB8AC3E}">
        <p14:creationId xmlns:p14="http://schemas.microsoft.com/office/powerpoint/2010/main" val="5268317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Haritada görüldüğü üzere bu boşluktan sözü geçen bölgelerde yoğun bir şekilde Germen kökenli devletlerinin kurulduğu görülmüştür. Yani eski dünyanın kontrolü bir manada Germenlerin eline geçmiş durumdadır. Frankların </a:t>
            </a:r>
            <a:r>
              <a:rPr lang="tr-TR" dirty="0" err="1" smtClean="0"/>
              <a:t>opurtunist</a:t>
            </a:r>
            <a:r>
              <a:rPr lang="tr-TR" dirty="0" smtClean="0"/>
              <a:t> bir davranış göstererek Roma-Katolikliğini seçmesinin ardından bölgede gittikçe güçlenen ciddi bir devlet konumuna yükselmiştir</a:t>
            </a:r>
            <a:endParaRPr lang="tr-TR" dirty="0"/>
          </a:p>
        </p:txBody>
      </p:sp>
    </p:spTree>
    <p:extLst>
      <p:ext uri="{BB962C8B-B14F-4D97-AF65-F5344CB8AC3E}">
        <p14:creationId xmlns:p14="http://schemas.microsoft.com/office/powerpoint/2010/main" val="1196842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59727" y="1825625"/>
            <a:ext cx="9590049" cy="4351338"/>
          </a:xfrm>
        </p:spPr>
      </p:pic>
    </p:spTree>
    <p:extLst>
      <p:ext uri="{BB962C8B-B14F-4D97-AF65-F5344CB8AC3E}">
        <p14:creationId xmlns:p14="http://schemas.microsoft.com/office/powerpoint/2010/main" val="40141717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Alemanni</a:t>
            </a:r>
            <a:r>
              <a:rPr lang="tr-TR" dirty="0"/>
              <a:t> (aynı zamanda </a:t>
            </a:r>
            <a:r>
              <a:rPr lang="tr-TR" dirty="0" err="1"/>
              <a:t>Alamanni</a:t>
            </a:r>
            <a:r>
              <a:rPr lang="tr-TR" dirty="0"/>
              <a:t>, </a:t>
            </a:r>
            <a:r>
              <a:rPr lang="tr-TR" dirty="0" err="1"/>
              <a:t>Alamani</a:t>
            </a:r>
            <a:r>
              <a:rPr lang="tr-TR" dirty="0"/>
              <a:t>), Ren Nehrinin üst taraflarında  yer alan </a:t>
            </a:r>
            <a:r>
              <a:rPr lang="tr-TR" dirty="0" err="1"/>
              <a:t>Süev</a:t>
            </a:r>
            <a:r>
              <a:rPr lang="tr-TR" dirty="0"/>
              <a:t>/ </a:t>
            </a:r>
            <a:r>
              <a:rPr lang="tr-TR" dirty="0" err="1"/>
              <a:t>Suevyalı</a:t>
            </a:r>
            <a:r>
              <a:rPr lang="tr-TR" dirty="0"/>
              <a:t> Germen kavimler konfederasyonu idi. Alman ve Alman dili Fransızca, </a:t>
            </a:r>
            <a:r>
              <a:rPr lang="tr-TR" dirty="0" err="1"/>
              <a:t>Allemagne</a:t>
            </a:r>
            <a:r>
              <a:rPr lang="tr-TR" dirty="0"/>
              <a:t>, </a:t>
            </a:r>
            <a:r>
              <a:rPr lang="tr-TR" dirty="0" err="1"/>
              <a:t>allemand</a:t>
            </a:r>
            <a:r>
              <a:rPr lang="tr-TR" dirty="0"/>
              <a:t>, Portekizce </a:t>
            </a:r>
            <a:r>
              <a:rPr lang="tr-TR" dirty="0" err="1"/>
              <a:t>Alemanha</a:t>
            </a:r>
            <a:r>
              <a:rPr lang="tr-TR" dirty="0"/>
              <a:t>, </a:t>
            </a:r>
            <a:r>
              <a:rPr lang="tr-TR" dirty="0" err="1"/>
              <a:t>alemão</a:t>
            </a:r>
            <a:r>
              <a:rPr lang="tr-TR" dirty="0"/>
              <a:t>, İspanyolca </a:t>
            </a:r>
            <a:r>
              <a:rPr lang="tr-TR" dirty="0" err="1"/>
              <a:t>Alemania</a:t>
            </a:r>
            <a:r>
              <a:rPr lang="tr-TR" dirty="0"/>
              <a:t>, </a:t>
            </a:r>
            <a:r>
              <a:rPr lang="tr-TR" dirty="0" err="1"/>
              <a:t>alemán</a:t>
            </a:r>
            <a:r>
              <a:rPr lang="tr-TR" dirty="0"/>
              <a:t> ve Galler (</a:t>
            </a:r>
            <a:r>
              <a:rPr lang="tr-TR" dirty="0" err="1"/>
              <a:t>Yr</a:t>
            </a:r>
            <a:r>
              <a:rPr lang="tr-TR" dirty="0"/>
              <a:t>) </a:t>
            </a:r>
            <a:r>
              <a:rPr lang="tr-TR" dirty="0" err="1"/>
              <a:t>Almaen</a:t>
            </a:r>
            <a:r>
              <a:rPr lang="tr-TR" dirty="0"/>
              <a:t>, </a:t>
            </a:r>
            <a:r>
              <a:rPr lang="tr-TR" dirty="0" err="1"/>
              <a:t>almaeneg'de</a:t>
            </a:r>
            <a:r>
              <a:rPr lang="tr-TR" dirty="0"/>
              <a:t> bu erken Germen aşiret ittifakının adından türetilmiştir. Arapça ayrıca Almanya Almanya'yı, Alman dilini </a:t>
            </a:r>
            <a:r>
              <a:rPr lang="tr-TR" dirty="0" err="1"/>
              <a:t>de'Almanya</a:t>
            </a:r>
            <a:r>
              <a:rPr lang="tr-TR" dirty="0"/>
              <a:t> 'olarak adlandırıyor. </a:t>
            </a:r>
            <a:r>
              <a:rPr lang="tr-TR" dirty="0" err="1"/>
              <a:t>Türkçe'de</a:t>
            </a:r>
            <a:r>
              <a:rPr lang="tr-TR" dirty="0"/>
              <a:t> Almanya </a:t>
            </a:r>
            <a:r>
              <a:rPr lang="tr-TR" dirty="0" err="1"/>
              <a:t>Almanya</a:t>
            </a:r>
            <a:r>
              <a:rPr lang="tr-TR" dirty="0"/>
              <a:t>, Alman da Alman ve </a:t>
            </a:r>
            <a:r>
              <a:rPr lang="tr-TR" dirty="0" smtClean="0"/>
              <a:t>Farsçada </a:t>
            </a:r>
            <a:r>
              <a:rPr lang="tr-TR" dirty="0" err="1" smtClean="0"/>
              <a:t>Almanyaya</a:t>
            </a:r>
            <a:r>
              <a:rPr lang="tr-TR" dirty="0" smtClean="0"/>
              <a:t> </a:t>
            </a:r>
            <a:r>
              <a:rPr lang="tr-TR" dirty="0" err="1"/>
              <a:t>Almaan</a:t>
            </a:r>
            <a:r>
              <a:rPr lang="tr-TR" dirty="0"/>
              <a:t>, </a:t>
            </a:r>
            <a:r>
              <a:rPr lang="tr-TR" dirty="0" err="1"/>
              <a:t>Almaan</a:t>
            </a:r>
            <a:r>
              <a:rPr lang="tr-TR" dirty="0"/>
              <a:t> ise </a:t>
            </a:r>
            <a:r>
              <a:rPr lang="tr-TR" dirty="0" smtClean="0"/>
              <a:t>Alman olarak gösterilmektedir..</a:t>
            </a:r>
            <a:endParaRPr lang="tr-TR" dirty="0"/>
          </a:p>
          <a:p>
            <a:endParaRPr lang="tr-TR" dirty="0"/>
          </a:p>
        </p:txBody>
      </p:sp>
    </p:spTree>
    <p:extLst>
      <p:ext uri="{BB962C8B-B14F-4D97-AF65-F5344CB8AC3E}">
        <p14:creationId xmlns:p14="http://schemas.microsoft.com/office/powerpoint/2010/main" val="1431180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Asinius</a:t>
            </a:r>
            <a:r>
              <a:rPr lang="tr-TR" dirty="0"/>
              <a:t> </a:t>
            </a:r>
            <a:r>
              <a:rPr lang="tr-TR" dirty="0" err="1"/>
              <a:t>Quadratus’a</a:t>
            </a:r>
            <a:r>
              <a:rPr lang="tr-TR" dirty="0"/>
              <a:t> göre (6. yüzyılın ortalarında, Bizanslı tarihçi </a:t>
            </a:r>
            <a:r>
              <a:rPr lang="tr-TR" dirty="0" err="1"/>
              <a:t>Agathias</a:t>
            </a:r>
            <a:r>
              <a:rPr lang="tr-TR" dirty="0"/>
              <a:t> tarafından aktarılan) göre adları "tüm insanlar (adamlar)" anlamına geliyor. Bunun olması mümkündür - modern Norveçli "</a:t>
            </a:r>
            <a:r>
              <a:rPr lang="tr-TR" dirty="0" err="1"/>
              <a:t>alamanni</a:t>
            </a:r>
            <a:r>
              <a:rPr lang="tr-TR" dirty="0"/>
              <a:t>" seslerinde "</a:t>
            </a:r>
            <a:r>
              <a:rPr lang="tr-TR" dirty="0" err="1"/>
              <a:t>all</a:t>
            </a:r>
            <a:r>
              <a:rPr lang="tr-TR" dirty="0"/>
              <a:t> </a:t>
            </a:r>
            <a:r>
              <a:rPr lang="tr-TR" dirty="0" err="1"/>
              <a:t>man</a:t>
            </a:r>
            <a:r>
              <a:rPr lang="tr-TR" dirty="0"/>
              <a:t>" - "tüm erkekler" gibi - Eski </a:t>
            </a:r>
            <a:r>
              <a:rPr lang="tr-TR" dirty="0" err="1"/>
              <a:t>Norse</a:t>
            </a:r>
            <a:r>
              <a:rPr lang="tr-TR" dirty="0"/>
              <a:t> dilinde bile "</a:t>
            </a:r>
            <a:r>
              <a:rPr lang="tr-TR" dirty="0" err="1"/>
              <a:t>allir</a:t>
            </a:r>
            <a:r>
              <a:rPr lang="tr-TR" dirty="0"/>
              <a:t> </a:t>
            </a:r>
            <a:r>
              <a:rPr lang="tr-TR" dirty="0" err="1"/>
              <a:t>mennir</a:t>
            </a:r>
            <a:r>
              <a:rPr lang="tr-TR" dirty="0"/>
              <a:t>" farklı lehçelerde farklı olarak telaffuz ediliyordu</a:t>
            </a:r>
            <a:r>
              <a:rPr lang="tr-TR" dirty="0" smtClean="0"/>
              <a:t>.</a:t>
            </a:r>
          </a:p>
          <a:p>
            <a:r>
              <a:rPr lang="tr-TR" dirty="0" smtClean="0"/>
              <a:t> </a:t>
            </a:r>
            <a:r>
              <a:rPr lang="tr-TR" dirty="0"/>
              <a:t>Adı, bir grup olarak kabilenin </a:t>
            </a:r>
            <a:r>
              <a:rPr lang="tr-TR" dirty="0" err="1"/>
              <a:t>Süev</a:t>
            </a:r>
            <a:r>
              <a:rPr lang="tr-TR" dirty="0"/>
              <a:t> konfederasyonunun bir parçası haline gelmeden önce, çeşitli Germen kavimlerden toplanan bir yığın olduğunu göstermektedir. Yani bu kavim muhtemelen pek çok Germen kavminin birleşmesi ile oluşan bir konfederasyondu.</a:t>
            </a:r>
          </a:p>
          <a:p>
            <a:endParaRPr lang="tr-TR" dirty="0"/>
          </a:p>
        </p:txBody>
      </p:sp>
    </p:spTree>
    <p:extLst>
      <p:ext uri="{BB962C8B-B14F-4D97-AF65-F5344CB8AC3E}">
        <p14:creationId xmlns:p14="http://schemas.microsoft.com/office/powerpoint/2010/main" val="32280185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Alemanni</a:t>
            </a:r>
            <a:r>
              <a:rPr lang="tr-TR" dirty="0"/>
              <a:t> =</a:t>
            </a:r>
            <a:r>
              <a:rPr lang="tr-TR" dirty="0" err="1"/>
              <a:t>Süevler</a:t>
            </a:r>
            <a:r>
              <a:rPr lang="tr-TR" dirty="0"/>
              <a:t> </a:t>
            </a:r>
          </a:p>
          <a:p>
            <a:r>
              <a:rPr lang="tr-TR" dirty="0"/>
              <a:t>Bununla birlikte, diğer kaynaklar, "</a:t>
            </a:r>
            <a:r>
              <a:rPr lang="tr-TR" dirty="0" err="1"/>
              <a:t>Alamanni</a:t>
            </a:r>
            <a:r>
              <a:rPr lang="tr-TR" dirty="0"/>
              <a:t>" isminin aslında </a:t>
            </a:r>
            <a:r>
              <a:rPr lang="tr-TR" dirty="0" err="1"/>
              <a:t>Süev'in</a:t>
            </a:r>
            <a:r>
              <a:rPr lang="tr-TR" dirty="0"/>
              <a:t> adı olduğunu ve dolayısıyla onlara özdeş olduğunu göstermektedir. 9. yüzyılda St. </a:t>
            </a:r>
            <a:r>
              <a:rPr lang="tr-TR" dirty="0" err="1"/>
              <a:t>Gall</a:t>
            </a:r>
            <a:r>
              <a:rPr lang="tr-TR" dirty="0"/>
              <a:t> Manastırı'nın keşişlerinden biri olan </a:t>
            </a:r>
            <a:r>
              <a:rPr lang="tr-TR" dirty="0" err="1"/>
              <a:t>Walafri</a:t>
            </a:r>
            <a:r>
              <a:rPr lang="tr-TR" dirty="0"/>
              <a:t> </a:t>
            </a:r>
            <a:r>
              <a:rPr lang="tr-TR" dirty="0" err="1"/>
              <a:t>Strabo</a:t>
            </a:r>
            <a:r>
              <a:rPr lang="tr-TR" dirty="0"/>
              <a:t>, İsviçre halkını ve çevredeki bölgeleri tartışırken sadece yabancıların onlara </a:t>
            </a:r>
            <a:r>
              <a:rPr lang="tr-TR" dirty="0" err="1"/>
              <a:t>Alemanni</a:t>
            </a:r>
            <a:r>
              <a:rPr lang="tr-TR" dirty="0"/>
              <a:t> dediğini ancak onların kendilerine </a:t>
            </a:r>
            <a:r>
              <a:rPr lang="tr-TR" dirty="0" err="1"/>
              <a:t>Süev</a:t>
            </a:r>
            <a:r>
              <a:rPr lang="tr-TR" dirty="0"/>
              <a:t> ismini verdiklerini belirtmiştir. </a:t>
            </a:r>
            <a:r>
              <a:rPr lang="tr-TR" dirty="0" err="1"/>
              <a:t>Alemanni'nin</a:t>
            </a:r>
            <a:r>
              <a:rPr lang="tr-TR" dirty="0"/>
              <a:t> birçok kabilenin federasyonu olan </a:t>
            </a:r>
            <a:r>
              <a:rPr lang="tr-TR" dirty="0" err="1"/>
              <a:t>Süev</a:t>
            </a:r>
            <a:r>
              <a:rPr lang="tr-TR" dirty="0"/>
              <a:t> ile aynı olduğuna dair güçlü göstergeler bulunmaktadır.</a:t>
            </a:r>
          </a:p>
          <a:p>
            <a:endParaRPr lang="tr-TR" dirty="0"/>
          </a:p>
        </p:txBody>
      </p:sp>
    </p:spTree>
    <p:extLst>
      <p:ext uri="{BB962C8B-B14F-4D97-AF65-F5344CB8AC3E}">
        <p14:creationId xmlns:p14="http://schemas.microsoft.com/office/powerpoint/2010/main" val="9247909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KÜLTÜR:</a:t>
            </a:r>
          </a:p>
          <a:p>
            <a:r>
              <a:rPr lang="tr-TR" dirty="0"/>
              <a:t>Belki de Roma yazarlarının </a:t>
            </a:r>
            <a:r>
              <a:rPr lang="tr-TR" dirty="0" err="1"/>
              <a:t>Alemanni</a:t>
            </a:r>
            <a:r>
              <a:rPr lang="tr-TR" dirty="0"/>
              <a:t> barbarını "vahşiler" olarak adlandırmaya devam etmelerinin nedeni olarak, karşılıklı düşmanca bir ilişkiden ileri geldiğini düşünebiliriz. Ancak arkeolojik veriler bu insanların Roma tarzında evlerde yaşadıklarını ve Romalılara özgü bazı objelerle yaşamış olduklarını gösteriyorlar; </a:t>
            </a:r>
            <a:r>
              <a:rPr lang="tr-TR" dirty="0" err="1"/>
              <a:t>Alemanni</a:t>
            </a:r>
            <a:r>
              <a:rPr lang="tr-TR" dirty="0"/>
              <a:t> kadınları, dönemin modası olan Roma </a:t>
            </a:r>
            <a:r>
              <a:rPr lang="tr-TR" dirty="0" err="1"/>
              <a:t>Tunik'lerini</a:t>
            </a:r>
            <a:r>
              <a:rPr lang="tr-TR" dirty="0"/>
              <a:t> erkeklerden daha erken kabul ettikleri geniş ölçekte kabul görmektedir. </a:t>
            </a:r>
            <a:r>
              <a:rPr lang="tr-TR" dirty="0" err="1"/>
              <a:t>Tacitus’a</a:t>
            </a:r>
            <a:r>
              <a:rPr lang="tr-TR" dirty="0"/>
              <a:t> göre </a:t>
            </a:r>
            <a:r>
              <a:rPr lang="tr-TR" dirty="0" err="1"/>
              <a:t>Alemanları</a:t>
            </a:r>
            <a:r>
              <a:rPr lang="tr-TR" dirty="0"/>
              <a:t> yani </a:t>
            </a:r>
            <a:r>
              <a:rPr lang="tr-TR" dirty="0" err="1"/>
              <a:t>süevleri</a:t>
            </a:r>
            <a:r>
              <a:rPr lang="tr-TR" dirty="0"/>
              <a:t> diğer Germen kavimlerinden ayıran ayırt edici bazı özellikler mevcuttur.</a:t>
            </a:r>
          </a:p>
          <a:p>
            <a:endParaRPr lang="tr-TR" dirty="0"/>
          </a:p>
        </p:txBody>
      </p:sp>
    </p:spTree>
    <p:extLst>
      <p:ext uri="{BB962C8B-B14F-4D97-AF65-F5344CB8AC3E}">
        <p14:creationId xmlns:p14="http://schemas.microsoft.com/office/powerpoint/2010/main" val="373017254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197</TotalTime>
  <Words>1758</Words>
  <Application>Microsoft Office PowerPoint</Application>
  <PresentationFormat>Geniş ekran</PresentationFormat>
  <Paragraphs>35</Paragraphs>
  <Slides>31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31</vt:i4>
      </vt:variant>
    </vt:vector>
  </HeadingPairs>
  <TitlesOfParts>
    <vt:vector size="35" baseType="lpstr">
      <vt:lpstr>Arial</vt:lpstr>
      <vt:lpstr>Calibri</vt:lpstr>
      <vt:lpstr>Calibri Light</vt:lpstr>
      <vt:lpstr>Office Teması</vt:lpstr>
      <vt:lpstr>Alemanni Kavmi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Alemanni’ni Kavminde Dini İnançlar. </vt:lpstr>
      <vt:lpstr>PowerPoint Sunusu</vt:lpstr>
      <vt:lpstr>PowerPoint Sunusu</vt:lpstr>
      <vt:lpstr>PowerPoint Sunusu</vt:lpstr>
      <vt:lpstr>PowerPoint Sunusu</vt:lpstr>
      <vt:lpstr>PowerPoint Sunusu</vt:lpstr>
      <vt:lpstr>Büyük Süev Alleman Şef Ariovistus</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Alemanni Kavmi</dc:title>
  <dc:creator>Mert</dc:creator>
  <cp:lastModifiedBy>Mert</cp:lastModifiedBy>
  <cp:revision>6</cp:revision>
  <dcterms:created xsi:type="dcterms:W3CDTF">2017-11-29T10:20:16Z</dcterms:created>
  <dcterms:modified xsi:type="dcterms:W3CDTF">2017-11-29T13:38:12Z</dcterms:modified>
</cp:coreProperties>
</file>