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5" r:id="rId1"/>
  </p:sldMasterIdLst>
  <p:sldIdLst>
    <p:sldId id="256" r:id="rId2"/>
    <p:sldId id="257" r:id="rId3"/>
    <p:sldId id="350" r:id="rId4"/>
    <p:sldId id="355" r:id="rId5"/>
    <p:sldId id="357" r:id="rId6"/>
    <p:sldId id="354" r:id="rId7"/>
    <p:sldId id="352" r:id="rId8"/>
    <p:sldId id="358" r:id="rId9"/>
    <p:sldId id="353" r:id="rId10"/>
    <p:sldId id="359" r:id="rId11"/>
    <p:sldId id="349" r:id="rId12"/>
    <p:sldId id="360" r:id="rId13"/>
    <p:sldId id="361" r:id="rId14"/>
    <p:sldId id="362" r:id="rId15"/>
    <p:sldId id="376" r:id="rId16"/>
    <p:sldId id="363" r:id="rId17"/>
    <p:sldId id="364" r:id="rId18"/>
    <p:sldId id="365" r:id="rId19"/>
    <p:sldId id="366" r:id="rId20"/>
    <p:sldId id="367" r:id="rId21"/>
    <p:sldId id="368" r:id="rId22"/>
    <p:sldId id="369" r:id="rId23"/>
    <p:sldId id="370" r:id="rId24"/>
    <p:sldId id="371" r:id="rId25"/>
    <p:sldId id="372" r:id="rId26"/>
    <p:sldId id="373" r:id="rId27"/>
    <p:sldId id="374" r:id="rId28"/>
    <p:sldId id="375" r:id="rId29"/>
    <p:sldId id="377" r:id="rId30"/>
    <p:sldId id="378" r:id="rId31"/>
    <p:sldId id="379" r:id="rId32"/>
    <p:sldId id="380" r:id="rId33"/>
    <p:sldId id="381" r:id="rId34"/>
    <p:sldId id="382" r:id="rId35"/>
    <p:sldId id="407" r:id="rId36"/>
    <p:sldId id="383" r:id="rId37"/>
    <p:sldId id="408" r:id="rId38"/>
    <p:sldId id="409" r:id="rId39"/>
    <p:sldId id="410" r:id="rId40"/>
    <p:sldId id="411" r:id="rId41"/>
    <p:sldId id="412" r:id="rId42"/>
    <p:sldId id="413" r:id="rId43"/>
    <p:sldId id="420" r:id="rId44"/>
    <p:sldId id="414" r:id="rId45"/>
    <p:sldId id="421" r:id="rId46"/>
    <p:sldId id="422" r:id="rId47"/>
    <p:sldId id="423" r:id="rId48"/>
    <p:sldId id="416" r:id="rId49"/>
    <p:sldId id="415" r:id="rId50"/>
    <p:sldId id="417" r:id="rId51"/>
    <p:sldId id="424" r:id="rId52"/>
    <p:sldId id="418" r:id="rId53"/>
    <p:sldId id="425" r:id="rId54"/>
    <p:sldId id="426" r:id="rId55"/>
    <p:sldId id="427" r:id="rId56"/>
    <p:sldId id="428" r:id="rId57"/>
    <p:sldId id="429" r:id="rId58"/>
    <p:sldId id="430" r:id="rId59"/>
    <p:sldId id="431" r:id="rId60"/>
    <p:sldId id="432" r:id="rId61"/>
    <p:sldId id="433" r:id="rId62"/>
    <p:sldId id="501" r:id="rId6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22" autoAdjust="0"/>
    <p:restoredTop sz="94660"/>
  </p:normalViewPr>
  <p:slideViewPr>
    <p:cSldViewPr snapToGrid="0">
      <p:cViewPr varScale="1">
        <p:scale>
          <a:sx n="54" d="100"/>
          <a:sy n="54" d="100"/>
        </p:scale>
        <p:origin x="3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736475F-A913-420F-BF82-038E248409D8}" type="datetimeFigureOut">
              <a:rPr lang="tr-TR" smtClean="0"/>
              <a:t>10.12.2020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2713886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736475F-A913-420F-BF82-038E248409D8}" type="datetimeFigureOut">
              <a:rPr lang="tr-TR" smtClean="0"/>
              <a:t>10.12.2020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2337507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736475F-A913-420F-BF82-038E248409D8}" type="datetimeFigureOut">
              <a:rPr lang="tr-TR" smtClean="0"/>
              <a:t>10.12.2020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068DD54-24F3-4FF7-B69F-3E126381C433}"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842605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D736475F-A913-420F-BF82-038E248409D8}" type="datetimeFigureOut">
              <a:rPr lang="tr-TR" smtClean="0"/>
              <a:t>10.12.2020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40381354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D736475F-A913-420F-BF82-038E248409D8}" type="datetimeFigureOut">
              <a:rPr lang="tr-TR" smtClean="0"/>
              <a:t>10.12.2020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068DD54-24F3-4FF7-B69F-3E126381C433}"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200946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D736475F-A913-420F-BF82-038E248409D8}" type="datetimeFigureOut">
              <a:rPr lang="tr-TR" smtClean="0"/>
              <a:t>10.12.2020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20292176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736475F-A913-420F-BF82-038E248409D8}" type="datetimeFigureOut">
              <a:rPr lang="tr-TR" smtClean="0"/>
              <a:t>10.12.2020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20840263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736475F-A913-420F-BF82-038E248409D8}" type="datetimeFigureOut">
              <a:rPr lang="tr-TR" smtClean="0"/>
              <a:t>10.12.2020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274152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736475F-A913-420F-BF82-038E248409D8}" type="datetimeFigureOut">
              <a:rPr lang="tr-TR" smtClean="0"/>
              <a:t>10.12.2020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3883726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736475F-A913-420F-BF82-038E248409D8}" type="datetimeFigureOut">
              <a:rPr lang="tr-TR" smtClean="0"/>
              <a:t>10.12.2020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279975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736475F-A913-420F-BF82-038E248409D8}" type="datetimeFigureOut">
              <a:rPr lang="tr-TR" smtClean="0"/>
              <a:t>10.12.2020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545242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736475F-A913-420F-BF82-038E248409D8}" type="datetimeFigureOut">
              <a:rPr lang="tr-TR" smtClean="0"/>
              <a:t>10.12.2020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2142851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D736475F-A913-420F-BF82-038E248409D8}" type="datetimeFigureOut">
              <a:rPr lang="tr-TR" smtClean="0"/>
              <a:t>10.12.2020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4220857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36475F-A913-420F-BF82-038E248409D8}" type="datetimeFigureOut">
              <a:rPr lang="tr-TR" smtClean="0"/>
              <a:t>10.12.2020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2364342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D736475F-A913-420F-BF82-038E248409D8}" type="datetimeFigureOut">
              <a:rPr lang="tr-TR" smtClean="0"/>
              <a:t>10.12.2020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32793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D736475F-A913-420F-BF82-038E248409D8}" type="datetimeFigureOut">
              <a:rPr lang="tr-TR" smtClean="0"/>
              <a:t>10.12.2020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3617675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736475F-A913-420F-BF82-038E248409D8}" type="datetimeFigureOut">
              <a:rPr lang="tr-TR" smtClean="0"/>
              <a:t>10.12.2020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068DD54-24F3-4FF7-B69F-3E126381C433}" type="slidenum">
              <a:rPr lang="tr-TR" smtClean="0"/>
              <a:t>‹#›</a:t>
            </a:fld>
            <a:endParaRPr lang="tr-TR"/>
          </a:p>
        </p:txBody>
      </p:sp>
    </p:spTree>
    <p:extLst>
      <p:ext uri="{BB962C8B-B14F-4D97-AF65-F5344CB8AC3E}">
        <p14:creationId xmlns:p14="http://schemas.microsoft.com/office/powerpoint/2010/main" val="2458734303"/>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 id="2147483827" r:id="rId12"/>
    <p:sldLayoutId id="2147483828" r:id="rId13"/>
    <p:sldLayoutId id="2147483829" r:id="rId14"/>
    <p:sldLayoutId id="2147483830" r:id="rId15"/>
    <p:sldLayoutId id="214748383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GELİŞİM PSİKOLOJİSİ</a:t>
            </a:r>
          </a:p>
        </p:txBody>
      </p:sp>
      <p:sp>
        <p:nvSpPr>
          <p:cNvPr id="3" name="Alt Başlık 2"/>
          <p:cNvSpPr>
            <a:spLocks noGrp="1"/>
          </p:cNvSpPr>
          <p:nvPr>
            <p:ph type="subTitle" idx="1"/>
          </p:nvPr>
        </p:nvSpPr>
        <p:spPr/>
        <p:txBody>
          <a:bodyPr/>
          <a:lstStyle/>
          <a:p>
            <a:r>
              <a:rPr lang="tr-TR" dirty="0"/>
              <a:t>DERS …: GELİŞİMİN DESTEKLENMESİ</a:t>
            </a:r>
          </a:p>
        </p:txBody>
      </p:sp>
    </p:spTree>
    <p:extLst>
      <p:ext uri="{BB962C8B-B14F-4D97-AF65-F5344CB8AC3E}">
        <p14:creationId xmlns:p14="http://schemas.microsoft.com/office/powerpoint/2010/main" val="15737152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DESTEKLENMESİ</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Doğumdan itibaren başlayarak çocuğun gelişiminin her alanda desteklenmesi yalnızca kişisinin sağlıklı bir birey olabilmesi için değil aynı zamanda toplumun genel sağlık profili için önem taşımaktadır. </a:t>
            </a:r>
          </a:p>
        </p:txBody>
      </p:sp>
    </p:spTree>
    <p:extLst>
      <p:ext uri="{BB962C8B-B14F-4D97-AF65-F5344CB8AC3E}">
        <p14:creationId xmlns:p14="http://schemas.microsoft.com/office/powerpoint/2010/main" val="17508680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DESTEKLENMESİ</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pPr marL="0" indent="0">
              <a:buNone/>
            </a:pPr>
            <a:endParaRPr lang="tr-TR" sz="2800" dirty="0"/>
          </a:p>
          <a:p>
            <a:pPr marL="0" indent="0">
              <a:buNone/>
            </a:pPr>
            <a:endParaRPr lang="tr-TR" sz="2800" dirty="0"/>
          </a:p>
          <a:p>
            <a:pPr marL="0" indent="0">
              <a:buNone/>
            </a:pPr>
            <a:endParaRPr lang="tr-TR" sz="2800" dirty="0"/>
          </a:p>
          <a:p>
            <a:pPr marL="0" indent="0">
              <a:buNone/>
            </a:pPr>
            <a:r>
              <a:rPr lang="tr-TR" sz="3600" dirty="0"/>
              <a:t>Gelişimin Desteklenmesinde Temel Kavramlar</a:t>
            </a:r>
          </a:p>
        </p:txBody>
      </p:sp>
    </p:spTree>
    <p:extLst>
      <p:ext uri="{BB962C8B-B14F-4D97-AF65-F5344CB8AC3E}">
        <p14:creationId xmlns:p14="http://schemas.microsoft.com/office/powerpoint/2010/main" val="2478064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br>
              <a:rPr lang="tr-TR" dirty="0"/>
            </a:br>
            <a:r>
              <a:rPr lang="tr-TR" b="1" dirty="0"/>
              <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Gelişimin desteklenmesi sürecinde bilinmesi gereken, süreci oluşturan, sürece etki eden bir çok kavram bulunmaktadır. </a:t>
            </a:r>
          </a:p>
          <a:p>
            <a:r>
              <a:rPr lang="tr-TR" sz="2600" dirty="0"/>
              <a:t>Bu kavramların başında ise UYARAN kavramı gelmektedir.</a:t>
            </a:r>
          </a:p>
        </p:txBody>
      </p:sp>
    </p:spTree>
    <p:extLst>
      <p:ext uri="{BB962C8B-B14F-4D97-AF65-F5344CB8AC3E}">
        <p14:creationId xmlns:p14="http://schemas.microsoft.com/office/powerpoint/2010/main" val="37386681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UYARAN: </a:t>
            </a:r>
          </a:p>
          <a:p>
            <a:r>
              <a:rPr lang="tr-TR" sz="2600" dirty="0"/>
              <a:t>Literatürde bir çok farklı bakış açısı ile tanımı yapılsa da çocuk gelişimi bağlamında baktığımızda uyaran; çocuğun doğum öncesi dönemden itibaren başlayarak maruz kaldığı, duyu organları ile fark edebildiği çevresel etkilerin tümü olarak nitelendirilebilir.</a:t>
            </a:r>
          </a:p>
        </p:txBody>
      </p:sp>
    </p:spTree>
    <p:extLst>
      <p:ext uri="{BB962C8B-B14F-4D97-AF65-F5344CB8AC3E}">
        <p14:creationId xmlns:p14="http://schemas.microsoft.com/office/powerpoint/2010/main" val="39359215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Örnek verecek olduğumuzda; doğum öncesi dönemde işitme duyusu gelişimini tamamlar ve ortalama 18. haftadan itibaren dışarıdan gelen sesleri duymaya başlar. Bu doğrultuda çocuk duymaya başladığından itibaren onun işitebileceği düzeyde dışarıdan gelen her ses onun için bir UYARANDIR.</a:t>
            </a:r>
          </a:p>
        </p:txBody>
      </p:sp>
    </p:spTree>
    <p:extLst>
      <p:ext uri="{BB962C8B-B14F-4D97-AF65-F5344CB8AC3E}">
        <p14:creationId xmlns:p14="http://schemas.microsoft.com/office/powerpoint/2010/main" val="37289613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p>
        </p:txBody>
      </p:sp>
      <p:sp>
        <p:nvSpPr>
          <p:cNvPr id="3" name="İçerik Yer Tutucusu 2"/>
          <p:cNvSpPr>
            <a:spLocks noGrp="1"/>
          </p:cNvSpPr>
          <p:nvPr>
            <p:ph idx="1"/>
          </p:nvPr>
        </p:nvSpPr>
        <p:spPr>
          <a:xfrm>
            <a:off x="2592925" y="2643554"/>
            <a:ext cx="8915400" cy="3777622"/>
          </a:xfrm>
        </p:spPr>
        <p:txBody>
          <a:bodyPr>
            <a:normAutofit lnSpcReduction="10000"/>
          </a:bodyPr>
          <a:lstStyle/>
          <a:p>
            <a:r>
              <a:rPr lang="tr-TR" sz="2600" dirty="0"/>
              <a:t>Öyle ki bebek 24-25. haftadan itibaren dışarıdan duyduğu seslere tepki bile vermeye başlar.</a:t>
            </a:r>
          </a:p>
          <a:p>
            <a:r>
              <a:rPr lang="tr-TR" sz="2600" dirty="0"/>
              <a:t>Bebek duymaya başladıktan itibaren bebeğe verilen her türlü işitsel uyaran bebeğin gelişimine etki eder.</a:t>
            </a:r>
          </a:p>
          <a:p>
            <a:r>
              <a:rPr lang="tr-TR" sz="2600" dirty="0"/>
              <a:t>Bu gelişimsel etki her zaman uyaranın duyu organı ile doğrudan ilişkili olmayabilir. Yani alınan işitsel uyaranlar çocuğun yalnızca işitme ya da ilişkili olarak dil gelişimine etki etmez.</a:t>
            </a:r>
          </a:p>
        </p:txBody>
      </p:sp>
    </p:spTree>
    <p:extLst>
      <p:ext uri="{BB962C8B-B14F-4D97-AF65-F5344CB8AC3E}">
        <p14:creationId xmlns:p14="http://schemas.microsoft.com/office/powerpoint/2010/main" val="3750788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fontScale="92500"/>
          </a:bodyPr>
          <a:lstStyle/>
          <a:p>
            <a:r>
              <a:rPr lang="tr-TR" sz="2600" dirty="0"/>
              <a:t>Aynı zamanda sosyal duygusal gelişimini ya da bilişsel gelişimini de etkileyebilir.</a:t>
            </a:r>
          </a:p>
          <a:p>
            <a:r>
              <a:rPr lang="tr-TR" sz="2600" dirty="0"/>
              <a:t>Uyaranlar gelişimi yalnızca olumlu olarak etkilemezler. Aynı zamanda olumsuz olarak etkileyen uyaranlar da vardır.</a:t>
            </a:r>
          </a:p>
          <a:p>
            <a:r>
              <a:rPr lang="tr-TR" sz="2600" dirty="0"/>
              <a:t>Yine aynı örnek üzerinde gidilecek olduğunda bebeğin anne karnında maruz kaldığı «anne ve babasının yüksek sesli ve şiddetli tartışması» uyaranı bebeğin «SOSYAL DUYGUSAL GELİŞİMİNİ» «OLUMSUZ» olarak etkiler</a:t>
            </a:r>
          </a:p>
        </p:txBody>
      </p:sp>
    </p:spTree>
    <p:extLst>
      <p:ext uri="{BB962C8B-B14F-4D97-AF65-F5344CB8AC3E}">
        <p14:creationId xmlns:p14="http://schemas.microsoft.com/office/powerpoint/2010/main" val="10181342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endParaRPr lang="tr-TR" sz="2600" dirty="0"/>
          </a:p>
          <a:p>
            <a:r>
              <a:rPr lang="tr-TR" sz="2600" dirty="0"/>
              <a:t>Uyaranın doğru zamanda doğru seçim yapılarak çocuğa verilmesi önemlidir.</a:t>
            </a:r>
          </a:p>
          <a:p>
            <a:r>
              <a:rPr lang="tr-TR" sz="2600" dirty="0"/>
              <a:t>Bu nedenlerle çocuğa sunulan uyaranın </a:t>
            </a:r>
            <a:r>
              <a:rPr lang="tr-TR" sz="2600" b="1" dirty="0"/>
              <a:t>niteliği </a:t>
            </a:r>
            <a:r>
              <a:rPr lang="tr-TR" sz="2600" dirty="0"/>
              <a:t>oldukça önem taşımaktadır.</a:t>
            </a:r>
          </a:p>
        </p:txBody>
      </p:sp>
    </p:spTree>
    <p:extLst>
      <p:ext uri="{BB962C8B-B14F-4D97-AF65-F5344CB8AC3E}">
        <p14:creationId xmlns:p14="http://schemas.microsoft.com/office/powerpoint/2010/main" val="18200211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lnSpcReduction="10000"/>
          </a:bodyPr>
          <a:lstStyle/>
          <a:p>
            <a:r>
              <a:rPr lang="tr-TR" sz="2600" dirty="0"/>
              <a:t>Gelişimin desteklenmesi sürecinde önemli kavramlardan bir diğeri de KRİTİK DÖNEM kavramıdır. </a:t>
            </a:r>
          </a:p>
          <a:p>
            <a:r>
              <a:rPr lang="tr-TR" sz="2600" dirty="0"/>
              <a:t>Kritik dönem: Bireyin belirli davranışları belirli dönemde kazanabilmesi durumundaki zamana kritik dönem denir.</a:t>
            </a:r>
          </a:p>
          <a:p>
            <a:r>
              <a:rPr lang="tr-TR" sz="2600" dirty="0"/>
              <a:t>Gelişimin bir çok basamağında kritik dönem vardır ve gelişimin sağlıklı tamamlanabilmesi için </a:t>
            </a:r>
            <a:r>
              <a:rPr lang="tr-TR" sz="2600" dirty="0" err="1"/>
              <a:t>olduka</a:t>
            </a:r>
            <a:r>
              <a:rPr lang="tr-TR" sz="2600" dirty="0"/>
              <a:t> önem taşımaktadır.</a:t>
            </a:r>
          </a:p>
        </p:txBody>
      </p:sp>
    </p:spTree>
    <p:extLst>
      <p:ext uri="{BB962C8B-B14F-4D97-AF65-F5344CB8AC3E}">
        <p14:creationId xmlns:p14="http://schemas.microsoft.com/office/powerpoint/2010/main" val="36781949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Herhangi bir alanda gelişimin sağlıklı gerçekleşebilmesi için o gelişim alanının kritik döneminde bireyin maruz kaldığı uyaranlar ciddi önem taşımaktadır.</a:t>
            </a:r>
          </a:p>
          <a:p>
            <a:r>
              <a:rPr lang="tr-TR" sz="2600" dirty="0"/>
              <a:t>Öyle ki kritik dönemde kazanılmayan bir beceri bu süre geçildikten sonra çok daha zor bir şekilde kazanılabilir, ya da hiç kazanılamaya bilir.</a:t>
            </a:r>
          </a:p>
        </p:txBody>
      </p:sp>
    </p:spTree>
    <p:extLst>
      <p:ext uri="{BB962C8B-B14F-4D97-AF65-F5344CB8AC3E}">
        <p14:creationId xmlns:p14="http://schemas.microsoft.com/office/powerpoint/2010/main" val="2758386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DESTEKLENMESİ</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a:t>Gelişimi etkileyen bir çok faktör bulunmaktadır.</a:t>
            </a:r>
          </a:p>
          <a:p>
            <a:r>
              <a:rPr lang="tr-TR" sz="2800" dirty="0"/>
              <a:t>Bu faktörler genel olarak değerlendirildiğinde iki başlık altında toplanır;</a:t>
            </a:r>
          </a:p>
          <a:p>
            <a:pPr lvl="1"/>
            <a:r>
              <a:rPr lang="tr-TR" sz="2600" dirty="0"/>
              <a:t>KALITIM</a:t>
            </a:r>
          </a:p>
          <a:p>
            <a:pPr lvl="1"/>
            <a:r>
              <a:rPr lang="tr-TR" sz="2600" dirty="0"/>
              <a:t>ÇEVRE</a:t>
            </a:r>
          </a:p>
        </p:txBody>
      </p:sp>
    </p:spTree>
    <p:extLst>
      <p:ext uri="{BB962C8B-B14F-4D97-AF65-F5344CB8AC3E}">
        <p14:creationId xmlns:p14="http://schemas.microsoft.com/office/powerpoint/2010/main" val="19452784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Örnek verilecek olduğunda,</a:t>
            </a:r>
          </a:p>
          <a:p>
            <a:pPr lvl="1"/>
            <a:r>
              <a:rPr lang="tr-TR" sz="2400" dirty="0"/>
              <a:t>Okul çağı döneminde okula gitmeyen ve okuma yazma öğrenemeyen bir yetişkin ileri yaşlarda okuma yazmayı çok daha zor bir şekilde öğrenecektir.</a:t>
            </a:r>
          </a:p>
          <a:p>
            <a:pPr lvl="1"/>
            <a:r>
              <a:rPr lang="tr-TR" sz="2400" dirty="0"/>
              <a:t>Ya da ormanda kurtlar tarafından büyütülen bir çocuk 12 yaşından sonra insan hayatına karışırsa konuşmayı öğrenemez. </a:t>
            </a:r>
          </a:p>
        </p:txBody>
      </p:sp>
    </p:spTree>
    <p:extLst>
      <p:ext uri="{BB962C8B-B14F-4D97-AF65-F5344CB8AC3E}">
        <p14:creationId xmlns:p14="http://schemas.microsoft.com/office/powerpoint/2010/main" val="23550427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a:t>Burada yaş örnek olarak verilmiştir. Dil gelişiminde kritik dönem 0-6 yaşlar arasındadır. Bu süreçte alınan dil gelişimine ilişkin uyaranlar dil gelişiminin temelini oluşturur.</a:t>
            </a:r>
          </a:p>
          <a:p>
            <a:r>
              <a:rPr lang="tr-TR" sz="2600" dirty="0"/>
              <a:t>Bu nedenlerle kritik dönemler gelişimin desteklenmesi sürecinde vazgeçilemez bir önem taşımaktadır.</a:t>
            </a:r>
          </a:p>
        </p:txBody>
      </p:sp>
    </p:spTree>
    <p:extLst>
      <p:ext uri="{BB962C8B-B14F-4D97-AF65-F5344CB8AC3E}">
        <p14:creationId xmlns:p14="http://schemas.microsoft.com/office/powerpoint/2010/main" val="26472867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Gelişimin desteklenmesi sürecinde dikkate alınması gereken bir diğer kavram HAZIRBULUNUŞLUK kavramıdır.</a:t>
            </a:r>
          </a:p>
          <a:p>
            <a:r>
              <a:rPr lang="tr-TR" sz="2600" dirty="0" err="1"/>
              <a:t>Hazırbulunuşluk</a:t>
            </a:r>
            <a:r>
              <a:rPr lang="tr-TR" sz="2600" dirty="0"/>
              <a:t>, organizmanın gelişimi ya da öğrenmesi sonucunda belirli bir beceriyi yapabilir düzeye gelmesi durumudur.</a:t>
            </a:r>
          </a:p>
        </p:txBody>
      </p:sp>
    </p:spTree>
    <p:extLst>
      <p:ext uri="{BB962C8B-B14F-4D97-AF65-F5344CB8AC3E}">
        <p14:creationId xmlns:p14="http://schemas.microsoft.com/office/powerpoint/2010/main" val="672432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err="1"/>
              <a:t>Hazırbulunuşluk</a:t>
            </a:r>
            <a:r>
              <a:rPr lang="tr-TR" sz="2600" dirty="0"/>
              <a:t> ve kritik dönem kavramlarının ikisi de aslında gelişim için doğru zaman faktörünü açıklayan kavramlardır. Bir açıdan bakıldığında </a:t>
            </a:r>
            <a:r>
              <a:rPr lang="tr-TR" sz="2600" dirty="0" err="1"/>
              <a:t>hazırbulunuşluk</a:t>
            </a:r>
            <a:r>
              <a:rPr lang="tr-TR" sz="2600" dirty="0"/>
              <a:t> kavramı kritik dönem kavramının tam zıttı olarak görülebilir. Kritik dönem becerinin kazanılabilmesi için geç kalmamayı içerirken, </a:t>
            </a:r>
            <a:r>
              <a:rPr lang="tr-TR" sz="2600" dirty="0" err="1"/>
              <a:t>hazırbulunuşluk</a:t>
            </a:r>
            <a:r>
              <a:rPr lang="tr-TR" sz="2600" dirty="0"/>
              <a:t> ise erken davranmamayı içermektedir.</a:t>
            </a:r>
          </a:p>
        </p:txBody>
      </p:sp>
    </p:spTree>
    <p:extLst>
      <p:ext uri="{BB962C8B-B14F-4D97-AF65-F5344CB8AC3E}">
        <p14:creationId xmlns:p14="http://schemas.microsoft.com/office/powerpoint/2010/main" val="29516589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Çocuğun gelişimsel beceriyi kazanabilmesi için nasıl kritik dönem kaçırılmadan gerekli uyaranın çocuğa sağlanması gerekiyorsa, çocuğun </a:t>
            </a:r>
            <a:r>
              <a:rPr lang="tr-TR" sz="2600" dirty="0" err="1"/>
              <a:t>hazırbulunuşluğu</a:t>
            </a:r>
            <a:r>
              <a:rPr lang="tr-TR" sz="2600" dirty="0"/>
              <a:t> tamamlanmadan o beceriye ilişkin verilen uyaranın da gelişim üzerinde bir etkisi olmayacaktır.</a:t>
            </a:r>
          </a:p>
        </p:txBody>
      </p:sp>
    </p:spTree>
    <p:extLst>
      <p:ext uri="{BB962C8B-B14F-4D97-AF65-F5344CB8AC3E}">
        <p14:creationId xmlns:p14="http://schemas.microsoft.com/office/powerpoint/2010/main" val="11460662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fontScale="92500"/>
          </a:bodyPr>
          <a:lstStyle/>
          <a:p>
            <a:r>
              <a:rPr lang="tr-TR" sz="2600" dirty="0"/>
              <a:t>Örnek verilecek olduğunda bir çocuğun tuvalet eğitimine ilişkin </a:t>
            </a:r>
            <a:r>
              <a:rPr lang="tr-TR" sz="2600" dirty="0" err="1"/>
              <a:t>hazırbulunuşluğu</a:t>
            </a:r>
            <a:r>
              <a:rPr lang="tr-TR" sz="2600" dirty="0"/>
              <a:t> hem fizyolojik </a:t>
            </a:r>
            <a:r>
              <a:rPr lang="tr-TR" sz="2600" dirty="0" err="1"/>
              <a:t>hemde</a:t>
            </a:r>
            <a:r>
              <a:rPr lang="tr-TR" sz="2600" dirty="0"/>
              <a:t> </a:t>
            </a:r>
            <a:r>
              <a:rPr lang="tr-TR" sz="2600" dirty="0" err="1"/>
              <a:t>sosya</a:t>
            </a:r>
            <a:r>
              <a:rPr lang="tr-TR" sz="2600" dirty="0"/>
              <a:t>-duygusal gelişimi bağlamındadır. </a:t>
            </a:r>
          </a:p>
          <a:p>
            <a:r>
              <a:rPr lang="tr-TR" sz="2600" dirty="0"/>
              <a:t>Fizyolojik açıdan bakıldığında çocuğun </a:t>
            </a:r>
            <a:r>
              <a:rPr lang="tr-TR" sz="2600" dirty="0" err="1"/>
              <a:t>sfinkter</a:t>
            </a:r>
            <a:r>
              <a:rPr lang="tr-TR" sz="2600" dirty="0"/>
              <a:t> kaslarının gelişimi tamamlanmadan çocuğa verilecek olan tuvalet eğitiminin bir anlamı olmayacaktır. Çünkü henüz tam olarak tutma eylemini gerçekleştirecek kas yapısına sahip değilken çocuğun tuvaletini tutması hiçbir eğitimle mümkün değildir.</a:t>
            </a:r>
          </a:p>
        </p:txBody>
      </p:sp>
    </p:spTree>
    <p:extLst>
      <p:ext uri="{BB962C8B-B14F-4D97-AF65-F5344CB8AC3E}">
        <p14:creationId xmlns:p14="http://schemas.microsoft.com/office/powerpoint/2010/main" val="2778190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Aynı zamanda çocuğun her ne kadar </a:t>
            </a:r>
            <a:r>
              <a:rPr lang="tr-TR" sz="2600" dirty="0" err="1"/>
              <a:t>sfinkter</a:t>
            </a:r>
            <a:r>
              <a:rPr lang="tr-TR" sz="2600" dirty="0"/>
              <a:t> kaslarının gelişimi tamamlanmış olsa da, çocuk duygusal açıdan buna hazır olduğuna ilişkin belirtiler göstermiyorsa (bu belirtiler bezi ıslandığında rahatsız olma, bezinin değiştirilmesini isteme, tuvaleti merak etme ve aileyi tuvaletteyken izleme isteği, çişini ya da kakasını yaparken bir yere saklanma ya da  tuvalete oturma isteği vb.) tuvalet eğitiminin başarı ile tamamlanma ihtimali çok zayıftır.</a:t>
            </a:r>
          </a:p>
        </p:txBody>
      </p:sp>
    </p:spTree>
    <p:extLst>
      <p:ext uri="{BB962C8B-B14F-4D97-AF65-F5344CB8AC3E}">
        <p14:creationId xmlns:p14="http://schemas.microsoft.com/office/powerpoint/2010/main" val="24097099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Gelişimsel beceriler için öncül beceriler vardır ve bunlar kazanılmadan o beceri için </a:t>
            </a:r>
            <a:r>
              <a:rPr lang="tr-TR" sz="2600" dirty="0" err="1"/>
              <a:t>hazırbulunuşluğun</a:t>
            </a:r>
            <a:r>
              <a:rPr lang="tr-TR" sz="2600" dirty="0"/>
              <a:t> sağlanması mümkün değildir. </a:t>
            </a:r>
          </a:p>
          <a:p>
            <a:r>
              <a:rPr lang="tr-TR" sz="2600" dirty="0"/>
              <a:t>Ülkemizde kullanılan bir deyim olan «Emeklenmeden yürünmez» deyimi her ne kadar gelişimsel basamaklar açısından doğru bir sırayı izlemiyorsa da mantık olarak </a:t>
            </a:r>
            <a:r>
              <a:rPr lang="tr-TR" sz="2600" dirty="0" err="1"/>
              <a:t>hazırbulunuşluğun</a:t>
            </a:r>
            <a:r>
              <a:rPr lang="tr-TR" sz="2600" dirty="0"/>
              <a:t> basamaklarına örnek olarak gösterilebilir.</a:t>
            </a:r>
          </a:p>
        </p:txBody>
      </p:sp>
    </p:spTree>
    <p:extLst>
      <p:ext uri="{BB962C8B-B14F-4D97-AF65-F5344CB8AC3E}">
        <p14:creationId xmlns:p14="http://schemas.microsoft.com/office/powerpoint/2010/main" val="34109186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Yürüme becerisi için emekleme becerisi kazanılması gereken bir öncül beceri değildir. Yani bebek emeklemese de yürüyebilir. </a:t>
            </a:r>
          </a:p>
          <a:p>
            <a:r>
              <a:rPr lang="tr-TR" sz="2600" dirty="0"/>
              <a:t>Ancak yürüme becerisi için </a:t>
            </a:r>
            <a:r>
              <a:rPr lang="tr-TR" sz="2600" dirty="0" err="1"/>
              <a:t>hazırbulunuşluk</a:t>
            </a:r>
            <a:r>
              <a:rPr lang="tr-TR" sz="2600" dirty="0"/>
              <a:t> aşamaları bebeğin sıralama becerisini kazanması ve belirli bir saniye kadar desteksiz olarak ayakta kalabilmesi şeklinde sıralanabilir.</a:t>
            </a:r>
          </a:p>
        </p:txBody>
      </p:sp>
    </p:spTree>
    <p:extLst>
      <p:ext uri="{BB962C8B-B14F-4D97-AF65-F5344CB8AC3E}">
        <p14:creationId xmlns:p14="http://schemas.microsoft.com/office/powerpoint/2010/main" val="274835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Verilen örneklerde olduğu gibi gelişimin desteklenmesi sürecinde çocuğun </a:t>
            </a:r>
            <a:r>
              <a:rPr lang="tr-TR" sz="2600" dirty="0" err="1"/>
              <a:t>hazırbulunuşluğunun</a:t>
            </a:r>
            <a:r>
              <a:rPr lang="tr-TR" sz="2600" dirty="0"/>
              <a:t> değerlendirilmesi ve </a:t>
            </a:r>
            <a:r>
              <a:rPr lang="tr-TR" sz="2600" dirty="0" err="1"/>
              <a:t>hazırbulunuşluk</a:t>
            </a:r>
            <a:r>
              <a:rPr lang="tr-TR" sz="2600" dirty="0"/>
              <a:t> düzeyine göre etkili uyaran verilmesi çocuğun gelişiminin doğru şekilde desteklenmesi açısından önem taşımaktadır.</a:t>
            </a:r>
          </a:p>
        </p:txBody>
      </p:sp>
    </p:spTree>
    <p:extLst>
      <p:ext uri="{BB962C8B-B14F-4D97-AF65-F5344CB8AC3E}">
        <p14:creationId xmlns:p14="http://schemas.microsoft.com/office/powerpoint/2010/main" val="320726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DESTEKLENMESİ</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Kalıtım faktörü anne ve babamızın bize aktardığı kromozomlarımız ile belirlenen ve </a:t>
            </a:r>
            <a:r>
              <a:rPr lang="tr-TR" sz="2600" dirty="0" err="1"/>
              <a:t>müdehale</a:t>
            </a:r>
            <a:r>
              <a:rPr lang="tr-TR" sz="2600" dirty="0"/>
              <a:t> edilemeyen bir süreçtir.</a:t>
            </a:r>
          </a:p>
          <a:p>
            <a:r>
              <a:rPr lang="tr-TR" sz="2600" dirty="0"/>
              <a:t>Kalıtım faktörünün gelişim üzerinde oldukça büyük bir etkisi vardır ve gelişimin şekillenmesinde ciddi bir rol oynar.</a:t>
            </a:r>
          </a:p>
          <a:p>
            <a:pPr marL="0" indent="0">
              <a:buNone/>
            </a:pPr>
            <a:r>
              <a:rPr lang="tr-TR" sz="2600" dirty="0"/>
              <a:t> </a:t>
            </a:r>
          </a:p>
        </p:txBody>
      </p:sp>
    </p:spTree>
    <p:extLst>
      <p:ext uri="{BB962C8B-B14F-4D97-AF65-F5344CB8AC3E}">
        <p14:creationId xmlns:p14="http://schemas.microsoft.com/office/powerpoint/2010/main" val="29730207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ERKEN MÜDAHALE kavramı da gelişimin desteklenmesi açısından </a:t>
            </a:r>
            <a:r>
              <a:rPr lang="tr-TR" sz="2600" dirty="0" err="1"/>
              <a:t>hazırbulunuşluk</a:t>
            </a:r>
            <a:r>
              <a:rPr lang="tr-TR" sz="2600" dirty="0"/>
              <a:t> ve kritik dönem gibi zamana dayalı bir kavramdır. </a:t>
            </a:r>
          </a:p>
          <a:p>
            <a:r>
              <a:rPr lang="tr-TR" sz="2600" dirty="0"/>
              <a:t>Erken müdahale bir sorunun yerleşmeden ya da kalıcı hale gelmeden önce, ya da gelişimsel bir gecikmenin erken dönemde fark edilmesi ile durdurulması amacıyla çözüm getirmek için yapılan plan ve müdahalelerdir.</a:t>
            </a:r>
          </a:p>
        </p:txBody>
      </p:sp>
    </p:spTree>
    <p:extLst>
      <p:ext uri="{BB962C8B-B14F-4D97-AF65-F5344CB8AC3E}">
        <p14:creationId xmlns:p14="http://schemas.microsoft.com/office/powerpoint/2010/main" val="10758542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fontScale="92500"/>
          </a:bodyPr>
          <a:lstStyle/>
          <a:p>
            <a:r>
              <a:rPr lang="tr-TR" sz="2600" dirty="0"/>
              <a:t>Erken müdahale gelişimin desteklenmesi açısından en önemli süreçlerden biridir. Özellikle bir problemin erken tespiti sonucunda gelişim alanına ilişkin kritik dönem aşılmadan çocuğa verilen uyaranları içermektedir. </a:t>
            </a:r>
          </a:p>
          <a:p>
            <a:r>
              <a:rPr lang="tr-TR" sz="2600" dirty="0"/>
              <a:t>Genel olarak programlar şeklinde uygulanan müdahaleler çocuğun gelişiminin desteklenmesi ve soru işareti görülen alanda yoğun gelişimsel destek verilerek soru işaretinin kaldırılması ya da çocuğun potansiyelinin en üst seviyeye çıkarılmasını içerir.</a:t>
            </a:r>
          </a:p>
        </p:txBody>
      </p:sp>
    </p:spTree>
    <p:extLst>
      <p:ext uri="{BB962C8B-B14F-4D97-AF65-F5344CB8AC3E}">
        <p14:creationId xmlns:p14="http://schemas.microsoft.com/office/powerpoint/2010/main" val="26717119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GELİŞİMDE BİREYSEL FARKLILIKLAR kavramı da gelişimin desteklenmesi sürecinde tam manası ile bilinmesi gereken bir kavram olarak karşımıza çıkmaktadır. </a:t>
            </a:r>
          </a:p>
          <a:p>
            <a:r>
              <a:rPr lang="tr-TR" sz="2600" dirty="0"/>
              <a:t>Öyle ki her çocuk biriciktir ve insan psikolojisinde pozitif bilimlerde olduğu gibi aynı şartlar altında verilen her uyaran her çocukta aynı etkiyi göstermemektedir.</a:t>
            </a:r>
          </a:p>
        </p:txBody>
      </p:sp>
    </p:spTree>
    <p:extLst>
      <p:ext uri="{BB962C8B-B14F-4D97-AF65-F5344CB8AC3E}">
        <p14:creationId xmlns:p14="http://schemas.microsoft.com/office/powerpoint/2010/main" val="29554089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lnSpcReduction="10000"/>
          </a:bodyPr>
          <a:lstStyle/>
          <a:p>
            <a:r>
              <a:rPr lang="tr-TR" sz="2600" dirty="0"/>
              <a:t>Gelişimin her basamağında olduğu gibi gelişimin desteklenmesi sürecinde de bireysel farklılıklara odaklanmak çocuğun gelişimi için önem taşımaktadır. İkiz olan çocuklara bile verilen uyaranlar aynı derecede ve aynı şekilde etki etmez. </a:t>
            </a:r>
          </a:p>
          <a:p>
            <a:r>
              <a:rPr lang="tr-TR" sz="2600" dirty="0"/>
              <a:t>Her çocuk özeldir ve uyarıyı alma, yorumlama, algıla biçimleri birbirinden farklıdır. Aynı zamanda burada devreye ilgi yetenek </a:t>
            </a:r>
            <a:r>
              <a:rPr lang="tr-TR" sz="2600" dirty="0" err="1"/>
              <a:t>hazırbulunuşluk</a:t>
            </a:r>
            <a:r>
              <a:rPr lang="tr-TR" sz="2600" dirty="0"/>
              <a:t>, deneyim gibi bir çok faktör de devreye girmektedir.</a:t>
            </a:r>
          </a:p>
        </p:txBody>
      </p:sp>
    </p:spTree>
    <p:extLst>
      <p:ext uri="{BB962C8B-B14F-4D97-AF65-F5344CB8AC3E}">
        <p14:creationId xmlns:p14="http://schemas.microsoft.com/office/powerpoint/2010/main" val="31577680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Desteklenmesinde Temel Kavramlar</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Bu nedenle gelişimin desteklenmesi sürecinde çocuk çok iyi tanınmalı ve her çocuğa özel olarak geliştirilmiş bireysel destek süreçleri işletilmelidir.</a:t>
            </a:r>
          </a:p>
          <a:p>
            <a:endParaRPr lang="tr-TR" sz="2600" dirty="0"/>
          </a:p>
        </p:txBody>
      </p:sp>
    </p:spTree>
    <p:extLst>
      <p:ext uri="{BB962C8B-B14F-4D97-AF65-F5344CB8AC3E}">
        <p14:creationId xmlns:p14="http://schemas.microsoft.com/office/powerpoint/2010/main" val="33546243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DESTEKLENMESİ</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pPr marL="0" indent="0">
              <a:buNone/>
            </a:pPr>
            <a:endParaRPr lang="tr-TR" sz="2800" dirty="0"/>
          </a:p>
          <a:p>
            <a:pPr marL="0" indent="0">
              <a:buNone/>
            </a:pPr>
            <a:endParaRPr lang="tr-TR" sz="2800" dirty="0"/>
          </a:p>
          <a:p>
            <a:pPr marL="0" indent="0">
              <a:buNone/>
            </a:pPr>
            <a:endParaRPr lang="tr-TR" sz="2800" dirty="0"/>
          </a:p>
          <a:p>
            <a:pPr marL="0" indent="0">
              <a:buNone/>
            </a:pPr>
            <a:r>
              <a:rPr lang="tr-TR" sz="3600" dirty="0"/>
              <a:t>Gelişimin Desteklenmesi Sürecinde Materyal Kullanımı</a:t>
            </a:r>
          </a:p>
        </p:txBody>
      </p:sp>
    </p:spTree>
    <p:extLst>
      <p:ext uri="{BB962C8B-B14F-4D97-AF65-F5344CB8AC3E}">
        <p14:creationId xmlns:p14="http://schemas.microsoft.com/office/powerpoint/2010/main" val="7021124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 Sürecinde Materyal Kullanımı</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Materyallerin kullanımı hem çocuğun gelişim değerlendirmesinin yapılması hem de gelişiminin desteklenmesi açısından önem taşımaktadır.</a:t>
            </a:r>
          </a:p>
          <a:p>
            <a:r>
              <a:rPr lang="tr-TR" sz="2600" dirty="0"/>
              <a:t>Gelişimin desteklenmesi amacıyla kullanılan, bu amaç için geliştirilmiş ya da bu amaç için geliştirilmemiş fakat çocuğun gelişiminin desteklenmesi amacı ile kullanılan bir çok materyal bulunmaktadır. </a:t>
            </a:r>
          </a:p>
        </p:txBody>
      </p:sp>
    </p:spTree>
    <p:extLst>
      <p:ext uri="{BB962C8B-B14F-4D97-AF65-F5344CB8AC3E}">
        <p14:creationId xmlns:p14="http://schemas.microsoft.com/office/powerpoint/2010/main" val="359548594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 Sürecinde Materyal Kullanımı</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fontScale="92500" lnSpcReduction="20000"/>
          </a:bodyPr>
          <a:lstStyle/>
          <a:p>
            <a:r>
              <a:rPr lang="tr-TR" sz="2600" dirty="0"/>
              <a:t>Bu materyallerin her biri çocuğun gelişimini desteklemek amacıyla doğrudan uyaran olarak ya da uyaranı oluşturmak amaçlı kullanılabilir.</a:t>
            </a:r>
          </a:p>
          <a:p>
            <a:r>
              <a:rPr lang="tr-TR" sz="2600" dirty="0"/>
              <a:t>Gelişimin desteklenmesi için «amaca uygun geliştirilen materyallerin» önemi büyüktür. Ancak sürecin olmazsa olmazları olarak nitelendirmek de yanlış olacaktır.</a:t>
            </a:r>
          </a:p>
          <a:p>
            <a:r>
              <a:rPr lang="tr-TR" sz="2600" dirty="0"/>
              <a:t>Gelişimin desteklenmesi için her gelişim alanına ve düzeyine özel geliştirilen bir çok materyal olsa da unutulmamalıdır ki bu amaca yönelik özel hazırlanmış materyaller kullanılmadan da çocuğa gelişimsel destek sağlanabilir. </a:t>
            </a:r>
          </a:p>
        </p:txBody>
      </p:sp>
    </p:spTree>
    <p:extLst>
      <p:ext uri="{BB962C8B-B14F-4D97-AF65-F5344CB8AC3E}">
        <p14:creationId xmlns:p14="http://schemas.microsoft.com/office/powerpoint/2010/main" val="18609914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 Sürecinde Materyal Kullanımı</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Başta maddi imkansızlıklar olmak üzere bir çok nedenden dolayı «gelişimi desteklemek amacıyla» üretilen materyallere ulaşamamak çocuğun gelişimsel gerilik yaşamasına neden olmaz.</a:t>
            </a:r>
          </a:p>
          <a:p>
            <a:r>
              <a:rPr lang="tr-TR" sz="2600" dirty="0"/>
              <a:t>Bu materyaller her ne kadar çocuğun gelişimsel desteği için özel yapılandırılmış olsa da yerine konulabilir özellikte farklı materyaller bulunabilir, yapılabilir ya da alternatifler üretilebilir.</a:t>
            </a:r>
          </a:p>
        </p:txBody>
      </p:sp>
    </p:spTree>
    <p:extLst>
      <p:ext uri="{BB962C8B-B14F-4D97-AF65-F5344CB8AC3E}">
        <p14:creationId xmlns:p14="http://schemas.microsoft.com/office/powerpoint/2010/main" val="11380099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 Sürecinde Materyal Kullanımı</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Evde bulunan atık materyaller, gerçek materyaller ve doğadan toplanacak olan materyallerin yaratıcılık ile birleştirilerek doğru şekillendirilmesi ise en az maliyetle çocukların gelişimleri desteklenebilir. </a:t>
            </a:r>
          </a:p>
          <a:p>
            <a:endParaRPr lang="tr-TR" sz="2600" dirty="0"/>
          </a:p>
        </p:txBody>
      </p:sp>
    </p:spTree>
    <p:extLst>
      <p:ext uri="{BB962C8B-B14F-4D97-AF65-F5344CB8AC3E}">
        <p14:creationId xmlns:p14="http://schemas.microsoft.com/office/powerpoint/2010/main" val="2658848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DESTEKLENMESİ</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Ancak kalıtım gelişim üzerindeki tek kontrol mekanizması değildir. </a:t>
            </a:r>
          </a:p>
          <a:p>
            <a:r>
              <a:rPr lang="tr-TR" sz="2600" dirty="0"/>
              <a:t>Kalıtsal olarak her şeyin normal gitmesi durumunda ortaya çevresel faktörler diye sınıflandırdığımız, etki mekanizması boyutunda ucu bucağı olmayan, anne baba eğitim seviyesinden yaşanılan memlekete ya da beslenmeye kadar bir çok faktörü içerisinde barındıran kavram karşımıza çıkmaktadır.</a:t>
            </a:r>
          </a:p>
        </p:txBody>
      </p:sp>
    </p:spTree>
    <p:extLst>
      <p:ext uri="{BB962C8B-B14F-4D97-AF65-F5344CB8AC3E}">
        <p14:creationId xmlns:p14="http://schemas.microsoft.com/office/powerpoint/2010/main" val="18790130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 Sürecinde Materyal Kullanımı</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lnSpcReduction="10000"/>
          </a:bodyPr>
          <a:lstStyle/>
          <a:p>
            <a:r>
              <a:rPr lang="tr-TR" sz="2600" dirty="0"/>
              <a:t>Materyaller çocuğun evresini tanımasını sağlar, bu sayede öğrenmesini hızlandırır ve öğrenmenin kalıcı olmasını destekler.</a:t>
            </a:r>
          </a:p>
          <a:p>
            <a:r>
              <a:rPr lang="tr-TR" sz="2600" dirty="0"/>
              <a:t>Materyallerin çocuğun gelişiminin desteklenmesi amacıyla kullanımı çocuğun öğrenmeyi somutlaştırmasına yardımcı olur.</a:t>
            </a:r>
          </a:p>
          <a:p>
            <a:r>
              <a:rPr lang="tr-TR" sz="2600" dirty="0"/>
              <a:t>Materyallerin bir uyaran olarak kullanımında çocuğun gelişimsel özelliklerine, ihtiyaçlarına ve beklentilerine dikkat edilmelidir. </a:t>
            </a:r>
          </a:p>
        </p:txBody>
      </p:sp>
    </p:spTree>
    <p:extLst>
      <p:ext uri="{BB962C8B-B14F-4D97-AF65-F5344CB8AC3E}">
        <p14:creationId xmlns:p14="http://schemas.microsoft.com/office/powerpoint/2010/main" val="274872157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 Sürecinde Materyal Kullanımı</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lnSpcReduction="10000"/>
          </a:bodyPr>
          <a:lstStyle/>
          <a:p>
            <a:r>
              <a:rPr lang="tr-TR" sz="2600" dirty="0"/>
              <a:t>Çocuğun gelişimini desteklemek adına kullanılacak olan materyallerin belirli özelliklerinin bulunması gerekir. </a:t>
            </a:r>
          </a:p>
          <a:p>
            <a:r>
              <a:rPr lang="tr-TR" sz="2600" dirty="0"/>
              <a:t>Bu özellikleri;</a:t>
            </a:r>
          </a:p>
          <a:p>
            <a:pPr lvl="1"/>
            <a:r>
              <a:rPr lang="tr-TR" sz="2400" dirty="0"/>
              <a:t>Seçilen materyal çocuğun gelişimsel düzeyine, ilgisine, ihtiyacına ve </a:t>
            </a:r>
            <a:r>
              <a:rPr lang="tr-TR" sz="2400" dirty="0" err="1"/>
              <a:t>hazırbulunuşluğuna</a:t>
            </a:r>
            <a:r>
              <a:rPr lang="tr-TR" sz="2400" dirty="0"/>
              <a:t> uygun olmalıdır.</a:t>
            </a:r>
          </a:p>
          <a:p>
            <a:pPr lvl="1"/>
            <a:r>
              <a:rPr lang="tr-TR" sz="2400" dirty="0"/>
              <a:t>Seçilen materyal çocuğun sağlığı için uygun maddelerden yapılmış ve çocuk için tehlike oluşturmayacak özelliklere sahip olmalı.</a:t>
            </a:r>
          </a:p>
        </p:txBody>
      </p:sp>
    </p:spTree>
    <p:extLst>
      <p:ext uri="{BB962C8B-B14F-4D97-AF65-F5344CB8AC3E}">
        <p14:creationId xmlns:p14="http://schemas.microsoft.com/office/powerpoint/2010/main" val="28934048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Gelişimin Desteklenmesi Sürecinde Materyal Kullanımı</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pPr lvl="1"/>
            <a:r>
              <a:rPr lang="tr-TR" sz="2400" dirty="0"/>
              <a:t>Seçilen materyal dikkat çekici olmalıdır.</a:t>
            </a:r>
          </a:p>
          <a:p>
            <a:pPr lvl="1"/>
            <a:r>
              <a:rPr lang="tr-TR" sz="2400" dirty="0"/>
              <a:t>Seçilen materyalin kullanımı gerçek hayatla uyumlu olmalıdır.</a:t>
            </a:r>
          </a:p>
          <a:p>
            <a:pPr lvl="1"/>
            <a:r>
              <a:rPr lang="tr-TR" sz="2400" dirty="0"/>
              <a:t>Seçilen materyaller farklı gelişim alanlarını aynı anda destekleyecek özelliklere sahip olmalıdır.</a:t>
            </a:r>
          </a:p>
          <a:p>
            <a:pPr lvl="1"/>
            <a:r>
              <a:rPr lang="tr-TR" sz="2400" dirty="0"/>
              <a:t>Seçilen materyal basitten karmaşığa, kolaydan zora doğru giden şekilde sunulmalıdır.</a:t>
            </a:r>
          </a:p>
        </p:txBody>
      </p:sp>
    </p:spTree>
    <p:extLst>
      <p:ext uri="{BB962C8B-B14F-4D97-AF65-F5344CB8AC3E}">
        <p14:creationId xmlns:p14="http://schemas.microsoft.com/office/powerpoint/2010/main" val="37189298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DESTEKLENMESİ</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pPr marL="0" indent="0">
              <a:buNone/>
            </a:pPr>
            <a:endParaRPr lang="tr-TR" sz="2800" dirty="0"/>
          </a:p>
          <a:p>
            <a:pPr marL="0" indent="0">
              <a:buNone/>
            </a:pPr>
            <a:endParaRPr lang="tr-TR" sz="2800" dirty="0"/>
          </a:p>
          <a:p>
            <a:pPr marL="0" indent="0">
              <a:buNone/>
            </a:pPr>
            <a:endParaRPr lang="tr-TR" sz="2800" dirty="0"/>
          </a:p>
          <a:p>
            <a:pPr marL="0" indent="0">
              <a:buNone/>
            </a:pPr>
            <a:r>
              <a:rPr lang="tr-TR" sz="3600" dirty="0"/>
              <a:t>Gelişimsel Destek Nasıl Olmalıdır?</a:t>
            </a:r>
          </a:p>
        </p:txBody>
      </p:sp>
    </p:spTree>
    <p:extLst>
      <p:ext uri="{BB962C8B-B14F-4D97-AF65-F5344CB8AC3E}">
        <p14:creationId xmlns:p14="http://schemas.microsoft.com/office/powerpoint/2010/main" val="37963289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Gelişimsel Destek Nasıl Olmalıdır?</a:t>
            </a:r>
            <a:br>
              <a:rPr lang="tr-TR" dirty="0"/>
            </a:br>
            <a:r>
              <a:rPr lang="tr-TR" dirty="0"/>
              <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fontScale="92500"/>
          </a:bodyPr>
          <a:lstStyle/>
          <a:p>
            <a:r>
              <a:rPr lang="tr-TR" sz="2600" dirty="0"/>
              <a:t>Çocuğa doğru bir gelişimsel destek sunabilmek için;</a:t>
            </a:r>
          </a:p>
          <a:p>
            <a:pPr lvl="1"/>
            <a:r>
              <a:rPr lang="tr-TR" sz="2400" dirty="0"/>
              <a:t>Sunulan gelişimsel destek tutarlı olmalıdır. Birbiri ile ters düşecek olan bilgiler çocukla aynı anda paylaşılmamalı, çocuğun kafasının karışmasına neden olunmamalıdır.</a:t>
            </a:r>
          </a:p>
          <a:p>
            <a:pPr lvl="1"/>
            <a:r>
              <a:rPr lang="tr-TR" sz="2400" dirty="0"/>
              <a:t>Sunulan gelişimsel destek düzenli olmalıdır. Belirli bir sistemde gitmelidir. Tutarsızlıklar barındırmamalıdır.</a:t>
            </a:r>
          </a:p>
          <a:p>
            <a:pPr lvl="1"/>
            <a:r>
              <a:rPr lang="tr-TR" sz="2400" dirty="0"/>
              <a:t>Gelişimsel destek sunulurken duyarlı olunmalıdır. Çocuğun istemediği şeyler konusunda ısrar edilmemeli, neden istemediğine odaklanılmalıdır.</a:t>
            </a:r>
          </a:p>
        </p:txBody>
      </p:sp>
    </p:spTree>
    <p:extLst>
      <p:ext uri="{BB962C8B-B14F-4D97-AF65-F5344CB8AC3E}">
        <p14:creationId xmlns:p14="http://schemas.microsoft.com/office/powerpoint/2010/main" val="40132544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Gelişimsel Destek Nasıl Olmalıdır?</a:t>
            </a:r>
            <a:br>
              <a:rPr lang="tr-TR" dirty="0"/>
            </a:br>
            <a:r>
              <a:rPr lang="tr-TR" dirty="0"/>
              <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Çocuğa doğru bir gelişimsel destek sunabilmek için;</a:t>
            </a:r>
          </a:p>
          <a:p>
            <a:pPr lvl="1"/>
            <a:r>
              <a:rPr lang="tr-TR" sz="2400" dirty="0"/>
              <a:t>Gelişimsel destek için ortamın uygun olması gerekmektedir. Işıktan sıcaklığa, ortamın büyüklüğünden doğru şekilde havalanıyor olmasına kadar bir çok ayarlama yapılmalıdır.</a:t>
            </a:r>
          </a:p>
          <a:p>
            <a:pPr lvl="1"/>
            <a:r>
              <a:rPr lang="tr-TR" sz="2400" dirty="0"/>
              <a:t>Ortamda riskler en aza indirilmeli, </a:t>
            </a:r>
            <a:r>
              <a:rPr lang="tr-TR" sz="2400" dirty="0" err="1"/>
              <a:t>koruycu</a:t>
            </a:r>
            <a:r>
              <a:rPr lang="tr-TR" sz="2400" dirty="0"/>
              <a:t> etmenler arttırılmalıdır.</a:t>
            </a:r>
          </a:p>
        </p:txBody>
      </p:sp>
    </p:spTree>
    <p:extLst>
      <p:ext uri="{BB962C8B-B14F-4D97-AF65-F5344CB8AC3E}">
        <p14:creationId xmlns:p14="http://schemas.microsoft.com/office/powerpoint/2010/main" val="13929251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Gelişimsel Destek Nasıl Olmalıdır?</a:t>
            </a:r>
            <a:br>
              <a:rPr lang="tr-TR" dirty="0"/>
            </a:br>
            <a:r>
              <a:rPr lang="tr-TR" dirty="0"/>
              <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Çocuğa doğru bir gelişimsel destek sunabilmek için;</a:t>
            </a:r>
          </a:p>
          <a:p>
            <a:pPr lvl="1"/>
            <a:r>
              <a:rPr lang="tr-TR" sz="2400" dirty="0"/>
              <a:t>Çocuğa gelişimsel destek verilirken takınılan tutum önemlidir. Uygun tutum çocuğun öğrenmeye olan şevkini etkiler.</a:t>
            </a:r>
          </a:p>
          <a:p>
            <a:pPr lvl="1"/>
            <a:r>
              <a:rPr lang="tr-TR" sz="2400" dirty="0"/>
              <a:t>Gelişimin desteklenmesi için uygun etkinlik ve materyal seçimimi önemlidir. Etkinlik çocuğun ilgisini çekebilecek, maksimum süre onun dikkatini toparlayabilecek şekilde seçilmelidir.</a:t>
            </a:r>
          </a:p>
        </p:txBody>
      </p:sp>
    </p:spTree>
    <p:extLst>
      <p:ext uri="{BB962C8B-B14F-4D97-AF65-F5344CB8AC3E}">
        <p14:creationId xmlns:p14="http://schemas.microsoft.com/office/powerpoint/2010/main" val="12094350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Gelişimsel Destek Nasıl Olmalıdır?</a:t>
            </a:r>
            <a:br>
              <a:rPr lang="tr-TR" dirty="0"/>
            </a:br>
            <a:r>
              <a:rPr lang="tr-TR" dirty="0"/>
              <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Çocuğa doğru bir gelişimsel destek sunabilmek için;</a:t>
            </a:r>
          </a:p>
          <a:p>
            <a:pPr lvl="1"/>
            <a:r>
              <a:rPr lang="tr-TR" sz="2400" dirty="0"/>
              <a:t>Gelişimsel destek planlanırken hem çocuğun </a:t>
            </a:r>
            <a:r>
              <a:rPr lang="tr-TR" sz="2400" dirty="0" err="1"/>
              <a:t>hazırbulunuşluğu</a:t>
            </a:r>
            <a:r>
              <a:rPr lang="tr-TR" sz="2400" dirty="0"/>
              <a:t> hem de gelişimsel olarak kritik dönemleri değerlendirilmeli ve doğru zamanda doğru beceriye ilişkin destek sunulmalıdır.</a:t>
            </a:r>
          </a:p>
        </p:txBody>
      </p:sp>
    </p:spTree>
    <p:extLst>
      <p:ext uri="{BB962C8B-B14F-4D97-AF65-F5344CB8AC3E}">
        <p14:creationId xmlns:p14="http://schemas.microsoft.com/office/powerpoint/2010/main" val="293476623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Gelişimsel Destek Nasıl Olmalıdır?</a:t>
            </a:r>
            <a:br>
              <a:rPr lang="tr-TR" dirty="0"/>
            </a:br>
            <a:r>
              <a:rPr lang="tr-TR" dirty="0"/>
              <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lnSpcReduction="10000"/>
          </a:bodyPr>
          <a:lstStyle/>
          <a:p>
            <a:r>
              <a:rPr lang="tr-TR" sz="2800" dirty="0"/>
              <a:t>Gelişimsel destekte çocukla planlanan etkinliklerin sayısı, sıklığı ve alanları önem taşımaktadır. Sürekli olarak aynı alana yönelik çalışmak (özel bir gereksinim bulunmuyorsa), aynı etkinliği sürekli yapmak, gün içerisinde sürekli olarak etkinlik yapmak ya da desteklenmesi planlanan beceriye ilişkin pekiştirme yapmamak, bunların hepsi gelişimsel desteği olumsuz etkileyen parametrelerdir.</a:t>
            </a:r>
          </a:p>
          <a:p>
            <a:endParaRPr lang="tr-TR" sz="2600" dirty="0"/>
          </a:p>
        </p:txBody>
      </p:sp>
    </p:spTree>
    <p:extLst>
      <p:ext uri="{BB962C8B-B14F-4D97-AF65-F5344CB8AC3E}">
        <p14:creationId xmlns:p14="http://schemas.microsoft.com/office/powerpoint/2010/main" val="12905030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Gelişimsel Destek Nasıl Olmalıdır?</a:t>
            </a:r>
            <a:br>
              <a:rPr lang="tr-TR" dirty="0"/>
            </a:br>
            <a:r>
              <a:rPr lang="tr-TR" dirty="0"/>
              <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Gelişimsel destek sunulurken yönergelerin doğru verilmesi önemlidir. Verilen yönerge çocuğun gelişimsel düzeyine uygun olarak anlayabileceği şekilde verilmeli ve net olunmalıdır.</a:t>
            </a:r>
          </a:p>
          <a:p>
            <a:r>
              <a:rPr lang="tr-TR" sz="2600" dirty="0"/>
              <a:t>Gelişimsel destek için yapılan planda alternatifler olmalı, çocuğa seçme şansı verilmeli, ısrarcı olunmamalıdır.</a:t>
            </a:r>
          </a:p>
        </p:txBody>
      </p:sp>
    </p:spTree>
    <p:extLst>
      <p:ext uri="{BB962C8B-B14F-4D97-AF65-F5344CB8AC3E}">
        <p14:creationId xmlns:p14="http://schemas.microsoft.com/office/powerpoint/2010/main" val="42435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DESTEKLENMESİ</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Bu çevresel faktörler kalıtım gibi kesin ve net çizgide bulunmamaktadır. </a:t>
            </a:r>
          </a:p>
          <a:p>
            <a:r>
              <a:rPr lang="tr-TR" sz="2600" dirty="0"/>
              <a:t>Değiştirilme, geliştirilme ihtimali bulunan değişkenlerden oluşan çevresel faktörler çocuğun gelişimi için iyileştirilebilir.</a:t>
            </a:r>
          </a:p>
          <a:p>
            <a:r>
              <a:rPr lang="tr-TR" sz="2600" dirty="0"/>
              <a:t>Gelişimin desteklenmesi bağlamında da çevresel faktörlerin önemi ve etkisi oldukça fazladır.</a:t>
            </a:r>
          </a:p>
        </p:txBody>
      </p:sp>
    </p:spTree>
    <p:extLst>
      <p:ext uri="{BB962C8B-B14F-4D97-AF65-F5344CB8AC3E}">
        <p14:creationId xmlns:p14="http://schemas.microsoft.com/office/powerpoint/2010/main" val="39482473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Gelişimsel Destek Nasıl Olmalıdır?</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Süreçte çocuğun soru sormasına izin verilmeli ve merakı giderilmelidir.</a:t>
            </a:r>
          </a:p>
          <a:p>
            <a:r>
              <a:rPr lang="tr-TR" sz="2600" dirty="0"/>
              <a:t>Keşfetmesine izin verilmelidir.</a:t>
            </a:r>
          </a:p>
          <a:p>
            <a:r>
              <a:rPr lang="tr-TR" sz="2600" dirty="0"/>
              <a:t>Gerçek materyallerin kullanımı önemlidir.</a:t>
            </a:r>
          </a:p>
          <a:p>
            <a:r>
              <a:rPr lang="tr-TR" sz="2600" dirty="0"/>
              <a:t>Süreçte çocuğun duygularına-ne hissettiğine ilişkin bilgi sahibi olunmalı ve sürecin geri kalan kısmı ona göre yapılandırılmalıdır.</a:t>
            </a:r>
          </a:p>
          <a:p>
            <a:pPr marL="0" indent="0">
              <a:buNone/>
            </a:pPr>
            <a:endParaRPr lang="tr-TR" sz="2600" dirty="0"/>
          </a:p>
        </p:txBody>
      </p:sp>
    </p:spTree>
    <p:extLst>
      <p:ext uri="{BB962C8B-B14F-4D97-AF65-F5344CB8AC3E}">
        <p14:creationId xmlns:p14="http://schemas.microsoft.com/office/powerpoint/2010/main" val="29152086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DESTEKLENMESİ</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pPr marL="0" indent="0">
              <a:buNone/>
            </a:pPr>
            <a:endParaRPr lang="tr-TR" sz="2800" dirty="0"/>
          </a:p>
          <a:p>
            <a:pPr marL="0" indent="0">
              <a:buNone/>
            </a:pPr>
            <a:endParaRPr lang="tr-TR" sz="2800" dirty="0"/>
          </a:p>
          <a:p>
            <a:pPr marL="0" indent="0">
              <a:buNone/>
            </a:pPr>
            <a:endParaRPr lang="tr-TR" sz="2800" dirty="0"/>
          </a:p>
          <a:p>
            <a:pPr marL="0" indent="0">
              <a:buNone/>
            </a:pPr>
            <a:r>
              <a:rPr lang="tr-TR" sz="3600" dirty="0"/>
              <a:t>Gelişimsel Destek Programı Nedir?</a:t>
            </a:r>
          </a:p>
        </p:txBody>
      </p:sp>
    </p:spTree>
    <p:extLst>
      <p:ext uri="{BB962C8B-B14F-4D97-AF65-F5344CB8AC3E}">
        <p14:creationId xmlns:p14="http://schemas.microsoft.com/office/powerpoint/2010/main" val="45984150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Gelişimsel Destek Programı Nedir?</a:t>
            </a:r>
            <a:br>
              <a:rPr lang="tr-TR" dirty="0"/>
            </a:br>
            <a:r>
              <a:rPr lang="tr-TR" dirty="0"/>
              <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Gelişimsel destek programları, belirli bir amaca göre yapılandırılmış, uzman kişiler tarafından hazırlanılan, belirli özellikleri ve esneklikleri bulunan, normal gelişim gösteren ya da özel </a:t>
            </a:r>
            <a:r>
              <a:rPr lang="tr-TR" sz="2600" dirty="0" err="1"/>
              <a:t>gereksinimli</a:t>
            </a:r>
            <a:r>
              <a:rPr lang="tr-TR" sz="2600" dirty="0"/>
              <a:t> çocuklara göre hazırlanan yapılandırılmış programlardır.</a:t>
            </a:r>
          </a:p>
        </p:txBody>
      </p:sp>
    </p:spTree>
    <p:extLst>
      <p:ext uri="{BB962C8B-B14F-4D97-AF65-F5344CB8AC3E}">
        <p14:creationId xmlns:p14="http://schemas.microsoft.com/office/powerpoint/2010/main" val="261844728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Gelişimsel Destek Programı Nedir?</a:t>
            </a:r>
            <a:br>
              <a:rPr lang="tr-TR" dirty="0"/>
            </a:br>
            <a:r>
              <a:rPr lang="tr-TR" dirty="0"/>
              <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fontScale="92500" lnSpcReduction="10000"/>
          </a:bodyPr>
          <a:lstStyle/>
          <a:p>
            <a:r>
              <a:rPr lang="tr-TR" sz="2600" dirty="0"/>
              <a:t>Gelişimsel destek programları,</a:t>
            </a:r>
          </a:p>
          <a:p>
            <a:pPr lvl="1"/>
            <a:r>
              <a:rPr lang="tr-TR" sz="2400" dirty="0"/>
              <a:t>Normal gelişim gösteren çocukların gelişiminin sağlıklı sürebilmesi, uyaran eksikliğine maruz kalmaması için,</a:t>
            </a:r>
          </a:p>
          <a:p>
            <a:pPr lvl="1"/>
            <a:r>
              <a:rPr lang="tr-TR" sz="2400" dirty="0"/>
              <a:t>Gelişimsel geriliği olan çocukların gelişimsel gerilik gösterdikleri alanlarda gelişiminin daha iyi desteklenebilmesi için,</a:t>
            </a:r>
          </a:p>
          <a:p>
            <a:pPr lvl="1"/>
            <a:r>
              <a:rPr lang="tr-TR" sz="2400" dirty="0"/>
              <a:t>Bir beceriyi kazanmakta zorluk çeken çocuğun o beceriyi kazanması için,</a:t>
            </a:r>
          </a:p>
          <a:p>
            <a:pPr lvl="1"/>
            <a:r>
              <a:rPr lang="tr-TR" sz="2400" dirty="0"/>
              <a:t>Özel </a:t>
            </a:r>
            <a:r>
              <a:rPr lang="tr-TR" sz="2400" dirty="0" err="1"/>
              <a:t>gereksinimli</a:t>
            </a:r>
            <a:r>
              <a:rPr lang="tr-TR" sz="2400" dirty="0"/>
              <a:t> olan çocuğun gereksinimlerine yönelik hazırlanabilmektedir.</a:t>
            </a:r>
          </a:p>
        </p:txBody>
      </p:sp>
    </p:spTree>
    <p:extLst>
      <p:ext uri="{BB962C8B-B14F-4D97-AF65-F5344CB8AC3E}">
        <p14:creationId xmlns:p14="http://schemas.microsoft.com/office/powerpoint/2010/main" val="82369505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Gelişimsel Destek Programı Nedir?</a:t>
            </a:r>
            <a:br>
              <a:rPr lang="tr-TR" dirty="0"/>
            </a:br>
            <a:r>
              <a:rPr lang="tr-TR" dirty="0"/>
              <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Gelişimsel destek programları;</a:t>
            </a:r>
          </a:p>
          <a:p>
            <a:pPr lvl="1"/>
            <a:r>
              <a:rPr lang="tr-TR" sz="2400" dirty="0"/>
              <a:t>Çocuk gelişimciler tarafından,</a:t>
            </a:r>
          </a:p>
          <a:p>
            <a:pPr lvl="1"/>
            <a:r>
              <a:rPr lang="tr-TR" sz="2400" dirty="0"/>
              <a:t>Psikologlar tarafından,</a:t>
            </a:r>
          </a:p>
          <a:p>
            <a:pPr lvl="1"/>
            <a:r>
              <a:rPr lang="tr-TR" sz="2400" dirty="0"/>
              <a:t>Öğretmenler tarafından,</a:t>
            </a:r>
          </a:p>
          <a:p>
            <a:pPr lvl="1"/>
            <a:r>
              <a:rPr lang="tr-TR" sz="2400" dirty="0"/>
              <a:t>Özel eğitim uzmanları tarafından,</a:t>
            </a:r>
          </a:p>
          <a:p>
            <a:pPr lvl="1"/>
            <a:r>
              <a:rPr lang="tr-TR" sz="2400" dirty="0"/>
              <a:t>Ya da ihtiyaç duyulan alanlarda alanında uzman kişiler tarafından hazırlanabilir.</a:t>
            </a:r>
          </a:p>
        </p:txBody>
      </p:sp>
    </p:spTree>
    <p:extLst>
      <p:ext uri="{BB962C8B-B14F-4D97-AF65-F5344CB8AC3E}">
        <p14:creationId xmlns:p14="http://schemas.microsoft.com/office/powerpoint/2010/main" val="281171064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Gelişimsel Destek Programı Nedir?</a:t>
            </a:r>
            <a:br>
              <a:rPr lang="tr-TR" dirty="0"/>
            </a:br>
            <a:r>
              <a:rPr lang="tr-TR" dirty="0"/>
              <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Gelişimsel destek programları;</a:t>
            </a:r>
          </a:p>
          <a:p>
            <a:pPr lvl="1"/>
            <a:r>
              <a:rPr lang="tr-TR" sz="2400" dirty="0"/>
              <a:t>Aileler tarafından,</a:t>
            </a:r>
          </a:p>
          <a:p>
            <a:pPr lvl="1"/>
            <a:r>
              <a:rPr lang="tr-TR" sz="2400" dirty="0"/>
              <a:t>Öğretmenler tarafından</a:t>
            </a:r>
          </a:p>
          <a:p>
            <a:pPr lvl="1"/>
            <a:r>
              <a:rPr lang="tr-TR" sz="2400" dirty="0"/>
              <a:t>Bireysel eğitimciler tarafından,</a:t>
            </a:r>
          </a:p>
          <a:p>
            <a:pPr lvl="1"/>
            <a:r>
              <a:rPr lang="tr-TR" sz="2400" dirty="0"/>
              <a:t>Ya da alanında uzman kişiler tarafından uzman olduklarına alana göre çocuklara uygulanabilir.</a:t>
            </a:r>
          </a:p>
        </p:txBody>
      </p:sp>
    </p:spTree>
    <p:extLst>
      <p:ext uri="{BB962C8B-B14F-4D97-AF65-F5344CB8AC3E}">
        <p14:creationId xmlns:p14="http://schemas.microsoft.com/office/powerpoint/2010/main" val="117567039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Gelişimsel Destek Programı Nedir?</a:t>
            </a:r>
            <a:br>
              <a:rPr lang="tr-TR" dirty="0"/>
            </a:br>
            <a:r>
              <a:rPr lang="tr-TR" dirty="0"/>
              <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Okul Öncesi Eğitim programı bir çeşit gelişimsel destek programı olarak kabul edilebilir.</a:t>
            </a:r>
          </a:p>
          <a:p>
            <a:r>
              <a:rPr lang="tr-TR" sz="2600" dirty="0"/>
              <a:t>Gelişimsel bir temelle hazırlanmış olan bu program çocukların okul öncesi dönemde dahil olması gereken becerilere odaklanan esnek bir programdır ve okul öncesi öğretmenleri tarafından uygulanır.</a:t>
            </a:r>
          </a:p>
        </p:txBody>
      </p:sp>
    </p:spTree>
    <p:extLst>
      <p:ext uri="{BB962C8B-B14F-4D97-AF65-F5344CB8AC3E}">
        <p14:creationId xmlns:p14="http://schemas.microsoft.com/office/powerpoint/2010/main" val="352885158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Gelişimsel Destek Programı Nedir?</a:t>
            </a:r>
            <a:br>
              <a:rPr lang="tr-TR" dirty="0"/>
            </a:br>
            <a:r>
              <a:rPr lang="tr-TR" dirty="0"/>
              <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Erken müdahale programları gelişimsel destek programıdır ve erken dönemde fark edilen gelişimsel gecikmelere yönelik olarak aileler tarafından, çocuk gelişimciler tarafından ya da öğretmenler tarafından uygulanabilir.</a:t>
            </a:r>
          </a:p>
          <a:p>
            <a:endParaRPr lang="tr-TR" sz="2600" dirty="0"/>
          </a:p>
        </p:txBody>
      </p:sp>
    </p:spTree>
    <p:extLst>
      <p:ext uri="{BB962C8B-B14F-4D97-AF65-F5344CB8AC3E}">
        <p14:creationId xmlns:p14="http://schemas.microsoft.com/office/powerpoint/2010/main" val="286703986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Gelişimsel Destek Programı Nedir?</a:t>
            </a:r>
            <a:br>
              <a:rPr lang="tr-TR" dirty="0"/>
            </a:br>
            <a:r>
              <a:rPr lang="tr-TR" dirty="0"/>
              <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err="1"/>
              <a:t>Portage</a:t>
            </a:r>
            <a:r>
              <a:rPr lang="tr-TR" sz="2600" dirty="0"/>
              <a:t>, Küçük adımlar gibi bir çok eğitim programı çocukların gelişimlerinin desteklenmesi amacı ile hazırlanmış gelişimsel destek programlarıdır. </a:t>
            </a:r>
          </a:p>
          <a:p>
            <a:r>
              <a:rPr lang="tr-TR" sz="2600" dirty="0"/>
              <a:t>Gelişimsel destek programları ev temelli, okul temelli ya da çevre temelli hazırlanabilir.</a:t>
            </a:r>
          </a:p>
          <a:p>
            <a:endParaRPr lang="tr-TR" sz="2600" dirty="0"/>
          </a:p>
          <a:p>
            <a:endParaRPr lang="tr-TR" sz="2600" dirty="0"/>
          </a:p>
        </p:txBody>
      </p:sp>
    </p:spTree>
    <p:extLst>
      <p:ext uri="{BB962C8B-B14F-4D97-AF65-F5344CB8AC3E}">
        <p14:creationId xmlns:p14="http://schemas.microsoft.com/office/powerpoint/2010/main" val="310191115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Gelişimsel Destek Programı Nedir?</a:t>
            </a:r>
            <a:br>
              <a:rPr lang="tr-TR" dirty="0"/>
            </a:br>
            <a:r>
              <a:rPr lang="tr-TR" dirty="0"/>
              <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Çocuk Gelişimciler gelişimsel destek programlarını,</a:t>
            </a:r>
          </a:p>
          <a:p>
            <a:pPr lvl="1"/>
            <a:r>
              <a:rPr lang="tr-TR" sz="2400" dirty="0"/>
              <a:t>Hastanede çalışırken çocuk gelişimi ünitesine başvuran normal gelişim gösteren çocuklar için ailenin talebi üzerine ev temelli hazırlayabilirler.</a:t>
            </a:r>
          </a:p>
          <a:p>
            <a:pPr lvl="1"/>
            <a:r>
              <a:rPr lang="tr-TR" sz="2400" dirty="0"/>
              <a:t>Hastanede çalışırken çocuk gelişimi ünitesine başvuran gelişimsel gerilik gösteren çocuklar için ev temelli ya da hastane/okul temelli hazırlayabilirler.</a:t>
            </a:r>
          </a:p>
          <a:p>
            <a:pPr lvl="1"/>
            <a:endParaRPr lang="tr-TR" sz="2400" dirty="0"/>
          </a:p>
          <a:p>
            <a:endParaRPr lang="tr-TR" sz="2600" dirty="0"/>
          </a:p>
        </p:txBody>
      </p:sp>
    </p:spTree>
    <p:extLst>
      <p:ext uri="{BB962C8B-B14F-4D97-AF65-F5344CB8AC3E}">
        <p14:creationId xmlns:p14="http://schemas.microsoft.com/office/powerpoint/2010/main" val="433037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DESTEKLENMESİ</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fontScale="92500"/>
          </a:bodyPr>
          <a:lstStyle/>
          <a:p>
            <a:r>
              <a:rPr lang="tr-TR" sz="2600" dirty="0"/>
              <a:t>Gelişimin desteklenmesinin önemi:</a:t>
            </a:r>
          </a:p>
          <a:p>
            <a:pPr lvl="1"/>
            <a:r>
              <a:rPr lang="tr-TR" sz="2400" dirty="0"/>
              <a:t>Yaşam çizgisinin gelişimsel olarak en hızlı gittiği süreç bebeklik ve erken çocukluk dönemidir. </a:t>
            </a:r>
          </a:p>
          <a:p>
            <a:pPr lvl="1"/>
            <a:r>
              <a:rPr lang="tr-TR" sz="2400" dirty="0"/>
              <a:t>Öyle ki beyin gelişiminin ortalama %80 </a:t>
            </a:r>
            <a:r>
              <a:rPr lang="tr-TR" sz="2400" dirty="0" err="1"/>
              <a:t>ni</a:t>
            </a:r>
            <a:r>
              <a:rPr lang="tr-TR" sz="2400" dirty="0"/>
              <a:t> ilk 4 yıl içerisinde tamamlanmaktadır.</a:t>
            </a:r>
          </a:p>
          <a:p>
            <a:pPr lvl="1"/>
            <a:r>
              <a:rPr lang="tr-TR" sz="2400" dirty="0"/>
              <a:t>Çocuklar yetişkin dil seviyesine ortalama 7 yaş civarında ulaşmaktadır.</a:t>
            </a:r>
          </a:p>
          <a:p>
            <a:pPr lvl="1"/>
            <a:r>
              <a:rPr lang="tr-TR" sz="2400" dirty="0"/>
              <a:t>Temel motor gelişim 6-7 yaş civarında tamamlanmakta ve sonrasında özelleşmiş döneme geçilmektedir.</a:t>
            </a:r>
          </a:p>
          <a:p>
            <a:pPr lvl="1"/>
            <a:endParaRPr lang="tr-TR" sz="2400" dirty="0"/>
          </a:p>
        </p:txBody>
      </p:sp>
    </p:spTree>
    <p:extLst>
      <p:ext uri="{BB962C8B-B14F-4D97-AF65-F5344CB8AC3E}">
        <p14:creationId xmlns:p14="http://schemas.microsoft.com/office/powerpoint/2010/main" val="249698526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Gelişimsel Destek Programı Nedir?</a:t>
            </a:r>
            <a:br>
              <a:rPr lang="tr-TR" dirty="0"/>
            </a:br>
            <a:r>
              <a:rPr lang="tr-TR" dirty="0"/>
              <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Çocuk Gelişimciler gelişimsel destek programlarını,</a:t>
            </a:r>
          </a:p>
          <a:p>
            <a:pPr lvl="1"/>
            <a:r>
              <a:rPr lang="tr-TR" sz="2400" dirty="0"/>
              <a:t>Özel eğitim kurumlarında çalışırken özel </a:t>
            </a:r>
            <a:r>
              <a:rPr lang="tr-TR" sz="2400" dirty="0" err="1"/>
              <a:t>gereksinimli</a:t>
            </a:r>
            <a:r>
              <a:rPr lang="tr-TR" sz="2400" dirty="0"/>
              <a:t> çocukların ihtiyaçlarına yönelik olarak hazırlayabilirler.</a:t>
            </a:r>
          </a:p>
          <a:p>
            <a:pPr lvl="1"/>
            <a:r>
              <a:rPr lang="tr-TR" sz="2400" dirty="0"/>
              <a:t>Okul öncesi eğitim kurumlarında çalışırken çocukların yaş gruplarına ve </a:t>
            </a:r>
            <a:r>
              <a:rPr lang="tr-TR" sz="2400" dirty="0" err="1"/>
              <a:t>hazırbulunuşluklarına</a:t>
            </a:r>
            <a:r>
              <a:rPr lang="tr-TR" sz="2400" dirty="0"/>
              <a:t> göre gruplar özelinde, ya da grup içerisinde gelişimsel gerilik tespit ettiği çocuk özelinde bireysel olarak hazırlayabilirler.</a:t>
            </a:r>
          </a:p>
          <a:p>
            <a:pPr marL="457200" lvl="1" indent="0">
              <a:buNone/>
            </a:pPr>
            <a:endParaRPr lang="tr-TR" sz="2600" dirty="0"/>
          </a:p>
        </p:txBody>
      </p:sp>
    </p:spTree>
    <p:extLst>
      <p:ext uri="{BB962C8B-B14F-4D97-AF65-F5344CB8AC3E}">
        <p14:creationId xmlns:p14="http://schemas.microsoft.com/office/powerpoint/2010/main" val="417447374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DESTEKLENMESİ</a:t>
            </a:r>
            <a:br>
              <a:rPr lang="tr-TR" b="1" dirty="0"/>
            </a:br>
            <a:r>
              <a:rPr lang="tr-TR" dirty="0"/>
              <a:t>Gelişimsel Destek Programı Nedir?</a:t>
            </a:r>
            <a:br>
              <a:rPr lang="tr-TR" dirty="0"/>
            </a:br>
            <a:r>
              <a:rPr lang="tr-TR" dirty="0"/>
              <a:t/>
            </a:r>
            <a:br>
              <a:rPr lang="tr-TR" dirty="0"/>
            </a:br>
            <a:endParaRPr lang="tr-TR" dirty="0"/>
          </a:p>
        </p:txBody>
      </p:sp>
      <p:sp>
        <p:nvSpPr>
          <p:cNvPr id="3" name="İçerik Yer Tutucusu 2"/>
          <p:cNvSpPr>
            <a:spLocks noGrp="1"/>
          </p:cNvSpPr>
          <p:nvPr>
            <p:ph idx="1"/>
          </p:nvPr>
        </p:nvSpPr>
        <p:spPr>
          <a:xfrm>
            <a:off x="2592925" y="2643554"/>
            <a:ext cx="8915400" cy="3777622"/>
          </a:xfrm>
        </p:spPr>
        <p:txBody>
          <a:bodyPr>
            <a:normAutofit lnSpcReduction="10000"/>
          </a:bodyPr>
          <a:lstStyle/>
          <a:p>
            <a:r>
              <a:rPr lang="tr-TR" sz="2600" dirty="0"/>
              <a:t>Çocuk Gelişimciler gelişimsel destek programlarını,</a:t>
            </a:r>
          </a:p>
          <a:p>
            <a:pPr lvl="1"/>
            <a:r>
              <a:rPr lang="tr-TR" sz="2400" dirty="0"/>
              <a:t>Bakıma muhtaç çocuklarla çalışırken normal gelişim gösteren çocuklar için genel gelişimlerini desteklemek, uyaran eksikliğine maruz bırakmamak için ya da gözlem sonucunda gelişimsel desteğe ihtiyacı olan çocuklar için hazırlayabilirler. </a:t>
            </a:r>
          </a:p>
          <a:p>
            <a:pPr lvl="1"/>
            <a:r>
              <a:rPr lang="tr-TR" sz="2400" dirty="0"/>
              <a:t>Aynı zamanda kurum bakımına yeni alınan çocuğun özellikle sosyal duygusal gelişimi bağlamında uyum sürecini yönetmek ve çocuğun gelişimsel gerilik yaşamasını engellemek için hazırlayabilirler.</a:t>
            </a:r>
            <a:endParaRPr lang="tr-TR" sz="2600" dirty="0"/>
          </a:p>
        </p:txBody>
      </p:sp>
    </p:spTree>
    <p:extLst>
      <p:ext uri="{BB962C8B-B14F-4D97-AF65-F5344CB8AC3E}">
        <p14:creationId xmlns:p14="http://schemas.microsoft.com/office/powerpoint/2010/main" val="201631653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KAYNAKLAR</a:t>
            </a:r>
          </a:p>
        </p:txBody>
      </p:sp>
      <p:sp>
        <p:nvSpPr>
          <p:cNvPr id="3" name="İçerik Yer Tutucusu 2"/>
          <p:cNvSpPr>
            <a:spLocks noGrp="1"/>
          </p:cNvSpPr>
          <p:nvPr>
            <p:ph idx="1"/>
          </p:nvPr>
        </p:nvSpPr>
        <p:spPr/>
        <p:txBody>
          <a:bodyPr>
            <a:normAutofit lnSpcReduction="10000"/>
          </a:bodyPr>
          <a:lstStyle/>
          <a:p>
            <a:r>
              <a:rPr lang="tr-TR" dirty="0" err="1"/>
              <a:t>Santrock</a:t>
            </a:r>
            <a:r>
              <a:rPr lang="tr-TR" dirty="0"/>
              <a:t>, J. W. (2012). Yaşam boyu gelişim. Nobel. Ankara.</a:t>
            </a:r>
          </a:p>
          <a:p>
            <a:r>
              <a:rPr lang="tr-TR" dirty="0" err="1"/>
              <a:t>Gander</a:t>
            </a:r>
            <a:r>
              <a:rPr lang="tr-TR" dirty="0"/>
              <a:t>, M. J., &amp; </a:t>
            </a:r>
            <a:r>
              <a:rPr lang="tr-TR" dirty="0" err="1"/>
              <a:t>Gardiner</a:t>
            </a:r>
            <a:r>
              <a:rPr lang="tr-TR" dirty="0"/>
              <a:t>, H. W. (2010). Çocuk ve ergen gelişimi  (Çev. Bekir Onur) 7. Baskı. İmge. Ankara.</a:t>
            </a:r>
          </a:p>
          <a:p>
            <a:r>
              <a:rPr lang="tr-TR" dirty="0" err="1"/>
              <a:t>Bee</a:t>
            </a:r>
            <a:r>
              <a:rPr lang="tr-TR" dirty="0"/>
              <a:t>, H., &amp; </a:t>
            </a:r>
            <a:r>
              <a:rPr lang="tr-TR" dirty="0" err="1"/>
              <a:t>Boyd</a:t>
            </a:r>
            <a:r>
              <a:rPr lang="tr-TR" dirty="0"/>
              <a:t>, D. (2009). Çocuk gelişim psikolojisi,(Çev. </a:t>
            </a:r>
            <a:r>
              <a:rPr lang="tr-TR" dirty="0" err="1"/>
              <a:t>Okhan</a:t>
            </a:r>
            <a:r>
              <a:rPr lang="tr-TR" dirty="0"/>
              <a:t> GÜNDÜZ, İstanbul, </a:t>
            </a:r>
            <a:r>
              <a:rPr lang="tr-TR" dirty="0" err="1"/>
              <a:t>Kaknüs</a:t>
            </a:r>
            <a:r>
              <a:rPr lang="tr-TR" dirty="0"/>
              <a:t> Yayınları. İstanbul.</a:t>
            </a:r>
          </a:p>
          <a:p>
            <a:r>
              <a:rPr lang="tr-TR" dirty="0"/>
              <a:t>Berk, L. E. (2013). Çocuk gelişimi (Çev. B. Onur. ve A. Dönmez)</a:t>
            </a:r>
            <a:r>
              <a:rPr lang="tr-TR" i="1" dirty="0"/>
              <a:t>İmge. Ankara</a:t>
            </a:r>
            <a:r>
              <a:rPr lang="tr-TR" dirty="0"/>
              <a:t>.</a:t>
            </a:r>
          </a:p>
          <a:p>
            <a:r>
              <a:rPr lang="tr-TR" dirty="0"/>
              <a:t>Ataman, A. (2004). </a:t>
            </a:r>
            <a:r>
              <a:rPr lang="tr-TR" i="1" dirty="0"/>
              <a:t>Gelişim ve öğrenme</a:t>
            </a:r>
            <a:r>
              <a:rPr lang="tr-TR" dirty="0"/>
              <a:t>. Gündüz Eğitim ve Yayıncılık.</a:t>
            </a:r>
          </a:p>
          <a:p>
            <a:r>
              <a:rPr lang="tr-TR" dirty="0"/>
              <a:t>San Bayhan, P., &amp; Artan, İ. (2004). </a:t>
            </a:r>
            <a:r>
              <a:rPr lang="tr-TR" i="1" dirty="0"/>
              <a:t>Çocuk gelişimi ve eğitimi</a:t>
            </a:r>
            <a:r>
              <a:rPr lang="tr-TR" dirty="0"/>
              <a:t>. </a:t>
            </a:r>
            <a:r>
              <a:rPr lang="tr-TR" dirty="0" err="1"/>
              <a:t>Morpa</a:t>
            </a:r>
            <a:r>
              <a:rPr lang="tr-TR" dirty="0"/>
              <a:t> Kültür Yayınları.</a:t>
            </a:r>
          </a:p>
          <a:p>
            <a:r>
              <a:rPr lang="tr-TR" dirty="0"/>
              <a:t>Yıldız Bıçakçı, M. (Editör), Bebeklik ve İlk Çocukluk Döneminde (0-36 Ay) Gelişim, Duyuların Gelişimi ve Desteklenmesi, Eğiten Kitap, Ankara, 2015.</a:t>
            </a:r>
          </a:p>
        </p:txBody>
      </p:sp>
    </p:spTree>
    <p:extLst>
      <p:ext uri="{BB962C8B-B14F-4D97-AF65-F5344CB8AC3E}">
        <p14:creationId xmlns:p14="http://schemas.microsoft.com/office/powerpoint/2010/main" val="3283155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DESTEKLENMESİ</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err="1"/>
              <a:t>Özbakım</a:t>
            </a:r>
            <a:r>
              <a:rPr lang="tr-TR" sz="2600" dirty="0"/>
              <a:t> becerilerinin temel adımları yine erken çocukluk döneminde tamamlanmaktadır.</a:t>
            </a:r>
          </a:p>
          <a:p>
            <a:r>
              <a:rPr lang="tr-TR" sz="2600" dirty="0"/>
              <a:t>Sosyal duygusal gelişimde ise bebeklik dönemi başta olmak üzere erken çocukluk döneminde kazanılan beceriler yetişkinlik dönemi sosyal becerilerini doğrudan şekillendirmektedir.</a:t>
            </a:r>
          </a:p>
        </p:txBody>
      </p:sp>
    </p:spTree>
    <p:extLst>
      <p:ext uri="{BB962C8B-B14F-4D97-AF65-F5344CB8AC3E}">
        <p14:creationId xmlns:p14="http://schemas.microsoft.com/office/powerpoint/2010/main" val="94474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DESTEKLENMESİ</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Gelişim alanları bakımından ne kadar önemli olduğu kazanılan beceriler doğrultusunda görülen bu dönemde elde edilen erken deneyimler oldukça önemli olmakla birlikte bu dönemde kazanılan beceriler insan hayatında temeli oluşturan, bir sonraki basamağa sağlıklı bir şekilde geçebilmeyi sağlayan kalıcı becerilerdir.</a:t>
            </a:r>
          </a:p>
        </p:txBody>
      </p:sp>
    </p:spTree>
    <p:extLst>
      <p:ext uri="{BB962C8B-B14F-4D97-AF65-F5344CB8AC3E}">
        <p14:creationId xmlns:p14="http://schemas.microsoft.com/office/powerpoint/2010/main" val="152895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DESTEKLENMESİ</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a:t>Çevresel faktörlerin önemi değerlendirildiğinde gelişimin desteklenmenin de çocuğun sağlıklı gelişimi için bir gereklilik olduğu göze çarpmaktadır.</a:t>
            </a:r>
          </a:p>
        </p:txBody>
      </p:sp>
    </p:spTree>
    <p:extLst>
      <p:ext uri="{BB962C8B-B14F-4D97-AF65-F5344CB8AC3E}">
        <p14:creationId xmlns:p14="http://schemas.microsoft.com/office/powerpoint/2010/main" val="86779369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2120</TotalTime>
  <Words>2553</Words>
  <Application>Microsoft Office PowerPoint</Application>
  <PresentationFormat>Geniş ekran</PresentationFormat>
  <Paragraphs>222</Paragraphs>
  <Slides>62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62</vt:i4>
      </vt:variant>
    </vt:vector>
  </HeadingPairs>
  <TitlesOfParts>
    <vt:vector size="66" baseType="lpstr">
      <vt:lpstr>Arial</vt:lpstr>
      <vt:lpstr>Century Gothic</vt:lpstr>
      <vt:lpstr>Wingdings 3</vt:lpstr>
      <vt:lpstr>Duman</vt:lpstr>
      <vt:lpstr>GELİŞİM PSİKOLOJİSİ</vt:lpstr>
      <vt:lpstr>GELİŞİMİN DESTEKLENMESİ </vt:lpstr>
      <vt:lpstr>GELİŞİMİN DESTEKLENMESİ </vt:lpstr>
      <vt:lpstr>GELİŞİMİN DESTEKLENMESİ </vt:lpstr>
      <vt:lpstr>GELİŞİMİN DESTEKLENMESİ </vt:lpstr>
      <vt:lpstr>GELİŞİMİN DESTEKLENMESİ </vt:lpstr>
      <vt:lpstr>GELİŞİMİN DESTEKLENMESİ </vt:lpstr>
      <vt:lpstr>GELİŞİMİN DESTEKLENMESİ </vt:lpstr>
      <vt:lpstr>GELİŞİMİN DESTEKLENMESİ </vt:lpstr>
      <vt:lpstr>GELİŞİMİN DESTEKLENMESİ </vt:lpstr>
      <vt:lpstr>GELİŞİMİN DESTEKLENMESİ </vt:lpstr>
      <vt:lpstr>GELİŞİMİN DESTEKLENMESİ Gelişimin Desteklenmesinde Temel Kavramlar  </vt:lpstr>
      <vt:lpstr>GELİŞİMİN DESTEKLENMESİ Gelişimin Desteklenmesinde Temel Kavramlar </vt:lpstr>
      <vt:lpstr>GELİŞİMİN DESTEKLENMESİ Gelişimin Desteklenmesinde Temel Kavramlar </vt:lpstr>
      <vt:lpstr>GELİŞİMİN DESTEKLENMESİ Gelişimin Desteklenmesinde Temel Kavramlar</vt:lpstr>
      <vt:lpstr>GELİŞİMİN DESTEKLENMESİ Gelişimin Desteklenmesinde Temel Kavramlar </vt:lpstr>
      <vt:lpstr>GELİŞİMİN DESTEKLENMESİ Gelişimin Desteklenmesinde Temel Kavramlar </vt:lpstr>
      <vt:lpstr>GELİŞİMİN DESTEKLENMESİ Gelişimin Desteklenmesinde Temel Kavramlar </vt:lpstr>
      <vt:lpstr>GELİŞİMİN DESTEKLENMESİ Gelişimin Desteklenmesinde Temel Kavramlar </vt:lpstr>
      <vt:lpstr>GELİŞİMİN DESTEKLENMESİ Gelişimin Desteklenmesinde Temel Kavramlar </vt:lpstr>
      <vt:lpstr>GELİŞİMİN DESTEKLENMESİ Gelişimin Desteklenmesinde Temel Kavramlar </vt:lpstr>
      <vt:lpstr>GELİŞİMİN DESTEKLENMESİ Gelişimin Desteklenmesinde Temel Kavramlar </vt:lpstr>
      <vt:lpstr>GELİŞİMİN DESTEKLENMESİ Gelişimin Desteklenmesinde Temel Kavramlar </vt:lpstr>
      <vt:lpstr>GELİŞİMİN DESTEKLENMESİ Gelişimin Desteklenmesinde Temel Kavramlar </vt:lpstr>
      <vt:lpstr>GELİŞİMİN DESTEKLENMESİ Gelişimin Desteklenmesinde Temel Kavramlar </vt:lpstr>
      <vt:lpstr>GELİŞİMİN DESTEKLENMESİ Gelişimin Desteklenmesinde Temel Kavramlar </vt:lpstr>
      <vt:lpstr>GELİŞİMİN DESTEKLENMESİ Gelişimin Desteklenmesinde Temel Kavramlar </vt:lpstr>
      <vt:lpstr>GELİŞİMİN DESTEKLENMESİ Gelişimin Desteklenmesinde Temel Kavramlar </vt:lpstr>
      <vt:lpstr>GELİŞİMİN DESTEKLENMESİ Gelişimin Desteklenmesinde Temel Kavramlar </vt:lpstr>
      <vt:lpstr>GELİŞİMİN DESTEKLENMESİ Gelişimin Desteklenmesinde Temel Kavramlar </vt:lpstr>
      <vt:lpstr>GELİŞİMİN DESTEKLENMESİ Gelişimin Desteklenmesinde Temel Kavramlar </vt:lpstr>
      <vt:lpstr>GELİŞİMİN DESTEKLENMESİ Gelişimin Desteklenmesinde Temel Kavramlar </vt:lpstr>
      <vt:lpstr>GELİŞİMİN DESTEKLENMESİ Gelişimin Desteklenmesinde Temel Kavramlar </vt:lpstr>
      <vt:lpstr>GELİŞİMİN DESTEKLENMESİ Gelişimin Desteklenmesinde Temel Kavramlar </vt:lpstr>
      <vt:lpstr>GELİŞİMİN DESTEKLENMESİ </vt:lpstr>
      <vt:lpstr>GELİŞİMİN DESTEKLENMESİ Gelişimin Desteklenmesi Sürecinde Materyal Kullanımı </vt:lpstr>
      <vt:lpstr>GELİŞİMİN DESTEKLENMESİ Gelişimin Desteklenmesi Sürecinde Materyal Kullanımı </vt:lpstr>
      <vt:lpstr>GELİŞİMİN DESTEKLENMESİ Gelişimin Desteklenmesi Sürecinde Materyal Kullanımı </vt:lpstr>
      <vt:lpstr>GELİŞİMİN DESTEKLENMESİ Gelişimin Desteklenmesi Sürecinde Materyal Kullanımı </vt:lpstr>
      <vt:lpstr>GELİŞİMİN DESTEKLENMESİ Gelişimin Desteklenmesi Sürecinde Materyal Kullanımı </vt:lpstr>
      <vt:lpstr>GELİŞİMİN DESTEKLENMESİ Gelişimin Desteklenmesi Sürecinde Materyal Kullanımı </vt:lpstr>
      <vt:lpstr>GELİŞİMİN DESTEKLENMESİ Gelişimin Desteklenmesi Sürecinde Materyal Kullanımı </vt:lpstr>
      <vt:lpstr>GELİŞİMİN DESTEKLENMESİ </vt:lpstr>
      <vt:lpstr>GELİŞİMİN DESTEKLENMESİ Gelişimsel Destek Nasıl Olmalıdır?  </vt:lpstr>
      <vt:lpstr>GELİŞİMİN DESTEKLENMESİ Gelişimsel Destek Nasıl Olmalıdır?  </vt:lpstr>
      <vt:lpstr>GELİŞİMİN DESTEKLENMESİ Gelişimsel Destek Nasıl Olmalıdır?  </vt:lpstr>
      <vt:lpstr>GELİŞİMİN DESTEKLENMESİ Gelişimsel Destek Nasıl Olmalıdır?  </vt:lpstr>
      <vt:lpstr>GELİŞİMİN DESTEKLENMESİ Gelişimsel Destek Nasıl Olmalıdır?  </vt:lpstr>
      <vt:lpstr>GELİŞİMİN DESTEKLENMESİ Gelişimsel Destek Nasıl Olmalıdır?  </vt:lpstr>
      <vt:lpstr>GELİŞİMİN DESTEKLENMESİ Gelişimsel Destek Nasıl Olmalıdır? </vt:lpstr>
      <vt:lpstr>GELİŞİMİN DESTEKLENMESİ </vt:lpstr>
      <vt:lpstr>GELİŞİMİN DESTEKLENMESİ Gelişimsel Destek Programı Nedir?  </vt:lpstr>
      <vt:lpstr>GELİŞİMİN DESTEKLENMESİ Gelişimsel Destek Programı Nedir?  </vt:lpstr>
      <vt:lpstr>GELİŞİMİN DESTEKLENMESİ Gelişimsel Destek Programı Nedir?  </vt:lpstr>
      <vt:lpstr>GELİŞİMİN DESTEKLENMESİ Gelişimsel Destek Programı Nedir?  </vt:lpstr>
      <vt:lpstr>GELİŞİMİN DESTEKLENMESİ Gelişimsel Destek Programı Nedir?  </vt:lpstr>
      <vt:lpstr>GELİŞİMİN DESTEKLENMESİ Gelişimsel Destek Programı Nedir?  </vt:lpstr>
      <vt:lpstr>GELİŞİMİN DESTEKLENMESİ Gelişimsel Destek Programı Nedir?  </vt:lpstr>
      <vt:lpstr>GELİŞİMİN DESTEKLENMESİ Gelişimsel Destek Programı Nedir?  </vt:lpstr>
      <vt:lpstr>GELİŞİMİN DESTEKLENMESİ Gelişimsel Destek Programı Nedir?  </vt:lpstr>
      <vt:lpstr>GELİŞİMİN DESTEKLENMESİ Gelişimsel Destek Programı Nedir?  </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GELİŞİM</dc:title>
  <dc:creator>sebahat</dc:creator>
  <cp:lastModifiedBy>figen</cp:lastModifiedBy>
  <cp:revision>250</cp:revision>
  <dcterms:created xsi:type="dcterms:W3CDTF">2020-10-14T08:28:38Z</dcterms:created>
  <dcterms:modified xsi:type="dcterms:W3CDTF">2020-12-10T11:59:23Z</dcterms:modified>
</cp:coreProperties>
</file>