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6"/>
  </p:notesMasterIdLst>
  <p:sldIdLst>
    <p:sldId id="258" r:id="rId2"/>
    <p:sldId id="259" r:id="rId3"/>
    <p:sldId id="261" r:id="rId4"/>
    <p:sldId id="322"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varScale="1">
        <p:scale>
          <a:sx n="67" d="100"/>
          <a:sy n="67" d="100"/>
        </p:scale>
        <p:origin x="590"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AAC0FBC-3671-4DD6-A5C1-84DAD2402908}" type="datetimeFigureOut">
              <a:rPr lang="tr-TR" smtClean="0"/>
              <a:t>16.11.2021</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DBAAEA-49CA-4C5E-9253-CF2DA4340224}" type="slidenum">
              <a:rPr lang="tr-TR" smtClean="0"/>
              <a:t>‹#›</a:t>
            </a:fld>
            <a:endParaRPr lang="tr-TR"/>
          </a:p>
        </p:txBody>
      </p:sp>
    </p:spTree>
    <p:extLst>
      <p:ext uri="{BB962C8B-B14F-4D97-AF65-F5344CB8AC3E}">
        <p14:creationId xmlns:p14="http://schemas.microsoft.com/office/powerpoint/2010/main" val="21827671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3176A4C2-AE52-8A42-99BA-D5215B3BA9D7}" type="slidenum">
              <a:rPr lang="tr-TR" smtClean="0"/>
              <a:t>2</a:t>
            </a:fld>
            <a:endParaRPr lang="tr-TR"/>
          </a:p>
        </p:txBody>
      </p:sp>
    </p:spTree>
    <p:extLst>
      <p:ext uri="{BB962C8B-B14F-4D97-AF65-F5344CB8AC3E}">
        <p14:creationId xmlns:p14="http://schemas.microsoft.com/office/powerpoint/2010/main" val="34742531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11/16/2021</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11/16/2021</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11/16/2021</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tr-TR"/>
              <a:t>Asıl başlık stilini düzenlemek için tıklayın</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11/16/2021</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5125305" y="1488985"/>
            <a:ext cx="6264350" cy="169685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118447" y="4351687"/>
            <a:ext cx="6265588" cy="170406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11/16/2021</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11/16/2021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11/16/2021</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8A87A34-81AB-432B-8DAE-1953F412C126}" type="datetimeFigureOut">
              <a:rPr lang="en-US" dirty="0"/>
              <a:t>11/16/2021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11/16/2021</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11/16/2021</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23F5F7E-6F32-6545-87B1-8DCF918AF71E}"/>
              </a:ext>
            </a:extLst>
          </p:cNvPr>
          <p:cNvSpPr>
            <a:spLocks noGrp="1"/>
          </p:cNvSpPr>
          <p:nvPr>
            <p:ph type="ctrTitle"/>
          </p:nvPr>
        </p:nvSpPr>
        <p:spPr>
          <a:xfrm>
            <a:off x="753925" y="2076450"/>
            <a:ext cx="10684151" cy="1345134"/>
          </a:xfrm>
        </p:spPr>
        <p:txBody>
          <a:bodyPr anchor="ctr">
            <a:normAutofit/>
          </a:bodyPr>
          <a:lstStyle/>
          <a:p>
            <a:r>
              <a:rPr lang="tr-TR" sz="5600">
                <a:solidFill>
                  <a:srgbClr val="FFFFFF"/>
                </a:solidFill>
              </a:rPr>
              <a:t>ISIL IŞINIMIN ESASLARI</a:t>
            </a:r>
          </a:p>
        </p:txBody>
      </p:sp>
    </p:spTree>
    <p:extLst>
      <p:ext uri="{BB962C8B-B14F-4D97-AF65-F5344CB8AC3E}">
        <p14:creationId xmlns:p14="http://schemas.microsoft.com/office/powerpoint/2010/main" val="1095888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6B7B87F-C8FA-164F-B817-4332EBC35D68}"/>
              </a:ext>
            </a:extLst>
          </p:cNvPr>
          <p:cNvSpPr>
            <a:spLocks noGrp="1"/>
          </p:cNvSpPr>
          <p:nvPr>
            <p:ph type="title"/>
          </p:nvPr>
        </p:nvSpPr>
        <p:spPr>
          <a:xfrm>
            <a:off x="1179226" y="826680"/>
            <a:ext cx="9833548" cy="1325563"/>
          </a:xfrm>
        </p:spPr>
        <p:txBody>
          <a:bodyPr>
            <a:normAutofit/>
          </a:bodyPr>
          <a:lstStyle/>
          <a:p>
            <a:pPr algn="ctr"/>
            <a:r>
              <a:rPr lang="tr-TR" sz="4000">
                <a:solidFill>
                  <a:srgbClr val="FFFFFF"/>
                </a:solidFill>
              </a:rPr>
              <a:t>GİRİŞ</a:t>
            </a:r>
          </a:p>
        </p:txBody>
      </p:sp>
      <p:sp>
        <p:nvSpPr>
          <p:cNvPr id="3" name="İçerik Yer Tutucusu 2">
            <a:extLst>
              <a:ext uri="{FF2B5EF4-FFF2-40B4-BE49-F238E27FC236}">
                <a16:creationId xmlns:a16="http://schemas.microsoft.com/office/drawing/2014/main" id="{CD03D0BB-EE07-B046-A11B-5D35C2C78242}"/>
              </a:ext>
            </a:extLst>
          </p:cNvPr>
          <p:cNvSpPr>
            <a:spLocks noGrp="1"/>
          </p:cNvSpPr>
          <p:nvPr>
            <p:ph idx="1"/>
          </p:nvPr>
        </p:nvSpPr>
        <p:spPr>
          <a:xfrm>
            <a:off x="571501" y="1566863"/>
            <a:ext cx="10863262" cy="3790950"/>
          </a:xfrm>
        </p:spPr>
        <p:txBody>
          <a:bodyPr>
            <a:noAutofit/>
          </a:bodyPr>
          <a:lstStyle/>
          <a:p>
            <a:r>
              <a:rPr lang="tr-TR" sz="1400" dirty="0">
                <a:solidFill>
                  <a:srgbClr val="000000"/>
                </a:solidFill>
              </a:rPr>
              <a:t>İçi boşaltılmış, duvarlarıyla aynı sıcaklıkta bir odada asılı sıcak bir cisim dikkate alınsın (Şek. 12–1). Sıcak cisim zaman içerisinde soğur ve çevresiyle ısıl dengeye gelir. Yani sıcaklığı oda duvarlarının sıcaklığına ulaşıncaya kadar ısı kaybeder. Cisim ile oda arasındaki ısı transferi, iletim veya taşınım ile olamaz, çünkü vakum ortamında bu iki mekanizma gerçekleşemez. Bu yüzden ısı transferi, cismin iç enerjisinin yayınımını içeren başka bir mekanizmayla gerçekleşmek zorundadır. Bu mekanizma ışınımdır.</a:t>
            </a:r>
          </a:p>
          <a:p>
            <a:r>
              <a:rPr lang="tr-TR" sz="1400" dirty="0">
                <a:solidFill>
                  <a:srgbClr val="000000"/>
                </a:solidFill>
              </a:rPr>
              <a:t>Işınımın ısı transferinin diğer iki mekanizmadan farkı, herhangi bir maddesel ortamın varlığını gerektirmemesidir. Gerçekte en hızlı (ışık hızıyla) enerji aktarımı ışınım yoluyla olur ve vakumda azalmaz. Yine ışınım ısı transferi, sıvı ve gazlarda olduğu kadar katılarda da olur. Çoğu pratik uygulamalarda ısı transferinin her üç çeşidi, değişik ölçülerde eş zamanlı olarak gerçekleşir. Ancak boşaltılmış bir yerde ısı transferi ancak ışınımla olabilir. Mesela güneşin enerjisi dünyaya ışınımla ulaşır. </a:t>
            </a:r>
          </a:p>
          <a:p>
            <a:r>
              <a:rPr lang="tr-TR" sz="1400" dirty="0">
                <a:solidFill>
                  <a:srgbClr val="000000"/>
                </a:solidFill>
              </a:rPr>
              <a:t>İletim ve </a:t>
            </a:r>
            <a:r>
              <a:rPr lang="tr-TR" sz="1400" dirty="0" err="1">
                <a:solidFill>
                  <a:srgbClr val="000000"/>
                </a:solidFill>
              </a:rPr>
              <a:t>taşınımın</a:t>
            </a:r>
            <a:r>
              <a:rPr lang="tr-TR" sz="1400" dirty="0">
                <a:solidFill>
                  <a:srgbClr val="000000"/>
                </a:solidFill>
              </a:rPr>
              <a:t> azalan sıcaklık yönünde, yani yüksek sıcaklıklı bir ortamdan düşük sıcaklıklı bir ortama doğru olduğu hatırlanacaktır. Işınım ısı transferinin, kendilerinden daha soğuk bir ortamla ayrılan iki cisim arasında gerçekleşebilmesi ilginçtir (Şek. 12-2). Mesela güneşin ışınımı yüksek soğuk hava tabakalarını geçtikten sonra dünyaya ulaşır. Yine bir sera içerisindeki  yüksek sıcaklıklara çıkabilir. </a:t>
            </a:r>
          </a:p>
          <a:p>
            <a:r>
              <a:rPr lang="tr-TR" sz="1400" dirty="0">
                <a:solidFill>
                  <a:srgbClr val="000000"/>
                </a:solidFill>
              </a:rPr>
              <a:t>Işınımın teorik temelleri 1864’de, hızlanan yüklerin ve değişen elektrik akımlarının elektrik ve manyetik alanları artırdığını öne süren fizikçi James </a:t>
            </a:r>
            <a:r>
              <a:rPr lang="tr-TR" sz="1400" dirty="0" err="1">
                <a:solidFill>
                  <a:srgbClr val="000000"/>
                </a:solidFill>
              </a:rPr>
              <a:t>Clerk</a:t>
            </a:r>
            <a:r>
              <a:rPr lang="tr-TR" sz="1400" dirty="0">
                <a:solidFill>
                  <a:srgbClr val="000000"/>
                </a:solidFill>
              </a:rPr>
              <a:t> </a:t>
            </a:r>
            <a:r>
              <a:rPr lang="tr-TR" sz="1400" dirty="0" err="1">
                <a:solidFill>
                  <a:srgbClr val="000000"/>
                </a:solidFill>
              </a:rPr>
              <a:t>Maxwell</a:t>
            </a:r>
            <a:r>
              <a:rPr lang="tr-TR" sz="1400" dirty="0">
                <a:solidFill>
                  <a:srgbClr val="000000"/>
                </a:solidFill>
              </a:rPr>
              <a:t> tarafından atılmıştır. Hızlıca hareket eden bu alanlar manyetik dalgalar veya elektromanyetik ışınım olarak adlandırılır ki atomların veya moleküllerin elektronik düzenlerindeki değişmelerin bir sonucu olarak maddeden </a:t>
            </a:r>
            <a:r>
              <a:rPr lang="tr-TR" sz="1400" dirty="0" err="1">
                <a:solidFill>
                  <a:srgbClr val="000000"/>
                </a:solidFill>
              </a:rPr>
              <a:t>yayınan</a:t>
            </a:r>
            <a:r>
              <a:rPr lang="tr-TR" sz="1400" dirty="0">
                <a:solidFill>
                  <a:srgbClr val="000000"/>
                </a:solidFill>
              </a:rPr>
              <a:t> enerjiyi gösterir. 1887'de </a:t>
            </a:r>
            <a:r>
              <a:rPr lang="tr-TR" sz="1400" dirty="0" err="1">
                <a:solidFill>
                  <a:srgbClr val="000000"/>
                </a:solidFill>
              </a:rPr>
              <a:t>Heinrich</a:t>
            </a:r>
            <a:r>
              <a:rPr lang="tr-TR" sz="1400" dirty="0">
                <a:solidFill>
                  <a:srgbClr val="000000"/>
                </a:solidFill>
              </a:rPr>
              <a:t> Hertz böylesi dalgaların varlığını deneysel olarak gösterdi. Elektromanyetik dalgalar enerjiyi tıpkı diğer dalgalar gibi taşırlar ve vakum ortamında bütün elektromanyetik dalgalar c</a:t>
            </a:r>
            <a:r>
              <a:rPr lang="tr-TR" sz="1400" baseline="-25000" dirty="0">
                <a:solidFill>
                  <a:srgbClr val="000000"/>
                </a:solidFill>
              </a:rPr>
              <a:t>0</a:t>
            </a:r>
            <a:r>
              <a:rPr lang="tr-TR" sz="1400" dirty="0">
                <a:solidFill>
                  <a:srgbClr val="000000"/>
                </a:solidFill>
              </a:rPr>
              <a:t> = 2.9979 × 10</a:t>
            </a:r>
            <a:r>
              <a:rPr lang="tr-TR" sz="1400" baseline="30000" dirty="0">
                <a:solidFill>
                  <a:srgbClr val="000000"/>
                </a:solidFill>
              </a:rPr>
              <a:t>8</a:t>
            </a:r>
            <a:r>
              <a:rPr lang="tr-TR" sz="1400" dirty="0">
                <a:solidFill>
                  <a:srgbClr val="000000"/>
                </a:solidFill>
              </a:rPr>
              <a:t> m/s ışık hızıyla hareket eder. </a:t>
            </a:r>
          </a:p>
        </p:txBody>
      </p:sp>
    </p:spTree>
    <p:extLst>
      <p:ext uri="{BB962C8B-B14F-4D97-AF65-F5344CB8AC3E}">
        <p14:creationId xmlns:p14="http://schemas.microsoft.com/office/powerpoint/2010/main" val="8974097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Dikdörtgen 7">
            <a:extLst>
              <a:ext uri="{FF2B5EF4-FFF2-40B4-BE49-F238E27FC236}">
                <a16:creationId xmlns:a16="http://schemas.microsoft.com/office/drawing/2014/main" id="{EE057E1A-E9E8-884F-A598-A64467AC9B2C}"/>
              </a:ext>
            </a:extLst>
          </p:cNvPr>
          <p:cNvSpPr/>
          <p:nvPr/>
        </p:nvSpPr>
        <p:spPr>
          <a:xfrm>
            <a:off x="4537769" y="349442"/>
            <a:ext cx="6458844" cy="2635825"/>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r>
              <a:rPr lang="en-US" sz="2000" dirty="0" err="1">
                <a:solidFill>
                  <a:srgbClr val="000000"/>
                </a:solidFill>
              </a:rPr>
              <a:t>Elektromanyetik</a:t>
            </a:r>
            <a:r>
              <a:rPr lang="en-US" sz="2000" dirty="0">
                <a:solidFill>
                  <a:srgbClr val="000000"/>
                </a:solidFill>
              </a:rPr>
              <a:t> </a:t>
            </a:r>
            <a:r>
              <a:rPr lang="en-US" sz="2000" dirty="0" err="1">
                <a:solidFill>
                  <a:srgbClr val="000000"/>
                </a:solidFill>
              </a:rPr>
              <a:t>dalgalar</a:t>
            </a:r>
            <a:r>
              <a:rPr lang="en-US" sz="2000" dirty="0">
                <a:solidFill>
                  <a:srgbClr val="000000"/>
                </a:solidFill>
              </a:rPr>
              <a:t> </a:t>
            </a:r>
            <a:r>
              <a:rPr lang="en-US" sz="2000" dirty="0" err="1">
                <a:solidFill>
                  <a:srgbClr val="000000"/>
                </a:solidFill>
              </a:rPr>
              <a:t>frekansları</a:t>
            </a:r>
            <a:r>
              <a:rPr lang="en-US" sz="2000" dirty="0">
                <a:solidFill>
                  <a:srgbClr val="000000"/>
                </a:solidFill>
              </a:rPr>
              <a:t> v  </a:t>
            </a:r>
            <a:r>
              <a:rPr lang="en-US" sz="2000" dirty="0" err="1">
                <a:solidFill>
                  <a:srgbClr val="000000"/>
                </a:solidFill>
              </a:rPr>
              <a:t>veya</a:t>
            </a:r>
            <a:r>
              <a:rPr lang="en-US" sz="2000" dirty="0">
                <a:solidFill>
                  <a:srgbClr val="000000"/>
                </a:solidFill>
              </a:rPr>
              <a:t> </a:t>
            </a:r>
            <a:r>
              <a:rPr lang="en-US" sz="2000" dirty="0" err="1">
                <a:solidFill>
                  <a:srgbClr val="000000"/>
                </a:solidFill>
              </a:rPr>
              <a:t>dalga</a:t>
            </a:r>
            <a:r>
              <a:rPr lang="en-US" sz="2000" dirty="0">
                <a:solidFill>
                  <a:srgbClr val="000000"/>
                </a:solidFill>
              </a:rPr>
              <a:t> </a:t>
            </a:r>
            <a:r>
              <a:rPr lang="en-US" sz="2000" dirty="0" err="1">
                <a:solidFill>
                  <a:srgbClr val="000000"/>
                </a:solidFill>
              </a:rPr>
              <a:t>boyları</a:t>
            </a:r>
            <a:r>
              <a:rPr lang="en-US" sz="2000" dirty="0">
                <a:solidFill>
                  <a:srgbClr val="000000"/>
                </a:solidFill>
              </a:rPr>
              <a:t> </a:t>
            </a:r>
            <a:r>
              <a:rPr lang="en-US" sz="2000" dirty="0" err="1">
                <a:solidFill>
                  <a:srgbClr val="000000"/>
                </a:solidFill>
              </a:rPr>
              <a:t>ile</a:t>
            </a:r>
            <a:r>
              <a:rPr lang="en-US" sz="2000" dirty="0">
                <a:solidFill>
                  <a:srgbClr val="000000"/>
                </a:solidFill>
              </a:rPr>
              <a:t> </a:t>
            </a:r>
            <a:r>
              <a:rPr lang="en-US" sz="2000" dirty="0" err="1">
                <a:solidFill>
                  <a:srgbClr val="000000"/>
                </a:solidFill>
              </a:rPr>
              <a:t>tanımlanır</a:t>
            </a:r>
            <a:r>
              <a:rPr lang="en-US" sz="2000" dirty="0">
                <a:solidFill>
                  <a:srgbClr val="000000"/>
                </a:solidFill>
              </a:rPr>
              <a:t>. Bir </a:t>
            </a:r>
            <a:r>
              <a:rPr lang="en-US" sz="2000" dirty="0" err="1">
                <a:solidFill>
                  <a:srgbClr val="000000"/>
                </a:solidFill>
              </a:rPr>
              <a:t>ortamda</a:t>
            </a:r>
            <a:r>
              <a:rPr lang="en-US" sz="2000" dirty="0">
                <a:solidFill>
                  <a:srgbClr val="000000"/>
                </a:solidFill>
              </a:rPr>
              <a:t> </a:t>
            </a:r>
            <a:r>
              <a:rPr lang="en-US" sz="2000" dirty="0" err="1">
                <a:solidFill>
                  <a:srgbClr val="000000"/>
                </a:solidFill>
              </a:rPr>
              <a:t>bu</a:t>
            </a:r>
            <a:r>
              <a:rPr lang="en-US" sz="2000" dirty="0">
                <a:solidFill>
                  <a:srgbClr val="000000"/>
                </a:solidFill>
              </a:rPr>
              <a:t> </a:t>
            </a:r>
            <a:r>
              <a:rPr lang="en-US" sz="2000" dirty="0" err="1">
                <a:solidFill>
                  <a:srgbClr val="000000"/>
                </a:solidFill>
              </a:rPr>
              <a:t>iki</a:t>
            </a:r>
            <a:r>
              <a:rPr lang="en-US" sz="2000" dirty="0">
                <a:solidFill>
                  <a:srgbClr val="000000"/>
                </a:solidFill>
              </a:rPr>
              <a:t> </a:t>
            </a:r>
            <a:r>
              <a:rPr lang="en-US" sz="2000" dirty="0" err="1">
                <a:solidFill>
                  <a:srgbClr val="000000"/>
                </a:solidFill>
              </a:rPr>
              <a:t>özellik</a:t>
            </a:r>
            <a:r>
              <a:rPr lang="en-US" sz="2000" dirty="0">
                <a:solidFill>
                  <a:srgbClr val="000000"/>
                </a:solidFill>
              </a:rPr>
              <a:t> </a:t>
            </a:r>
            <a:r>
              <a:rPr lang="en-US" sz="2000" dirty="0" err="1">
                <a:solidFill>
                  <a:srgbClr val="000000"/>
                </a:solidFill>
              </a:rPr>
              <a:t>arasında</a:t>
            </a:r>
            <a:r>
              <a:rPr lang="en-US" sz="2000" dirty="0">
                <a:solidFill>
                  <a:srgbClr val="000000"/>
                </a:solidFill>
              </a:rPr>
              <a:t>, </a:t>
            </a:r>
          </a:p>
        </p:txBody>
      </p:sp>
      <p:pic>
        <p:nvPicPr>
          <p:cNvPr id="10" name="Resim 9" descr="metin, beyaz tahta içeren bir resim&#10;&#10;Açıklama otomatik olarak oluşturuldu">
            <a:extLst>
              <a:ext uri="{FF2B5EF4-FFF2-40B4-BE49-F238E27FC236}">
                <a16:creationId xmlns:a16="http://schemas.microsoft.com/office/drawing/2014/main" id="{E18A72F1-B225-2E40-AFA1-5DE59C4C2593}"/>
              </a:ext>
            </a:extLst>
          </p:cNvPr>
          <p:cNvPicPr>
            <a:picLocks noChangeAspect="1"/>
          </p:cNvPicPr>
          <p:nvPr/>
        </p:nvPicPr>
        <p:blipFill>
          <a:blip r:embed="rId2">
            <a:alphaModFix/>
          </a:blip>
          <a:stretch>
            <a:fillRect/>
          </a:stretch>
        </p:blipFill>
        <p:spPr>
          <a:xfrm>
            <a:off x="1373843" y="2588808"/>
            <a:ext cx="2742453" cy="1247816"/>
          </a:xfrm>
          <a:prstGeom prst="rect">
            <a:avLst/>
          </a:prstGeom>
          <a:effectLst>
            <a:softEdge rad="0"/>
          </a:effectLst>
        </p:spPr>
      </p:pic>
      <p:sp>
        <p:nvSpPr>
          <p:cNvPr id="2" name="Dikdörtgen 1">
            <a:extLst>
              <a:ext uri="{FF2B5EF4-FFF2-40B4-BE49-F238E27FC236}">
                <a16:creationId xmlns:a16="http://schemas.microsoft.com/office/drawing/2014/main" id="{3BB312E7-BEF1-4248-9BBD-33A3D1174DD7}"/>
              </a:ext>
            </a:extLst>
          </p:cNvPr>
          <p:cNvSpPr/>
          <p:nvPr/>
        </p:nvSpPr>
        <p:spPr>
          <a:xfrm>
            <a:off x="1242301" y="4116393"/>
            <a:ext cx="5848396" cy="369332"/>
          </a:xfrm>
          <a:prstGeom prst="rect">
            <a:avLst/>
          </a:prstGeom>
        </p:spPr>
        <p:txBody>
          <a:bodyPr wrap="none">
            <a:spAutoFit/>
          </a:bodyPr>
          <a:lstStyle/>
          <a:p>
            <a:r>
              <a:rPr lang="tr-TR" dirty="0"/>
              <a:t>İlişkisi vardır; burada c dalganın o ortamdaki </a:t>
            </a:r>
            <a:r>
              <a:rPr lang="tr-TR" dirty="0" err="1"/>
              <a:t>yayınma</a:t>
            </a:r>
            <a:r>
              <a:rPr lang="tr-TR" dirty="0"/>
              <a:t> hızıdır. </a:t>
            </a:r>
          </a:p>
        </p:txBody>
      </p:sp>
    </p:spTree>
    <p:extLst>
      <p:ext uri="{BB962C8B-B14F-4D97-AF65-F5344CB8AC3E}">
        <p14:creationId xmlns:p14="http://schemas.microsoft.com/office/powerpoint/2010/main" val="18559432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6223EBB0-A8F4-7D41-97E0-A3D5DAE77DDC}"/>
              </a:ext>
            </a:extLst>
          </p:cNvPr>
          <p:cNvSpPr/>
          <p:nvPr/>
        </p:nvSpPr>
        <p:spPr>
          <a:xfrm>
            <a:off x="1304924" y="2324099"/>
            <a:ext cx="9382125" cy="3086101"/>
          </a:xfrm>
          <a:prstGeom prst="rect">
            <a:avLst/>
          </a:prstGeom>
        </p:spPr>
        <p:txBody>
          <a:bodyPr vert="horz" lIns="91440" tIns="45720" rIns="91440" bIns="45720" rtlCol="0" anchor="t">
            <a:normAutofit/>
          </a:bodyPr>
          <a:lstStyle/>
          <a:p>
            <a:pPr marL="285750" indent="-228600" algn="just">
              <a:lnSpc>
                <a:spcPct val="90000"/>
              </a:lnSpc>
              <a:spcAft>
                <a:spcPts val="600"/>
              </a:spcAft>
              <a:buFont typeface="Arial" panose="020B0604020202020204" pitchFamily="34" charset="0"/>
              <a:buChar char="•"/>
            </a:pPr>
            <a:r>
              <a:rPr lang="en-US" sz="1900" dirty="0">
                <a:solidFill>
                  <a:srgbClr val="FF0000"/>
                </a:solidFill>
              </a:rPr>
              <a:t>Bir </a:t>
            </a:r>
            <a:r>
              <a:rPr lang="en-US" sz="1900" dirty="0" err="1">
                <a:solidFill>
                  <a:srgbClr val="FF0000"/>
                </a:solidFill>
              </a:rPr>
              <a:t>ortamda</a:t>
            </a:r>
            <a:r>
              <a:rPr lang="en-US" sz="1900" dirty="0">
                <a:solidFill>
                  <a:srgbClr val="FF0000"/>
                </a:solidFill>
              </a:rPr>
              <a:t> </a:t>
            </a:r>
            <a:r>
              <a:rPr lang="en-US" sz="1900" dirty="0" err="1">
                <a:solidFill>
                  <a:srgbClr val="FF0000"/>
                </a:solidFill>
              </a:rPr>
              <a:t>yayınma</a:t>
            </a:r>
            <a:r>
              <a:rPr lang="en-US" sz="1900" dirty="0">
                <a:solidFill>
                  <a:srgbClr val="FF0000"/>
                </a:solidFill>
              </a:rPr>
              <a:t> </a:t>
            </a:r>
            <a:r>
              <a:rPr lang="en-US" sz="1900" dirty="0" err="1">
                <a:solidFill>
                  <a:srgbClr val="FF0000"/>
                </a:solidFill>
              </a:rPr>
              <a:t>hızıyla</a:t>
            </a:r>
            <a:r>
              <a:rPr lang="en-US" sz="1900" dirty="0">
                <a:solidFill>
                  <a:srgbClr val="FF0000"/>
                </a:solidFill>
              </a:rPr>
              <a:t> </a:t>
            </a:r>
            <a:r>
              <a:rPr lang="en-US" sz="1900" dirty="0" err="1">
                <a:solidFill>
                  <a:srgbClr val="FF0000"/>
                </a:solidFill>
              </a:rPr>
              <a:t>ışığın</a:t>
            </a:r>
            <a:r>
              <a:rPr lang="en-US" sz="1900" dirty="0">
                <a:solidFill>
                  <a:srgbClr val="FF0000"/>
                </a:solidFill>
              </a:rPr>
              <a:t> </a:t>
            </a:r>
            <a:r>
              <a:rPr lang="en-US" sz="1900" dirty="0" err="1">
                <a:solidFill>
                  <a:srgbClr val="FF0000"/>
                </a:solidFill>
              </a:rPr>
              <a:t>vakum</a:t>
            </a:r>
            <a:r>
              <a:rPr lang="en-US" sz="1900" dirty="0">
                <a:solidFill>
                  <a:srgbClr val="FF0000"/>
                </a:solidFill>
              </a:rPr>
              <a:t> </a:t>
            </a:r>
            <a:r>
              <a:rPr lang="en-US" sz="1900" dirty="0" err="1">
                <a:solidFill>
                  <a:srgbClr val="FF0000"/>
                </a:solidFill>
              </a:rPr>
              <a:t>içerisindeki</a:t>
            </a:r>
            <a:r>
              <a:rPr lang="en-US" sz="1900" dirty="0">
                <a:solidFill>
                  <a:srgbClr val="FF0000"/>
                </a:solidFill>
              </a:rPr>
              <a:t> </a:t>
            </a:r>
            <a:r>
              <a:rPr lang="en-US" sz="1900" dirty="0" err="1">
                <a:solidFill>
                  <a:srgbClr val="FF0000"/>
                </a:solidFill>
              </a:rPr>
              <a:t>hızı</a:t>
            </a:r>
            <a:r>
              <a:rPr lang="en-US" sz="1900" dirty="0">
                <a:solidFill>
                  <a:srgbClr val="FF0000"/>
                </a:solidFill>
              </a:rPr>
              <a:t> </a:t>
            </a:r>
            <a:r>
              <a:rPr lang="en-US" sz="1900" dirty="0" err="1">
                <a:solidFill>
                  <a:srgbClr val="FF0000"/>
                </a:solidFill>
              </a:rPr>
              <a:t>arasında</a:t>
            </a:r>
            <a:r>
              <a:rPr lang="en-US" sz="1900" dirty="0">
                <a:solidFill>
                  <a:srgbClr val="FF0000"/>
                </a:solidFill>
              </a:rPr>
              <a:t> c= c</a:t>
            </a:r>
            <a:r>
              <a:rPr lang="en-US" sz="1900" baseline="-25000" dirty="0">
                <a:solidFill>
                  <a:srgbClr val="FF0000"/>
                </a:solidFill>
              </a:rPr>
              <a:t>0</a:t>
            </a:r>
            <a:r>
              <a:rPr lang="en-US" sz="1900" dirty="0">
                <a:solidFill>
                  <a:srgbClr val="FF0000"/>
                </a:solidFill>
              </a:rPr>
              <a:t> /n </a:t>
            </a:r>
            <a:r>
              <a:rPr lang="en-US" sz="1900" dirty="0" err="1">
                <a:solidFill>
                  <a:srgbClr val="FF0000"/>
                </a:solidFill>
              </a:rPr>
              <a:t>ilişkisi</a:t>
            </a:r>
            <a:r>
              <a:rPr lang="en-US" sz="1900" dirty="0">
                <a:solidFill>
                  <a:srgbClr val="FF0000"/>
                </a:solidFill>
              </a:rPr>
              <a:t> </a:t>
            </a:r>
            <a:r>
              <a:rPr lang="en-US" sz="1900" dirty="0" err="1">
                <a:solidFill>
                  <a:srgbClr val="FF0000"/>
                </a:solidFill>
              </a:rPr>
              <a:t>vardır</a:t>
            </a:r>
            <a:r>
              <a:rPr lang="en-US" sz="1900" dirty="0">
                <a:solidFill>
                  <a:srgbClr val="FF0000"/>
                </a:solidFill>
              </a:rPr>
              <a:t>, n </a:t>
            </a:r>
            <a:r>
              <a:rPr lang="en-US" sz="1900" dirty="0" err="1">
                <a:solidFill>
                  <a:srgbClr val="FF0000"/>
                </a:solidFill>
              </a:rPr>
              <a:t>ortamın</a:t>
            </a:r>
            <a:r>
              <a:rPr lang="en-US" sz="1900" dirty="0">
                <a:solidFill>
                  <a:srgbClr val="FF0000"/>
                </a:solidFill>
              </a:rPr>
              <a:t> </a:t>
            </a:r>
            <a:r>
              <a:rPr lang="en-US" sz="1900" dirty="0" err="1">
                <a:solidFill>
                  <a:srgbClr val="FF0000"/>
                </a:solidFill>
              </a:rPr>
              <a:t>kırılma</a:t>
            </a:r>
            <a:r>
              <a:rPr lang="en-US" sz="1900" dirty="0">
                <a:solidFill>
                  <a:srgbClr val="FF0000"/>
                </a:solidFill>
              </a:rPr>
              <a:t> </a:t>
            </a:r>
            <a:r>
              <a:rPr lang="en-US" sz="1900" dirty="0" err="1">
                <a:solidFill>
                  <a:srgbClr val="FF0000"/>
                </a:solidFill>
              </a:rPr>
              <a:t>indisidir</a:t>
            </a:r>
            <a:r>
              <a:rPr lang="en-US" sz="1900" dirty="0">
                <a:solidFill>
                  <a:srgbClr val="FF0000"/>
                </a:solidFill>
              </a:rPr>
              <a:t>. </a:t>
            </a:r>
            <a:r>
              <a:rPr lang="en-US" sz="1900" dirty="0" err="1">
                <a:solidFill>
                  <a:srgbClr val="FF0000"/>
                </a:solidFill>
              </a:rPr>
              <a:t>Kırılma</a:t>
            </a:r>
            <a:r>
              <a:rPr lang="en-US" sz="1900" dirty="0">
                <a:solidFill>
                  <a:srgbClr val="FF0000"/>
                </a:solidFill>
              </a:rPr>
              <a:t> </a:t>
            </a:r>
            <a:r>
              <a:rPr lang="en-US" sz="1900" dirty="0" err="1">
                <a:solidFill>
                  <a:srgbClr val="FF0000"/>
                </a:solidFill>
              </a:rPr>
              <a:t>indisi</a:t>
            </a:r>
            <a:r>
              <a:rPr lang="en-US" sz="1900" dirty="0">
                <a:solidFill>
                  <a:srgbClr val="FF0000"/>
                </a:solidFill>
              </a:rPr>
              <a:t> </a:t>
            </a:r>
            <a:r>
              <a:rPr lang="en-US" sz="1900" dirty="0" err="1">
                <a:solidFill>
                  <a:srgbClr val="FF0000"/>
                </a:solidFill>
              </a:rPr>
              <a:t>hava</a:t>
            </a:r>
            <a:r>
              <a:rPr lang="en-US" sz="1900" dirty="0">
                <a:solidFill>
                  <a:srgbClr val="FF0000"/>
                </a:solidFill>
              </a:rPr>
              <a:t> </a:t>
            </a:r>
            <a:r>
              <a:rPr lang="en-US" sz="1900" dirty="0" err="1">
                <a:solidFill>
                  <a:srgbClr val="FF0000"/>
                </a:solidFill>
              </a:rPr>
              <a:t>ve</a:t>
            </a:r>
            <a:r>
              <a:rPr lang="en-US" sz="1900" dirty="0">
                <a:solidFill>
                  <a:srgbClr val="FF0000"/>
                </a:solidFill>
              </a:rPr>
              <a:t> </a:t>
            </a:r>
            <a:r>
              <a:rPr lang="en-US" sz="1900" dirty="0" err="1">
                <a:solidFill>
                  <a:srgbClr val="FF0000"/>
                </a:solidFill>
              </a:rPr>
              <a:t>çoğu</a:t>
            </a:r>
            <a:r>
              <a:rPr lang="en-US" sz="1900" dirty="0">
                <a:solidFill>
                  <a:srgbClr val="FF0000"/>
                </a:solidFill>
              </a:rPr>
              <a:t> </a:t>
            </a:r>
            <a:r>
              <a:rPr lang="en-US" sz="1900" dirty="0" err="1">
                <a:solidFill>
                  <a:srgbClr val="FF0000"/>
                </a:solidFill>
              </a:rPr>
              <a:t>gazlar</a:t>
            </a:r>
            <a:r>
              <a:rPr lang="en-US" sz="1900" dirty="0">
                <a:solidFill>
                  <a:srgbClr val="FF0000"/>
                </a:solidFill>
              </a:rPr>
              <a:t> </a:t>
            </a:r>
            <a:r>
              <a:rPr lang="en-US" sz="1900" dirty="0" err="1">
                <a:solidFill>
                  <a:srgbClr val="FF0000"/>
                </a:solidFill>
              </a:rPr>
              <a:t>için</a:t>
            </a:r>
            <a:r>
              <a:rPr lang="en-US" sz="1900" dirty="0">
                <a:solidFill>
                  <a:srgbClr val="FF0000"/>
                </a:solidFill>
              </a:rPr>
              <a:t> </a:t>
            </a:r>
            <a:r>
              <a:rPr lang="en-US" sz="1900" dirty="0" err="1">
                <a:solidFill>
                  <a:srgbClr val="FF0000"/>
                </a:solidFill>
              </a:rPr>
              <a:t>esasen</a:t>
            </a:r>
            <a:r>
              <a:rPr lang="en-US" sz="1900" dirty="0">
                <a:solidFill>
                  <a:srgbClr val="FF0000"/>
                </a:solidFill>
              </a:rPr>
              <a:t> </a:t>
            </a:r>
            <a:r>
              <a:rPr lang="en-US" sz="1900" dirty="0" err="1">
                <a:solidFill>
                  <a:srgbClr val="FF0000"/>
                </a:solidFill>
              </a:rPr>
              <a:t>birim</a:t>
            </a:r>
            <a:r>
              <a:rPr lang="en-US" sz="1900" dirty="0">
                <a:solidFill>
                  <a:srgbClr val="FF0000"/>
                </a:solidFill>
              </a:rPr>
              <a:t> </a:t>
            </a:r>
            <a:r>
              <a:rPr lang="en-US" sz="1900" dirty="0" err="1">
                <a:solidFill>
                  <a:srgbClr val="FF0000"/>
                </a:solidFill>
              </a:rPr>
              <a:t>mertebede</a:t>
            </a:r>
            <a:r>
              <a:rPr lang="en-US" sz="1900" dirty="0">
                <a:solidFill>
                  <a:srgbClr val="FF0000"/>
                </a:solidFill>
              </a:rPr>
              <a:t>, cam </a:t>
            </a:r>
            <a:r>
              <a:rPr lang="en-US" sz="1900" dirty="0" err="1">
                <a:solidFill>
                  <a:srgbClr val="FF0000"/>
                </a:solidFill>
              </a:rPr>
              <a:t>için</a:t>
            </a:r>
            <a:r>
              <a:rPr lang="en-US" sz="1900" dirty="0">
                <a:solidFill>
                  <a:srgbClr val="FF0000"/>
                </a:solidFill>
              </a:rPr>
              <a:t> 1.5 </a:t>
            </a:r>
            <a:r>
              <a:rPr lang="en-US" sz="1900" dirty="0" err="1">
                <a:solidFill>
                  <a:srgbClr val="FF0000"/>
                </a:solidFill>
              </a:rPr>
              <a:t>ve</a:t>
            </a:r>
            <a:r>
              <a:rPr lang="en-US" sz="1900" dirty="0">
                <a:solidFill>
                  <a:srgbClr val="FF0000"/>
                </a:solidFill>
              </a:rPr>
              <a:t> </a:t>
            </a:r>
            <a:r>
              <a:rPr lang="en-US" sz="1900" dirty="0" err="1">
                <a:solidFill>
                  <a:srgbClr val="FF0000"/>
                </a:solidFill>
              </a:rPr>
              <a:t>su</a:t>
            </a:r>
            <a:r>
              <a:rPr lang="en-US" sz="1900" dirty="0">
                <a:solidFill>
                  <a:srgbClr val="FF0000"/>
                </a:solidFill>
              </a:rPr>
              <a:t> </a:t>
            </a:r>
            <a:r>
              <a:rPr lang="en-US" sz="1900" dirty="0" err="1">
                <a:solidFill>
                  <a:srgbClr val="FF0000"/>
                </a:solidFill>
              </a:rPr>
              <a:t>için</a:t>
            </a:r>
            <a:r>
              <a:rPr lang="en-US" sz="1900" dirty="0">
                <a:solidFill>
                  <a:srgbClr val="FF0000"/>
                </a:solidFill>
              </a:rPr>
              <a:t> 1.33 '</a:t>
            </a:r>
            <a:r>
              <a:rPr lang="en-US" sz="1900" dirty="0" err="1">
                <a:solidFill>
                  <a:srgbClr val="FF0000"/>
                </a:solidFill>
              </a:rPr>
              <a:t>tür</a:t>
            </a:r>
            <a:r>
              <a:rPr lang="en-US" sz="1900" dirty="0">
                <a:solidFill>
                  <a:srgbClr val="FF0000"/>
                </a:solidFill>
              </a:rPr>
              <a:t>. </a:t>
            </a:r>
            <a:r>
              <a:rPr lang="en-US" sz="1900" dirty="0" err="1">
                <a:solidFill>
                  <a:srgbClr val="FF0000"/>
                </a:solidFill>
              </a:rPr>
              <a:t>Genel</a:t>
            </a:r>
            <a:r>
              <a:rPr lang="en-US" sz="1900" dirty="0">
                <a:solidFill>
                  <a:srgbClr val="FF0000"/>
                </a:solidFill>
              </a:rPr>
              <a:t> </a:t>
            </a:r>
            <a:r>
              <a:rPr lang="en-US" sz="1900" dirty="0" err="1">
                <a:solidFill>
                  <a:srgbClr val="FF0000"/>
                </a:solidFill>
              </a:rPr>
              <a:t>olarak</a:t>
            </a:r>
            <a:r>
              <a:rPr lang="en-US" sz="1900" dirty="0">
                <a:solidFill>
                  <a:srgbClr val="FF0000"/>
                </a:solidFill>
              </a:rPr>
              <a:t> </a:t>
            </a:r>
            <a:r>
              <a:rPr lang="en-US" sz="1900" dirty="0" err="1">
                <a:solidFill>
                  <a:srgbClr val="FF0000"/>
                </a:solidFill>
              </a:rPr>
              <a:t>kullanılan</a:t>
            </a:r>
            <a:r>
              <a:rPr lang="en-US" sz="1900" dirty="0">
                <a:solidFill>
                  <a:srgbClr val="FF0000"/>
                </a:solidFill>
              </a:rPr>
              <a:t> </a:t>
            </a:r>
            <a:r>
              <a:rPr lang="en-US" sz="1900" dirty="0" err="1">
                <a:solidFill>
                  <a:srgbClr val="FF0000"/>
                </a:solidFill>
              </a:rPr>
              <a:t>dalga</a:t>
            </a:r>
            <a:r>
              <a:rPr lang="en-US" sz="1900" dirty="0">
                <a:solidFill>
                  <a:srgbClr val="FF0000"/>
                </a:solidFill>
              </a:rPr>
              <a:t> </a:t>
            </a:r>
            <a:r>
              <a:rPr lang="en-US" sz="1900" dirty="0" err="1">
                <a:solidFill>
                  <a:srgbClr val="FF0000"/>
                </a:solidFill>
              </a:rPr>
              <a:t>boyu</a:t>
            </a:r>
            <a:r>
              <a:rPr lang="en-US" sz="1900" dirty="0">
                <a:solidFill>
                  <a:srgbClr val="FF0000"/>
                </a:solidFill>
              </a:rPr>
              <a:t> </a:t>
            </a:r>
            <a:r>
              <a:rPr lang="en-US" sz="1900" dirty="0" err="1">
                <a:solidFill>
                  <a:srgbClr val="FF0000"/>
                </a:solidFill>
              </a:rPr>
              <a:t>birimi</a:t>
            </a:r>
            <a:r>
              <a:rPr lang="en-US" sz="1900" dirty="0">
                <a:solidFill>
                  <a:srgbClr val="FF0000"/>
                </a:solidFill>
              </a:rPr>
              <a:t> </a:t>
            </a:r>
            <a:r>
              <a:rPr lang="en-US" sz="1900" dirty="0" err="1">
                <a:solidFill>
                  <a:srgbClr val="FF0000"/>
                </a:solidFill>
              </a:rPr>
              <a:t>mikrometre</a:t>
            </a:r>
            <a:r>
              <a:rPr lang="en-US" sz="1900" dirty="0">
                <a:solidFill>
                  <a:srgbClr val="FF0000"/>
                </a:solidFill>
              </a:rPr>
              <a:t> (µm) </a:t>
            </a:r>
            <a:r>
              <a:rPr lang="en-US" sz="1900" dirty="0" err="1">
                <a:solidFill>
                  <a:srgbClr val="FF0000"/>
                </a:solidFill>
              </a:rPr>
              <a:t>veya</a:t>
            </a:r>
            <a:r>
              <a:rPr lang="en-US" sz="1900" dirty="0">
                <a:solidFill>
                  <a:srgbClr val="FF0000"/>
                </a:solidFill>
              </a:rPr>
              <a:t> </a:t>
            </a:r>
            <a:r>
              <a:rPr lang="en-US" sz="1900" dirty="0" err="1">
                <a:solidFill>
                  <a:srgbClr val="FF0000"/>
                </a:solidFill>
              </a:rPr>
              <a:t>mikrondur</a:t>
            </a:r>
            <a:r>
              <a:rPr lang="en-US" sz="1900" dirty="0">
                <a:solidFill>
                  <a:srgbClr val="FF0000"/>
                </a:solidFill>
              </a:rPr>
              <a:t> (1 µm = 10</a:t>
            </a:r>
            <a:r>
              <a:rPr lang="en-US" sz="1900" baseline="30000" dirty="0">
                <a:solidFill>
                  <a:srgbClr val="FF0000"/>
                </a:solidFill>
              </a:rPr>
              <a:t>-6</a:t>
            </a:r>
            <a:r>
              <a:rPr lang="en-US" sz="1900" dirty="0">
                <a:solidFill>
                  <a:srgbClr val="FF0000"/>
                </a:solidFill>
              </a:rPr>
              <a:t>) </a:t>
            </a:r>
            <a:r>
              <a:rPr lang="en-US" sz="1900" dirty="0" err="1">
                <a:solidFill>
                  <a:srgbClr val="FF0000"/>
                </a:solidFill>
              </a:rPr>
              <a:t>veya</a:t>
            </a:r>
            <a:r>
              <a:rPr lang="en-US" sz="1900" dirty="0">
                <a:solidFill>
                  <a:srgbClr val="FF0000"/>
                </a:solidFill>
              </a:rPr>
              <a:t> </a:t>
            </a:r>
            <a:r>
              <a:rPr lang="en-US" sz="1900" dirty="0" err="1">
                <a:solidFill>
                  <a:srgbClr val="FF0000"/>
                </a:solidFill>
              </a:rPr>
              <a:t>yayınma</a:t>
            </a:r>
            <a:r>
              <a:rPr lang="en-US" sz="1900" dirty="0">
                <a:solidFill>
                  <a:srgbClr val="FF0000"/>
                </a:solidFill>
              </a:rPr>
              <a:t> </a:t>
            </a:r>
            <a:r>
              <a:rPr lang="en-US" sz="1900" dirty="0" err="1">
                <a:solidFill>
                  <a:srgbClr val="FF0000"/>
                </a:solidFill>
              </a:rPr>
              <a:t>hızının</a:t>
            </a:r>
            <a:r>
              <a:rPr lang="en-US" sz="1900" dirty="0">
                <a:solidFill>
                  <a:srgbClr val="FF0000"/>
                </a:solidFill>
              </a:rPr>
              <a:t> </a:t>
            </a:r>
            <a:r>
              <a:rPr lang="en-US" sz="1900" dirty="0" err="1">
                <a:solidFill>
                  <a:srgbClr val="FF0000"/>
                </a:solidFill>
              </a:rPr>
              <a:t>aksine</a:t>
            </a:r>
            <a:r>
              <a:rPr lang="en-US" sz="1900" dirty="0">
                <a:solidFill>
                  <a:srgbClr val="FF0000"/>
                </a:solidFill>
              </a:rPr>
              <a:t> </a:t>
            </a:r>
            <a:r>
              <a:rPr lang="en-US" sz="1900" dirty="0" err="1">
                <a:solidFill>
                  <a:srgbClr val="FF0000"/>
                </a:solidFill>
              </a:rPr>
              <a:t>bir</a:t>
            </a:r>
            <a:r>
              <a:rPr lang="en-US" sz="1900" dirty="0">
                <a:solidFill>
                  <a:srgbClr val="FF0000"/>
                </a:solidFill>
              </a:rPr>
              <a:t> </a:t>
            </a:r>
            <a:r>
              <a:rPr lang="en-US" sz="1900" dirty="0" err="1">
                <a:solidFill>
                  <a:srgbClr val="FF0000"/>
                </a:solidFill>
              </a:rPr>
              <a:t>elektromanyetik</a:t>
            </a:r>
            <a:r>
              <a:rPr lang="en-US" sz="1900" dirty="0">
                <a:solidFill>
                  <a:srgbClr val="FF0000"/>
                </a:solidFill>
              </a:rPr>
              <a:t> </a:t>
            </a:r>
            <a:r>
              <a:rPr lang="en-US" sz="1900" dirty="0" err="1">
                <a:solidFill>
                  <a:srgbClr val="FF0000"/>
                </a:solidFill>
              </a:rPr>
              <a:t>dalganın</a:t>
            </a:r>
            <a:r>
              <a:rPr lang="en-US" sz="1900" dirty="0">
                <a:solidFill>
                  <a:srgbClr val="FF0000"/>
                </a:solidFill>
              </a:rPr>
              <a:t> </a:t>
            </a:r>
            <a:r>
              <a:rPr lang="en-US" sz="1900" dirty="0" err="1">
                <a:solidFill>
                  <a:srgbClr val="FF0000"/>
                </a:solidFill>
              </a:rPr>
              <a:t>frekansı</a:t>
            </a:r>
            <a:r>
              <a:rPr lang="en-US" sz="1900" dirty="0">
                <a:solidFill>
                  <a:srgbClr val="FF0000"/>
                </a:solidFill>
              </a:rPr>
              <a:t> </a:t>
            </a:r>
            <a:r>
              <a:rPr lang="en-US" sz="1900" dirty="0" err="1">
                <a:solidFill>
                  <a:srgbClr val="FF0000"/>
                </a:solidFill>
              </a:rPr>
              <a:t>yalnız</a:t>
            </a:r>
            <a:r>
              <a:rPr lang="en-US" sz="1900" dirty="0">
                <a:solidFill>
                  <a:srgbClr val="FF0000"/>
                </a:solidFill>
              </a:rPr>
              <a:t> </a:t>
            </a:r>
            <a:r>
              <a:rPr lang="en-US" sz="1900" dirty="0" err="1">
                <a:solidFill>
                  <a:srgbClr val="FF0000"/>
                </a:solidFill>
              </a:rPr>
              <a:t>kaynağa</a:t>
            </a:r>
            <a:r>
              <a:rPr lang="en-US" sz="1900" dirty="0">
                <a:solidFill>
                  <a:srgbClr val="FF0000"/>
                </a:solidFill>
              </a:rPr>
              <a:t> </a:t>
            </a:r>
            <a:r>
              <a:rPr lang="en-US" sz="1900" dirty="0" err="1">
                <a:solidFill>
                  <a:srgbClr val="FF0000"/>
                </a:solidFill>
              </a:rPr>
              <a:t>bağlıdır</a:t>
            </a:r>
            <a:r>
              <a:rPr lang="en-US" sz="1900" dirty="0">
                <a:solidFill>
                  <a:srgbClr val="FF0000"/>
                </a:solidFill>
              </a:rPr>
              <a:t>, </a:t>
            </a:r>
            <a:r>
              <a:rPr lang="en-US" sz="1900" dirty="0" err="1">
                <a:solidFill>
                  <a:srgbClr val="FF0000"/>
                </a:solidFill>
              </a:rPr>
              <a:t>dalganın</a:t>
            </a:r>
            <a:r>
              <a:rPr lang="en-US" sz="1900" dirty="0">
                <a:solidFill>
                  <a:srgbClr val="FF0000"/>
                </a:solidFill>
              </a:rPr>
              <a:t> </a:t>
            </a:r>
            <a:r>
              <a:rPr lang="en-US" sz="1900" dirty="0" err="1">
                <a:solidFill>
                  <a:srgbClr val="FF0000"/>
                </a:solidFill>
              </a:rPr>
              <a:t>gittiği</a:t>
            </a:r>
            <a:r>
              <a:rPr lang="en-US" sz="1900" dirty="0">
                <a:solidFill>
                  <a:srgbClr val="FF0000"/>
                </a:solidFill>
              </a:rPr>
              <a:t> </a:t>
            </a:r>
            <a:r>
              <a:rPr lang="en-US" sz="1900" dirty="0" err="1">
                <a:solidFill>
                  <a:srgbClr val="FF0000"/>
                </a:solidFill>
              </a:rPr>
              <a:t>ortamdan</a:t>
            </a:r>
            <a:r>
              <a:rPr lang="en-US" sz="1900" dirty="0">
                <a:solidFill>
                  <a:srgbClr val="FF0000"/>
                </a:solidFill>
              </a:rPr>
              <a:t> </a:t>
            </a:r>
            <a:r>
              <a:rPr lang="en-US" sz="1900" dirty="0" err="1">
                <a:solidFill>
                  <a:srgbClr val="FF0000"/>
                </a:solidFill>
              </a:rPr>
              <a:t>bağımsızdır</a:t>
            </a:r>
            <a:r>
              <a:rPr lang="en-US" sz="1900" dirty="0">
                <a:solidFill>
                  <a:srgbClr val="FF0000"/>
                </a:solidFill>
              </a:rPr>
              <a:t>. Bir </a:t>
            </a:r>
            <a:r>
              <a:rPr lang="en-US" sz="1900" dirty="0" err="1">
                <a:solidFill>
                  <a:srgbClr val="FF0000"/>
                </a:solidFill>
              </a:rPr>
              <a:t>elektromanyetik</a:t>
            </a:r>
            <a:r>
              <a:rPr lang="en-US" sz="1900" dirty="0">
                <a:solidFill>
                  <a:srgbClr val="FF0000"/>
                </a:solidFill>
              </a:rPr>
              <a:t> </a:t>
            </a:r>
            <a:r>
              <a:rPr lang="en-US" sz="1900" dirty="0" err="1">
                <a:solidFill>
                  <a:srgbClr val="FF0000"/>
                </a:solidFill>
              </a:rPr>
              <a:t>dalganın</a:t>
            </a:r>
            <a:r>
              <a:rPr lang="en-US" sz="1900" dirty="0">
                <a:solidFill>
                  <a:srgbClr val="FF0000"/>
                </a:solidFill>
              </a:rPr>
              <a:t> </a:t>
            </a:r>
            <a:r>
              <a:rPr lang="en-US" sz="1900" dirty="0" err="1">
                <a:solidFill>
                  <a:srgbClr val="FF0000"/>
                </a:solidFill>
              </a:rPr>
              <a:t>frekansı</a:t>
            </a:r>
            <a:r>
              <a:rPr lang="en-US" sz="1900" dirty="0">
                <a:solidFill>
                  <a:srgbClr val="FF0000"/>
                </a:solidFill>
              </a:rPr>
              <a:t> (</a:t>
            </a:r>
            <a:r>
              <a:rPr lang="en-US" sz="1900" dirty="0" err="1">
                <a:solidFill>
                  <a:srgbClr val="FF0000"/>
                </a:solidFill>
              </a:rPr>
              <a:t>saniyede</a:t>
            </a:r>
            <a:r>
              <a:rPr lang="en-US" sz="1900" dirty="0">
                <a:solidFill>
                  <a:srgbClr val="FF0000"/>
                </a:solidFill>
              </a:rPr>
              <a:t> </a:t>
            </a:r>
            <a:r>
              <a:rPr lang="en-US" sz="1900" dirty="0" err="1">
                <a:solidFill>
                  <a:srgbClr val="FF0000"/>
                </a:solidFill>
              </a:rPr>
              <a:t>salınım</a:t>
            </a:r>
            <a:r>
              <a:rPr lang="en-US" sz="1900" dirty="0">
                <a:solidFill>
                  <a:srgbClr val="FF0000"/>
                </a:solidFill>
              </a:rPr>
              <a:t> </a:t>
            </a:r>
            <a:r>
              <a:rPr lang="en-US" sz="1900" dirty="0" err="1">
                <a:solidFill>
                  <a:srgbClr val="FF0000"/>
                </a:solidFill>
              </a:rPr>
              <a:t>sayısı</a:t>
            </a:r>
            <a:r>
              <a:rPr lang="en-US" sz="1900" dirty="0">
                <a:solidFill>
                  <a:srgbClr val="FF0000"/>
                </a:solidFill>
              </a:rPr>
              <a:t>) </a:t>
            </a:r>
            <a:r>
              <a:rPr lang="en-US" sz="1900" dirty="0" err="1">
                <a:solidFill>
                  <a:srgbClr val="FF0000"/>
                </a:solidFill>
              </a:rPr>
              <a:t>kaynağına</a:t>
            </a:r>
            <a:r>
              <a:rPr lang="en-US" sz="1900" dirty="0">
                <a:solidFill>
                  <a:srgbClr val="FF0000"/>
                </a:solidFill>
              </a:rPr>
              <a:t> </a:t>
            </a:r>
            <a:r>
              <a:rPr lang="en-US" sz="1900" dirty="0" err="1">
                <a:solidFill>
                  <a:srgbClr val="FF0000"/>
                </a:solidFill>
              </a:rPr>
              <a:t>bağlı</a:t>
            </a:r>
            <a:r>
              <a:rPr lang="en-US" sz="1900" dirty="0">
                <a:solidFill>
                  <a:srgbClr val="FF0000"/>
                </a:solidFill>
              </a:rPr>
              <a:t> </a:t>
            </a:r>
            <a:r>
              <a:rPr lang="en-US" sz="1900" dirty="0" err="1">
                <a:solidFill>
                  <a:srgbClr val="FF0000"/>
                </a:solidFill>
              </a:rPr>
              <a:t>olarak</a:t>
            </a:r>
            <a:r>
              <a:rPr lang="en-US" sz="1900" dirty="0">
                <a:solidFill>
                  <a:srgbClr val="FF0000"/>
                </a:solidFill>
              </a:rPr>
              <a:t> </a:t>
            </a:r>
            <a:r>
              <a:rPr lang="en-US" sz="1900" dirty="0" err="1">
                <a:solidFill>
                  <a:srgbClr val="FF0000"/>
                </a:solidFill>
              </a:rPr>
              <a:t>bir</a:t>
            </a:r>
            <a:r>
              <a:rPr lang="en-US" sz="1900" dirty="0">
                <a:solidFill>
                  <a:srgbClr val="FF0000"/>
                </a:solidFill>
              </a:rPr>
              <a:t> </a:t>
            </a:r>
            <a:r>
              <a:rPr lang="en-US" sz="1900" dirty="0" err="1">
                <a:solidFill>
                  <a:srgbClr val="FF0000"/>
                </a:solidFill>
              </a:rPr>
              <a:t>milyon</a:t>
            </a:r>
            <a:r>
              <a:rPr lang="en-US" sz="1900" dirty="0">
                <a:solidFill>
                  <a:srgbClr val="FF0000"/>
                </a:solidFill>
              </a:rPr>
              <a:t> </a:t>
            </a:r>
            <a:r>
              <a:rPr lang="en-US" sz="1900" dirty="0" err="1">
                <a:solidFill>
                  <a:srgbClr val="FF0000"/>
                </a:solidFill>
              </a:rPr>
              <a:t>Hz’in</a:t>
            </a:r>
            <a:r>
              <a:rPr lang="en-US" sz="1900" dirty="0">
                <a:solidFill>
                  <a:srgbClr val="FF0000"/>
                </a:solidFill>
              </a:rPr>
              <a:t> </a:t>
            </a:r>
            <a:r>
              <a:rPr lang="en-US" sz="1900" dirty="0" err="1">
                <a:solidFill>
                  <a:srgbClr val="FF0000"/>
                </a:solidFill>
              </a:rPr>
              <a:t>aşağısından</a:t>
            </a:r>
            <a:r>
              <a:rPr lang="en-US" sz="1900" dirty="0">
                <a:solidFill>
                  <a:srgbClr val="FF0000"/>
                </a:solidFill>
              </a:rPr>
              <a:t> </a:t>
            </a:r>
            <a:r>
              <a:rPr lang="en-US" sz="1900" dirty="0" err="1">
                <a:solidFill>
                  <a:srgbClr val="FF0000"/>
                </a:solidFill>
              </a:rPr>
              <a:t>bir</a:t>
            </a:r>
            <a:r>
              <a:rPr lang="en-US" sz="1900" dirty="0">
                <a:solidFill>
                  <a:srgbClr val="FF0000"/>
                </a:solidFill>
              </a:rPr>
              <a:t> </a:t>
            </a:r>
            <a:r>
              <a:rPr lang="en-US" sz="1900" dirty="0" err="1">
                <a:solidFill>
                  <a:srgbClr val="FF0000"/>
                </a:solidFill>
              </a:rPr>
              <a:t>septilyon</a:t>
            </a:r>
            <a:r>
              <a:rPr lang="en-US" sz="1900" dirty="0">
                <a:solidFill>
                  <a:srgbClr val="FF0000"/>
                </a:solidFill>
              </a:rPr>
              <a:t> (1 X 10</a:t>
            </a:r>
            <a:r>
              <a:rPr lang="en-US" sz="1900" baseline="30000" dirty="0">
                <a:solidFill>
                  <a:srgbClr val="FF0000"/>
                </a:solidFill>
              </a:rPr>
              <a:t>24</a:t>
            </a:r>
            <a:r>
              <a:rPr lang="en-US" sz="1900" dirty="0">
                <a:solidFill>
                  <a:srgbClr val="FF0000"/>
                </a:solidFill>
              </a:rPr>
              <a:t>) </a:t>
            </a:r>
            <a:r>
              <a:rPr lang="en-US" sz="1900" dirty="0" err="1">
                <a:solidFill>
                  <a:srgbClr val="FF0000"/>
                </a:solidFill>
              </a:rPr>
              <a:t>ve</a:t>
            </a:r>
            <a:r>
              <a:rPr lang="en-US" sz="1900" dirty="0">
                <a:solidFill>
                  <a:srgbClr val="FF0000"/>
                </a:solidFill>
              </a:rPr>
              <a:t> </a:t>
            </a:r>
            <a:r>
              <a:rPr lang="en-US" sz="1900" dirty="0" err="1">
                <a:solidFill>
                  <a:srgbClr val="FF0000"/>
                </a:solidFill>
              </a:rPr>
              <a:t>üstüne</a:t>
            </a:r>
            <a:r>
              <a:rPr lang="en-US" sz="1900" dirty="0">
                <a:solidFill>
                  <a:srgbClr val="FF0000"/>
                </a:solidFill>
              </a:rPr>
              <a:t> </a:t>
            </a:r>
            <a:r>
              <a:rPr lang="en-US" sz="1900" dirty="0" err="1">
                <a:solidFill>
                  <a:srgbClr val="FF0000"/>
                </a:solidFill>
              </a:rPr>
              <a:t>kadar</a:t>
            </a:r>
            <a:r>
              <a:rPr lang="en-US" sz="1900" dirty="0">
                <a:solidFill>
                  <a:srgbClr val="FF0000"/>
                </a:solidFill>
              </a:rPr>
              <a:t> </a:t>
            </a:r>
            <a:r>
              <a:rPr lang="en-US" sz="1900" dirty="0" err="1">
                <a:solidFill>
                  <a:srgbClr val="FF0000"/>
                </a:solidFill>
              </a:rPr>
              <a:t>uzanır</a:t>
            </a:r>
            <a:r>
              <a:rPr lang="en-US" sz="1900" dirty="0">
                <a:solidFill>
                  <a:srgbClr val="FF0000"/>
                </a:solidFill>
              </a:rPr>
              <a:t>. </a:t>
            </a:r>
          </a:p>
        </p:txBody>
      </p:sp>
    </p:spTree>
    <p:extLst>
      <p:ext uri="{BB962C8B-B14F-4D97-AF65-F5344CB8AC3E}">
        <p14:creationId xmlns:p14="http://schemas.microsoft.com/office/powerpoint/2010/main" val="1944159997"/>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78C30D"/>
      </a:accent1>
      <a:accent2>
        <a:srgbClr val="099B62"/>
      </a:accent2>
      <a:accent3>
        <a:srgbClr val="21CFDF"/>
      </a:accent3>
      <a:accent4>
        <a:srgbClr val="179FDF"/>
      </a:accent4>
      <a:accent5>
        <a:srgbClr val="E75710"/>
      </a:accent5>
      <a:accent6>
        <a:srgbClr val="F89C19"/>
      </a:accent6>
      <a:hlink>
        <a:srgbClr val="7CDE25"/>
      </a:hlink>
      <a:folHlink>
        <a:srgbClr val="BCE8A8"/>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C0EF0781-FB17-4F1F-B3B1-699933968CE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Atlas</Template>
  <TotalTime>1</TotalTime>
  <Words>446</Words>
  <Application>Microsoft Office PowerPoint</Application>
  <PresentationFormat>Geniş ekran</PresentationFormat>
  <Paragraphs>10</Paragraphs>
  <Slides>4</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4</vt:i4>
      </vt:variant>
    </vt:vector>
  </HeadingPairs>
  <TitlesOfParts>
    <vt:vector size="10" baseType="lpstr">
      <vt:lpstr>Arial</vt:lpstr>
      <vt:lpstr>Calibri</vt:lpstr>
      <vt:lpstr>Calibri Light</vt:lpstr>
      <vt:lpstr>Rockwell</vt:lpstr>
      <vt:lpstr>Wingdings</vt:lpstr>
      <vt:lpstr>Atlas</vt:lpstr>
      <vt:lpstr>ISIL IŞINIMIN ESASLARI</vt:lpstr>
      <vt:lpstr>GİRİŞ</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ISIL IŞINIMIN ESASLARI</dc:title>
  <dc:creator>Birce Mercanoglu Taban</dc:creator>
  <cp:lastModifiedBy>Birce Mercanoglu Taban</cp:lastModifiedBy>
  <cp:revision>1</cp:revision>
  <dcterms:created xsi:type="dcterms:W3CDTF">2021-11-16T06:56:45Z</dcterms:created>
  <dcterms:modified xsi:type="dcterms:W3CDTF">2021-11-16T06:58:14Z</dcterms:modified>
</cp:coreProperties>
</file>