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6" r:id="rId2"/>
    <p:sldId id="277" r:id="rId3"/>
    <p:sldId id="278" r:id="rId4"/>
    <p:sldId id="279" r:id="rId5"/>
    <p:sldId id="280" r:id="rId6"/>
    <p:sldId id="281" r:id="rId7"/>
    <p:sldId id="282" r:id="rId8"/>
    <p:sldId id="28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autoAdjust="0"/>
  </p:normalViewPr>
  <p:slideViewPr>
    <p:cSldViewPr snapToGrid="0">
      <p:cViewPr varScale="1">
        <p:scale>
          <a:sx n="73" d="100"/>
          <a:sy n="73" d="100"/>
        </p:scale>
        <p:origin x="-612" y="-102"/>
      </p:cViewPr>
      <p:guideLst>
        <p:guide orient="horz" pos="2160"/>
        <p:guide pos="3840"/>
      </p:guideLst>
    </p:cSldViewPr>
  </p:slideViewPr>
  <p:outlineViewPr>
    <p:cViewPr>
      <p:scale>
        <a:sx n="33" d="100"/>
        <a:sy n="33" d="100"/>
      </p:scale>
      <p:origin x="36" y="3588"/>
    </p:cViewPr>
  </p:outlin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103C06-2602-43D4-9D18-8A2E885FBE3E}" type="datetimeFigureOut">
              <a:rPr lang="tr-TR" smtClean="0"/>
              <a:pPr/>
              <a:t>24.04.2020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FBE7CB-B0DD-4909-B1B5-0B70554A9B0F}" type="slidenum">
              <a:rPr lang="tr-TR" smtClean="0"/>
              <a:pPr/>
              <a:t>‹#›</a:t>
            </a:fld>
            <a:endParaRPr lang="tr-TR"/>
          </a:p>
        </p:txBody>
      </p:sp>
    </p:spTree>
    <p:extLst>
      <p:ext uri="{BB962C8B-B14F-4D97-AF65-F5344CB8AC3E}">
        <p14:creationId xmlns="" xmlns:p14="http://schemas.microsoft.com/office/powerpoint/2010/main" val="4047241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8566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771861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415991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831075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04097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84519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299988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01750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13575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61129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5457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DF73B3-10FE-4D6C-9C87-F8A84D672ABB}" type="datetimeFigureOut">
              <a:rPr lang="tr-TR" smtClean="0"/>
              <a:pPr/>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35498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dirty="0" smtClean="0"/>
              <a:t>MOLEKÜLER GASTRONOMİ</a:t>
            </a:r>
            <a:endParaRPr lang="tr-TR" dirty="0"/>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Tarihsel ve etimolojik olarak gastronomi; nerede, ne zaman, ne şekilde ve hangi kombinasyonlarda ne yeneceği ve içileceği hakkında tavsiye ve rehberlikle ilgilidir. Gastronomi ayrıca yeme içmenin zevkini arttıran, yiyecek, içecek ve bunların seçimine dair bilgi ve becerilere sahip olunan “yaşam sanatı” olarak da anlaşılabilir</a:t>
            </a:r>
            <a:r>
              <a:rPr lang="tr-TR" dirty="0" smtClean="0"/>
              <a:t>.</a:t>
            </a:r>
          </a:p>
          <a:p>
            <a:endParaRPr lang="tr-TR" dirty="0" smtClean="0"/>
          </a:p>
          <a:p>
            <a:r>
              <a:rPr lang="tr-TR" dirty="0" smtClean="0"/>
              <a:t> </a:t>
            </a:r>
            <a:r>
              <a:rPr lang="tr-TR" dirty="0" smtClean="0"/>
              <a:t>Bu zevkler, farklı bir kültüre katılma deneyimini temel alan kültür turizminin bir alt kümesi olarak gelişen gastronomi turizminin merkezinde yer almaktadır (</a:t>
            </a:r>
            <a:r>
              <a:rPr lang="tr-TR" dirty="0" err="1" smtClean="0"/>
              <a:t>Santich</a:t>
            </a:r>
            <a:r>
              <a:rPr lang="tr-TR" dirty="0" smtClean="0"/>
              <a:t>, 2004).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Literatüre baktığımızda yiyecek ve içecek temeline dayalı turizm aktivitelerini tanımlamak için kullanılan gastronomi turizmi (</a:t>
            </a:r>
            <a:r>
              <a:rPr lang="tr-TR" dirty="0" err="1" smtClean="0"/>
              <a:t>gastronomic</a:t>
            </a:r>
            <a:r>
              <a:rPr lang="tr-TR" dirty="0" smtClean="0"/>
              <a:t>/</a:t>
            </a:r>
            <a:r>
              <a:rPr lang="tr-TR" dirty="0" err="1" smtClean="0"/>
              <a:t>gastronomy</a:t>
            </a:r>
            <a:r>
              <a:rPr lang="tr-TR" dirty="0" smtClean="0"/>
              <a:t> </a:t>
            </a:r>
            <a:r>
              <a:rPr lang="tr-TR" dirty="0" err="1" smtClean="0"/>
              <a:t>tourism</a:t>
            </a:r>
            <a:r>
              <a:rPr lang="tr-TR" dirty="0" smtClean="0"/>
              <a:t>), mutfak turizmi (</a:t>
            </a:r>
            <a:r>
              <a:rPr lang="tr-TR" dirty="0" err="1" smtClean="0"/>
              <a:t>culinary</a:t>
            </a:r>
            <a:r>
              <a:rPr lang="tr-TR" dirty="0" smtClean="0"/>
              <a:t> </a:t>
            </a:r>
            <a:r>
              <a:rPr lang="tr-TR" dirty="0" err="1" smtClean="0"/>
              <a:t>tourism</a:t>
            </a:r>
            <a:r>
              <a:rPr lang="tr-TR" dirty="0" smtClean="0"/>
              <a:t>), yiyecek turizmi (</a:t>
            </a:r>
            <a:r>
              <a:rPr lang="tr-TR" dirty="0" err="1" smtClean="0"/>
              <a:t>food</a:t>
            </a:r>
            <a:r>
              <a:rPr lang="tr-TR" dirty="0" smtClean="0"/>
              <a:t> </a:t>
            </a:r>
            <a:r>
              <a:rPr lang="tr-TR" dirty="0" err="1" smtClean="0"/>
              <a:t>tourism</a:t>
            </a:r>
            <a:r>
              <a:rPr lang="tr-TR" dirty="0" smtClean="0"/>
              <a:t>) gibi çeşitli kavramlarla karşılaşmaktayız. </a:t>
            </a:r>
            <a:endParaRPr lang="tr-TR" dirty="0" smtClean="0"/>
          </a:p>
          <a:p>
            <a:endParaRPr lang="tr-TR" dirty="0" smtClean="0"/>
          </a:p>
          <a:p>
            <a:r>
              <a:rPr lang="tr-TR" dirty="0" smtClean="0"/>
              <a:t>Pek </a:t>
            </a:r>
            <a:r>
              <a:rPr lang="tr-TR" dirty="0" smtClean="0"/>
              <a:t>çok araştırmacının, bu çalışmada da olduğu gibi gastronomi turizmi terimini tercih ettiğini görmekteyiz. Bu durumun başlıca üç temel nedeni olduğunu söyleyebiliriz.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İlk olarak gastronomi turizmi terimi, diğer terimlere göre daha geniş bir kapsama sahiptir ve bu nedenle daha geniş bir gruba hitap etme potansiyeli vardır. İkinci olarak yiyecek içecek temeline dayalı olarak seyahat eden ziyaretçilerin asıl motivasyonları olan etmenleri daha iyi tarif etmektedir. </a:t>
            </a:r>
            <a:endParaRPr lang="tr-TR" dirty="0" smtClean="0"/>
          </a:p>
          <a:p>
            <a:endParaRPr lang="tr-TR" dirty="0" smtClean="0"/>
          </a:p>
          <a:p>
            <a:r>
              <a:rPr lang="tr-TR" dirty="0" smtClean="0"/>
              <a:t>Üçüncü </a:t>
            </a:r>
            <a:r>
              <a:rPr lang="tr-TR" dirty="0" smtClean="0"/>
              <a:t>neden ise bu terimin hem kırsal hem de kentsel bölgeleri kapsamasıdır (</a:t>
            </a:r>
            <a:r>
              <a:rPr lang="tr-TR" dirty="0" err="1" smtClean="0"/>
              <a:t>Santich</a:t>
            </a:r>
            <a:r>
              <a:rPr lang="tr-TR" dirty="0" smtClean="0"/>
              <a:t>, 2008, aktaran </a:t>
            </a:r>
            <a:r>
              <a:rPr lang="tr-TR" dirty="0" err="1" smtClean="0"/>
              <a:t>Chaney</a:t>
            </a:r>
            <a:r>
              <a:rPr lang="tr-TR" dirty="0" smtClean="0"/>
              <a:t> ve </a:t>
            </a:r>
            <a:r>
              <a:rPr lang="tr-TR" dirty="0" err="1" smtClean="0"/>
              <a:t>Ryan</a:t>
            </a:r>
            <a:r>
              <a:rPr lang="tr-TR" dirty="0" smtClean="0"/>
              <a:t>, 2012).</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Gastronomi turizmi, daha önce yaşanmamış bir yiyecek içecek deneyimi yaşamak için seyahat motivasyonu yaratan ve seyahat davranışlarının güdülenmesine önemli ölçüde yardımcı olan turizm şekli olarak tanımlanabilmektedir (</a:t>
            </a:r>
            <a:r>
              <a:rPr lang="tr-TR" dirty="0" err="1" smtClean="0"/>
              <a:t>Harrington</a:t>
            </a:r>
            <a:r>
              <a:rPr lang="tr-TR" dirty="0" smtClean="0"/>
              <a:t> ve </a:t>
            </a:r>
            <a:r>
              <a:rPr lang="tr-TR" dirty="0" err="1" smtClean="0"/>
              <a:t>Ottenbacher</a:t>
            </a:r>
            <a:r>
              <a:rPr lang="tr-TR" dirty="0" smtClean="0"/>
              <a:t>, 2010).  </a:t>
            </a:r>
            <a:endParaRPr lang="tr-TR" dirty="0" smtClean="0"/>
          </a:p>
          <a:p>
            <a:endParaRPr lang="tr-TR" dirty="0" smtClean="0"/>
          </a:p>
          <a:p>
            <a:r>
              <a:rPr lang="tr-TR" dirty="0" smtClean="0"/>
              <a:t>Başka </a:t>
            </a:r>
            <a:r>
              <a:rPr lang="tr-TR" dirty="0" smtClean="0"/>
              <a:t>bir tanıma göre “Gastronomi turizmi, ana motivasyon kaynağı özel bir yemeğin tadımı veya bir yemeğin üretim aşamalarını görmek amacıyla, yöresel veya kırsal alanları, yiyecek üreticilerini, restoranları, yemek festivallerini ve özel alanları ziyaret etmektir.” (Yüncü, 2010: 29)</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Gastro</a:t>
            </a:r>
            <a:r>
              <a:rPr lang="tr-TR" dirty="0" smtClean="0"/>
              <a:t> turisti ise; temel seyahat motivasyonlarından biri </a:t>
            </a:r>
            <a:r>
              <a:rPr lang="tr-TR" dirty="0" err="1" smtClean="0"/>
              <a:t>gastronomik</a:t>
            </a:r>
            <a:r>
              <a:rPr lang="tr-TR" dirty="0" smtClean="0"/>
              <a:t> deneyimler yaşamak olan, bulunduğu destinasyonda yiyecek içecekle ilgili aktivitelere katılan özel ilgi turisti olarak tanımlamak mümkündür (</a:t>
            </a:r>
            <a:r>
              <a:rPr lang="tr-TR" dirty="0" err="1" smtClean="0"/>
              <a:t>Long</a:t>
            </a:r>
            <a:r>
              <a:rPr lang="tr-TR" dirty="0" smtClean="0"/>
              <a:t>, 2003, </a:t>
            </a:r>
            <a:r>
              <a:rPr lang="tr-TR" dirty="0" err="1" smtClean="0"/>
              <a:t>Shenoy</a:t>
            </a:r>
            <a:r>
              <a:rPr lang="tr-TR" dirty="0" smtClean="0"/>
              <a:t>, 2005). </a:t>
            </a:r>
            <a:endParaRPr lang="tr-TR" dirty="0" smtClean="0"/>
          </a:p>
          <a:p>
            <a:endParaRPr lang="tr-TR" dirty="0" smtClean="0"/>
          </a:p>
          <a:p>
            <a:r>
              <a:rPr lang="tr-TR" dirty="0" smtClean="0"/>
              <a:t>Bu </a:t>
            </a:r>
            <a:r>
              <a:rPr lang="tr-TR" dirty="0" smtClean="0"/>
              <a:t>seyahat motivasyonları ve </a:t>
            </a:r>
            <a:r>
              <a:rPr lang="tr-TR" dirty="0" err="1" smtClean="0"/>
              <a:t>gastronomik</a:t>
            </a:r>
            <a:r>
              <a:rPr lang="tr-TR" dirty="0" smtClean="0"/>
              <a:t> deneyimlerden bazıları ise (</a:t>
            </a:r>
            <a:r>
              <a:rPr lang="tr-TR" dirty="0" err="1" smtClean="0"/>
              <a:t>Wolf</a:t>
            </a:r>
            <a:r>
              <a:rPr lang="tr-TR" dirty="0" smtClean="0"/>
              <a:t>, 2006):</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Başarılı bir şefin katıldığı özel toplantılara katılmak, hazırladığı yemeği yemek veya yemeğin yapılışını izlemek, </a:t>
            </a:r>
          </a:p>
          <a:p>
            <a:pPr lvl="0"/>
            <a:endParaRPr lang="tr-TR" dirty="0" smtClean="0"/>
          </a:p>
          <a:p>
            <a:pPr lvl="0"/>
            <a:r>
              <a:rPr lang="tr-TR" dirty="0" smtClean="0"/>
              <a:t>Yemek </a:t>
            </a:r>
            <a:r>
              <a:rPr lang="tr-TR" dirty="0" smtClean="0"/>
              <a:t>yarışmalarını izlemek,</a:t>
            </a:r>
          </a:p>
          <a:p>
            <a:pPr lvl="0"/>
            <a:r>
              <a:rPr lang="tr-TR" dirty="0" smtClean="0"/>
              <a:t>Belirli bir restoranda yemek yemek,</a:t>
            </a:r>
          </a:p>
          <a:p>
            <a:pPr lvl="0"/>
            <a:r>
              <a:rPr lang="tr-TR" dirty="0" smtClean="0"/>
              <a:t>Bir restoranın açılışına ya da özel bir programına katılmak,</a:t>
            </a:r>
          </a:p>
          <a:p>
            <a:pPr lvl="0"/>
            <a:r>
              <a:rPr lang="tr-TR" dirty="0" smtClean="0"/>
              <a:t>Yerel restoranlarda yemek yemek,</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t>Yiyecek ve içeceklerle ilgili festival ve benzeri etkinlere katılmak,</a:t>
            </a:r>
          </a:p>
          <a:p>
            <a:pPr lvl="0"/>
            <a:r>
              <a:rPr lang="tr-TR" dirty="0" smtClean="0"/>
              <a:t>Sadece belirli bir bölgeye özgü yiyecek ve içecekleri tatmak,</a:t>
            </a:r>
          </a:p>
          <a:p>
            <a:pPr lvl="0"/>
            <a:r>
              <a:rPr lang="tr-TR" dirty="0" smtClean="0"/>
              <a:t>Yiyecek içecek maddelerinin üretiminin gerçekleştiği çiftlik, bağ, şarap evi gibi yerleri ziyaret etmek,</a:t>
            </a:r>
          </a:p>
          <a:p>
            <a:pPr lvl="0"/>
            <a:r>
              <a:rPr lang="tr-TR" dirty="0" smtClean="0"/>
              <a:t>Yemek kurslarına katılmak olarak sıralanabilir.</a:t>
            </a:r>
            <a:endParaRPr lang="tr-TR" smtClean="0"/>
          </a:p>
          <a:p>
            <a:endParaRPr lang="tr-T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425</Words>
  <Application>Microsoft Office PowerPoint</Application>
  <PresentationFormat>Özel</PresentationFormat>
  <Paragraphs>26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MOLEKÜLER GASTRONOMİ</vt:lpstr>
      <vt:lpstr>Slayt 2</vt:lpstr>
      <vt:lpstr>Slayt 3</vt:lpstr>
      <vt:lpstr>Slayt 4</vt:lpstr>
      <vt:lpstr>Slayt 5</vt:lpstr>
      <vt:lpstr>Slayt 6</vt:lpstr>
      <vt:lpstr>Slayt 7</vt:lpstr>
      <vt:lpstr>Slayt 8</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Moleküler Gastronomi</dc:title>
  <dc:creator>emir</dc:creator>
  <cp:lastModifiedBy>güneş</cp:lastModifiedBy>
  <cp:revision>12</cp:revision>
  <dcterms:created xsi:type="dcterms:W3CDTF">2020-03-11T13:59:45Z</dcterms:created>
  <dcterms:modified xsi:type="dcterms:W3CDTF">2020-04-24T17:16:01Z</dcterms:modified>
</cp:coreProperties>
</file>