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295" r:id="rId4"/>
    <p:sldId id="285" r:id="rId5"/>
    <p:sldId id="286" r:id="rId6"/>
    <p:sldId id="288"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0EDD4F-1FA7-3285-A9F3-437C813E19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40A56C5-F5EA-09A5-B9E6-DFE520D9F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62E3192-984E-7F97-5D88-47C1421D63D1}"/>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5" name="Alt Bilgi Yer Tutucusu 4">
            <a:extLst>
              <a:ext uri="{FF2B5EF4-FFF2-40B4-BE49-F238E27FC236}">
                <a16:creationId xmlns:a16="http://schemas.microsoft.com/office/drawing/2014/main" id="{D7F35DAC-5B76-2E27-A01B-9DC21DF14D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93B3B7-F44D-4392-C9C6-06E6704F446C}"/>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165502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80AFD6-CE4C-173C-D570-6C4E8E4A490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76D218-A95D-BCFE-D530-E0D00D1F101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AFF4C37-1A43-2330-8218-62989508BDAB}"/>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5" name="Alt Bilgi Yer Tutucusu 4">
            <a:extLst>
              <a:ext uri="{FF2B5EF4-FFF2-40B4-BE49-F238E27FC236}">
                <a16:creationId xmlns:a16="http://schemas.microsoft.com/office/drawing/2014/main" id="{B93567E6-178D-2509-6071-F80D5DD1DB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D22508-694B-A8AE-E8D3-A5C52D7590E6}"/>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26787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A671837-6147-A8B4-C6BC-B9AFE721C4B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38DB95E-FA69-4D0F-3F03-E84F0DF3201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983FB1-010F-69C0-D012-237199553057}"/>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5" name="Alt Bilgi Yer Tutucusu 4">
            <a:extLst>
              <a:ext uri="{FF2B5EF4-FFF2-40B4-BE49-F238E27FC236}">
                <a16:creationId xmlns:a16="http://schemas.microsoft.com/office/drawing/2014/main" id="{DB14C94B-A592-E3C5-087E-CC122808AC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DB6CEF6-AFC7-BB09-C00D-1BF4DB15FBD0}"/>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152125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397788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45726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18281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385912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332576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597777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3485222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33275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009153-BA9C-39D5-E376-6C85380C4F7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3AEBACC-967A-4D86-AED3-C3A01CAD672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DB8A908-7642-3C37-E07B-C87FF8B18837}"/>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5" name="Alt Bilgi Yer Tutucusu 4">
            <a:extLst>
              <a:ext uri="{FF2B5EF4-FFF2-40B4-BE49-F238E27FC236}">
                <a16:creationId xmlns:a16="http://schemas.microsoft.com/office/drawing/2014/main" id="{A97CD89F-40C0-35F6-ECC9-FF9F4FE4F8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EB274C-62DF-5B5B-8AD7-7ABAA5E0477A}"/>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054092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1366738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378101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2523309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2984680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233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C75F30-D591-DD5E-17FE-7643E9900A5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25ABD64-32D3-DDB6-2869-D3C21E3E9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B9472CB-EFCD-725F-71CA-2008BF8E90DA}"/>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5" name="Alt Bilgi Yer Tutucusu 4">
            <a:extLst>
              <a:ext uri="{FF2B5EF4-FFF2-40B4-BE49-F238E27FC236}">
                <a16:creationId xmlns:a16="http://schemas.microsoft.com/office/drawing/2014/main" id="{E628E9C8-6A29-4D41-A349-6645C5E13EE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BE5B8A-53C4-DE71-C21C-8E24B19047FC}"/>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15807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1A2A28-729D-128E-3F19-B4BC7A05C7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91E820B-A821-9C73-CB43-84467C50527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0F8C697-57B0-E8D7-ADE9-A9DC0F44C87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F758977-F5D2-D4A0-2EF9-269FB66AEEBE}"/>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6" name="Alt Bilgi Yer Tutucusu 5">
            <a:extLst>
              <a:ext uri="{FF2B5EF4-FFF2-40B4-BE49-F238E27FC236}">
                <a16:creationId xmlns:a16="http://schemas.microsoft.com/office/drawing/2014/main" id="{F6D60E9C-A1C6-42D5-6FE5-DF412493426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EE8A2B-5623-B11C-EDBC-B0D935E2BCF2}"/>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93494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AB77E-96AC-0D9E-CF87-9C841AA3D31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5E548B4-ED8D-2745-4C52-DE54694DE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E62D4EB-1A10-E950-B477-CB3FC991190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F75A8E-8C15-8AE6-CC66-328B1CF1A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15BF715-AEB1-23A7-1901-55FE1D394EF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31BE1E6-A5DF-44C6-3331-6C7CB70422BC}"/>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8" name="Alt Bilgi Yer Tutucusu 7">
            <a:extLst>
              <a:ext uri="{FF2B5EF4-FFF2-40B4-BE49-F238E27FC236}">
                <a16:creationId xmlns:a16="http://schemas.microsoft.com/office/drawing/2014/main" id="{882B9017-C095-54BB-C1A5-C820851DB6A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4993F18-AFCB-18E9-776A-914EF35B6520}"/>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272668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B20FCA-DC00-3208-631C-64707F6D1F8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FC5075C-7118-513B-8A48-4594F4FA4556}"/>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4" name="Alt Bilgi Yer Tutucusu 3">
            <a:extLst>
              <a:ext uri="{FF2B5EF4-FFF2-40B4-BE49-F238E27FC236}">
                <a16:creationId xmlns:a16="http://schemas.microsoft.com/office/drawing/2014/main" id="{CBB9EFE7-E0AD-522D-0474-4466C3CA0F8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FE2FA84-8D84-9E06-2347-D042A96AD2EC}"/>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407285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D3A2AC2-B03C-F247-9802-A8A8024E3551}"/>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3" name="Alt Bilgi Yer Tutucusu 2">
            <a:extLst>
              <a:ext uri="{FF2B5EF4-FFF2-40B4-BE49-F238E27FC236}">
                <a16:creationId xmlns:a16="http://schemas.microsoft.com/office/drawing/2014/main" id="{E6046A84-9C31-2B3F-CE9D-324425743D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2B4C883-DB3D-86E5-9355-AEDDAA466E5E}"/>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427450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7ADCA0-749F-79E0-99AE-C663FE76066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3A0B6E6-4F22-FE9B-7C7B-98DA4F343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B6EF6B8-E2BD-9E52-703D-6A2B905F1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4F26DD8-9120-1B77-F7EF-A2C08EF07625}"/>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6" name="Alt Bilgi Yer Tutucusu 5">
            <a:extLst>
              <a:ext uri="{FF2B5EF4-FFF2-40B4-BE49-F238E27FC236}">
                <a16:creationId xmlns:a16="http://schemas.microsoft.com/office/drawing/2014/main" id="{8BB809FA-6A87-29E5-9D9F-48D39FF2B27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BD13106-95FA-2CB1-4958-42E1BF2CF776}"/>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902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C059B3-A280-D605-459F-B88517C64EA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19E9FDE-FB3D-2D43-D2A9-6E5FE7210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26224E0-AAEB-44DD-B010-47D009266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0A26C50-B10C-1E27-EF02-2C1E8A34BF25}"/>
              </a:ext>
            </a:extLst>
          </p:cNvPr>
          <p:cNvSpPr>
            <a:spLocks noGrp="1"/>
          </p:cNvSpPr>
          <p:nvPr>
            <p:ph type="dt" sz="half" idx="10"/>
          </p:nvPr>
        </p:nvSpPr>
        <p:spPr/>
        <p:txBody>
          <a:bodyPr/>
          <a:lstStyle/>
          <a:p>
            <a:fld id="{0E214C22-5F20-4C18-B891-8BCA3C6F5736}" type="datetimeFigureOut">
              <a:rPr lang="tr-TR" smtClean="0"/>
              <a:t>9.09.2025</a:t>
            </a:fld>
            <a:endParaRPr lang="tr-TR"/>
          </a:p>
        </p:txBody>
      </p:sp>
      <p:sp>
        <p:nvSpPr>
          <p:cNvPr id="6" name="Alt Bilgi Yer Tutucusu 5">
            <a:extLst>
              <a:ext uri="{FF2B5EF4-FFF2-40B4-BE49-F238E27FC236}">
                <a16:creationId xmlns:a16="http://schemas.microsoft.com/office/drawing/2014/main" id="{12CE44AE-BCA1-DBA8-5A55-709187E569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18C2B9-F923-79E6-0F94-78F89C5C78C8}"/>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144568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1B7A08D-83C2-4EF3-5ACB-19AB89744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CF3B219-DBA7-04F9-AE5A-43EE4DB06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870F55-63AB-F123-488C-4878CB75B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14C22-5F20-4C18-B891-8BCA3C6F5736}" type="datetimeFigureOut">
              <a:rPr lang="tr-TR" smtClean="0"/>
              <a:t>9.09.2025</a:t>
            </a:fld>
            <a:endParaRPr lang="tr-TR"/>
          </a:p>
        </p:txBody>
      </p:sp>
      <p:sp>
        <p:nvSpPr>
          <p:cNvPr id="5" name="Alt Bilgi Yer Tutucusu 4">
            <a:extLst>
              <a:ext uri="{FF2B5EF4-FFF2-40B4-BE49-F238E27FC236}">
                <a16:creationId xmlns:a16="http://schemas.microsoft.com/office/drawing/2014/main" id="{5DB385DB-F60D-88B8-5BC0-BAB0E5541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FEB5D1C-F5C7-7FBD-30A1-C41969C96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A1E65-7DA4-456E-983D-FAB9A69B2BD2}" type="slidenum">
              <a:rPr lang="tr-TR" smtClean="0"/>
              <a:t>‹#›</a:t>
            </a:fld>
            <a:endParaRPr lang="tr-TR"/>
          </a:p>
        </p:txBody>
      </p:sp>
    </p:spTree>
    <p:extLst>
      <p:ext uri="{BB962C8B-B14F-4D97-AF65-F5344CB8AC3E}">
        <p14:creationId xmlns:p14="http://schemas.microsoft.com/office/powerpoint/2010/main" val="173247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2155655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968216-0127-7BC1-8CD4-C6683A9A025E}"/>
              </a:ext>
            </a:extLst>
          </p:cNvPr>
          <p:cNvSpPr>
            <a:spLocks noGrp="1"/>
          </p:cNvSpPr>
          <p:nvPr>
            <p:ph idx="1"/>
          </p:nvPr>
        </p:nvSpPr>
        <p:spPr>
          <a:xfrm>
            <a:off x="3863976" y="1484314"/>
            <a:ext cx="5915025" cy="3519487"/>
          </a:xfrm>
        </p:spPr>
        <p:txBody>
          <a:bodyPr>
            <a:normAutofit fontScale="77500" lnSpcReduction="20000"/>
          </a:bodyPr>
          <a:lstStyle/>
          <a:p>
            <a:pPr eaLnBrk="1" hangingPunct="1">
              <a:defRPr/>
            </a:pPr>
            <a:endParaRPr lang="tr-TR" sz="1950" dirty="0"/>
          </a:p>
          <a:p>
            <a:pPr marL="0" indent="0" eaLnBrk="1" hangingPunct="1">
              <a:buNone/>
              <a:defRPr/>
            </a:pPr>
            <a:r>
              <a:rPr lang="en-US" sz="1950" b="1" dirty="0"/>
              <a:t>LEARNING BY MODELLING (OBSERVING)</a:t>
            </a:r>
          </a:p>
          <a:p>
            <a:pPr marL="0" indent="0" eaLnBrk="1" hangingPunct="1">
              <a:buNone/>
              <a:defRPr/>
            </a:pPr>
            <a:endParaRPr lang="en-US" sz="1950" b="1" dirty="0"/>
          </a:p>
          <a:p>
            <a:pPr marL="0" indent="0" eaLnBrk="1" hangingPunct="1">
              <a:buNone/>
              <a:defRPr/>
            </a:pPr>
            <a:r>
              <a:rPr lang="en-US" sz="1950" dirty="0"/>
              <a:t>An individual acquires some </a:t>
            </a:r>
            <a:r>
              <a:rPr lang="en-US" sz="1950" dirty="0" err="1"/>
              <a:t>behaviours</a:t>
            </a:r>
            <a:r>
              <a:rPr lang="en-US" sz="1950" dirty="0"/>
              <a:t> by imitating someone else. Examples of this situation are the student dressing like his/her </a:t>
            </a:r>
            <a:r>
              <a:rPr lang="en-US" sz="1950" dirty="0" err="1"/>
              <a:t>favourite</a:t>
            </a:r>
            <a:r>
              <a:rPr lang="en-US" sz="1950" dirty="0"/>
              <a:t> artist, having his/her hair cut, small birds imitating the singing of big birds. </a:t>
            </a:r>
          </a:p>
          <a:p>
            <a:pPr marL="0" indent="0" eaLnBrk="1" hangingPunct="1">
              <a:buNone/>
              <a:defRPr/>
            </a:pPr>
            <a:endParaRPr lang="en-US" sz="1950" dirty="0"/>
          </a:p>
          <a:p>
            <a:pPr marL="0" indent="0" eaLnBrk="1" hangingPunct="1">
              <a:buNone/>
              <a:defRPr/>
            </a:pPr>
            <a:r>
              <a:rPr lang="en-US" sz="1950" dirty="0"/>
              <a:t>One of the most important factors in learning by modelling is the similarity of the selected model with the individual. </a:t>
            </a:r>
          </a:p>
          <a:p>
            <a:pPr marL="0" indent="0" eaLnBrk="1" hangingPunct="1">
              <a:buNone/>
              <a:defRPr/>
            </a:pPr>
            <a:endParaRPr lang="en-US" sz="1950" dirty="0"/>
          </a:p>
          <a:p>
            <a:pPr marL="0" indent="0" eaLnBrk="1" hangingPunct="1">
              <a:buNone/>
              <a:defRPr/>
            </a:pPr>
            <a:r>
              <a:rPr lang="en-US" sz="1950" dirty="0"/>
              <a:t>In addition, desired </a:t>
            </a:r>
            <a:r>
              <a:rPr lang="en-US" sz="1950" dirty="0" err="1"/>
              <a:t>behaviours</a:t>
            </a:r>
            <a:r>
              <a:rPr lang="en-US" sz="1950" dirty="0"/>
              <a:t> are not always acquired in learning by modelling. Sometimes harmful habits learned are the result of learning by modelling. </a:t>
            </a:r>
          </a:p>
          <a:p>
            <a:pPr marL="0" indent="0" eaLnBrk="1" hangingPunct="1">
              <a:buNone/>
              <a:defRPr/>
            </a:pPr>
            <a:endParaRPr lang="en-US" sz="1950" b="1" dirty="0"/>
          </a:p>
          <a:p>
            <a:pPr algn="just" eaLnBrk="1" hangingPunct="1">
              <a:defRPr/>
            </a:pPr>
            <a:r>
              <a:rPr lang="tr-TR" sz="1950" dirty="0"/>
              <a:t>	</a:t>
            </a:r>
          </a:p>
          <a:p>
            <a:pPr marL="0" indent="0" eaLnBrk="1" hangingPunct="1">
              <a:buNone/>
              <a:defRPr/>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4AC399-8156-51F7-ABAA-44D8888E2D06}"/>
              </a:ext>
            </a:extLst>
          </p:cNvPr>
          <p:cNvSpPr>
            <a:spLocks noGrp="1"/>
          </p:cNvSpPr>
          <p:nvPr>
            <p:ph idx="1"/>
          </p:nvPr>
        </p:nvSpPr>
        <p:spPr>
          <a:xfrm>
            <a:off x="3648076" y="981075"/>
            <a:ext cx="5915025" cy="3517900"/>
          </a:xfrm>
        </p:spPr>
        <p:txBody>
          <a:bodyPr>
            <a:normAutofit fontScale="85000" lnSpcReduction="10000"/>
          </a:bodyPr>
          <a:lstStyle/>
          <a:p>
            <a:pPr marL="0" indent="0" eaLnBrk="1" hangingPunct="1">
              <a:buNone/>
              <a:defRPr/>
            </a:pPr>
            <a:r>
              <a:rPr lang="tr-TR" sz="1950" dirty="0"/>
              <a:t>	</a:t>
            </a:r>
          </a:p>
          <a:p>
            <a:pPr marL="0" indent="0" eaLnBrk="1" hangingPunct="1">
              <a:buNone/>
              <a:defRPr/>
            </a:pPr>
            <a:r>
              <a:rPr lang="en-US" sz="2000" b="1" dirty="0"/>
              <a:t>Bobo Doll Experiment</a:t>
            </a:r>
            <a:endParaRPr lang="tr-TR" sz="2000" b="1" dirty="0"/>
          </a:p>
          <a:p>
            <a:pPr marL="0" indent="0" eaLnBrk="1" hangingPunct="1">
              <a:buNone/>
              <a:defRPr/>
            </a:pPr>
            <a:endParaRPr lang="tr-TR" sz="1950" b="1" dirty="0"/>
          </a:p>
          <a:p>
            <a:pPr algn="just" eaLnBrk="1" hangingPunct="1">
              <a:defRPr/>
            </a:pPr>
            <a:r>
              <a:rPr lang="en-US" sz="1950" dirty="0"/>
              <a:t>Bandura makes some children watch a film in his experiment. The film shows an adult shouting at a toy called "Bobo doll" and kicking it. The children watching this film are then taken one by one into a room full of toys. In the middle of their play, someone comes and says that another child will play with these toys from now on. The child, who is taken out of this interesting room and disappointed, is taken to another room with few toys. Among the toys in this room is "Bobo doll". It is observed that the children in the group who watched the film behaved more aggressively towards "Bobo doll".</a:t>
            </a:r>
          </a:p>
          <a:p>
            <a:pPr algn="just" eaLnBrk="1" hangingPunct="1">
              <a:defRPr/>
            </a:pPr>
            <a:endParaRPr lang="en-US" sz="1950" dirty="0"/>
          </a:p>
          <a:p>
            <a:pPr marL="0" indent="0" eaLnBrk="1" hangingPunct="1">
              <a:buNone/>
              <a:defRPr/>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574659-41BD-8863-262D-DDB201D31E6B}"/>
              </a:ext>
            </a:extLst>
          </p:cNvPr>
          <p:cNvSpPr>
            <a:spLocks noGrp="1"/>
          </p:cNvSpPr>
          <p:nvPr>
            <p:ph type="title"/>
          </p:nvPr>
        </p:nvSpPr>
        <p:spPr>
          <a:xfrm>
            <a:off x="1887415" y="1077913"/>
            <a:ext cx="7577260" cy="1339850"/>
          </a:xfrm>
        </p:spPr>
        <p:txBody>
          <a:bodyPr>
            <a:noAutofit/>
          </a:bodyPr>
          <a:lstStyle/>
          <a:p>
            <a:pPr algn="just" eaLnBrk="1" hangingPunct="1">
              <a:defRPr/>
            </a:pPr>
            <a:r>
              <a:rPr lang="en-US" sz="1350" b="1" dirty="0">
                <a:latin typeface="+mn-lt"/>
              </a:rPr>
              <a:t>Bobo Doll Experiment: </a:t>
            </a:r>
            <a:r>
              <a:rPr lang="en-US" sz="1350" dirty="0">
                <a:latin typeface="+mn-lt"/>
              </a:rPr>
              <a:t>In his next experiment, Bandura made another manipulation. While the perpetrator of violence was rewarded in the film shown to a group of children, he was punished in the film shown to other children. Violent </a:t>
            </a:r>
            <a:r>
              <a:rPr lang="en-US" sz="1350" dirty="0" err="1">
                <a:latin typeface="+mn-lt"/>
              </a:rPr>
              <a:t>behaviour</a:t>
            </a:r>
            <a:r>
              <a:rPr lang="en-US" sz="1350" dirty="0">
                <a:latin typeface="+mn-lt"/>
              </a:rPr>
              <a:t> was observed more in children who watched the film with a reward at the end. However, children who watched someone being punished in the end refrained from doing the </a:t>
            </a:r>
            <a:r>
              <a:rPr lang="en-US" sz="1350" dirty="0" err="1">
                <a:latin typeface="+mn-lt"/>
              </a:rPr>
              <a:t>behaviour</a:t>
            </a:r>
            <a:r>
              <a:rPr lang="en-US" sz="1350" dirty="0">
                <a:latin typeface="+mn-lt"/>
              </a:rPr>
              <a:t>.</a:t>
            </a:r>
            <a:br>
              <a:rPr lang="en-US" sz="1350" dirty="0">
                <a:latin typeface="+mn-lt"/>
              </a:rPr>
            </a:br>
            <a:endParaRPr lang="en-US" sz="1350" dirty="0">
              <a:latin typeface="+mn-lt"/>
            </a:endParaRPr>
          </a:p>
        </p:txBody>
      </p:sp>
      <p:pic>
        <p:nvPicPr>
          <p:cNvPr id="91139" name="İçerik Yer Tutucusu 3">
            <a:extLst>
              <a:ext uri="{FF2B5EF4-FFF2-40B4-BE49-F238E27FC236}">
                <a16:creationId xmlns:a16="http://schemas.microsoft.com/office/drawing/2014/main" id="{392FE7F0-BFF9-0D02-2F57-0DBD973545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87800" y="2417763"/>
            <a:ext cx="1093788" cy="1339850"/>
          </a:xfrm>
        </p:spPr>
      </p:pic>
      <p:pic>
        <p:nvPicPr>
          <p:cNvPr id="91140" name="Resim 4">
            <a:extLst>
              <a:ext uri="{FF2B5EF4-FFF2-40B4-BE49-F238E27FC236}">
                <a16:creationId xmlns:a16="http://schemas.microsoft.com/office/drawing/2014/main" id="{ED31351B-01B7-0646-2A18-701E6249BD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2417764"/>
            <a:ext cx="33782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Resim 5">
            <a:extLst>
              <a:ext uri="{FF2B5EF4-FFF2-40B4-BE49-F238E27FC236}">
                <a16:creationId xmlns:a16="http://schemas.microsoft.com/office/drawing/2014/main" id="{07E5F807-5552-862A-D275-2BACBCC85F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4235450"/>
            <a:ext cx="109378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Resim 6">
            <a:extLst>
              <a:ext uri="{FF2B5EF4-FFF2-40B4-BE49-F238E27FC236}">
                <a16:creationId xmlns:a16="http://schemas.microsoft.com/office/drawing/2014/main" id="{2A4CE1A1-522B-3B8A-A848-85F115B21D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3525" y="4087813"/>
            <a:ext cx="34432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B23442-784A-9D03-8E61-2AB786311440}"/>
              </a:ext>
            </a:extLst>
          </p:cNvPr>
          <p:cNvSpPr>
            <a:spLocks noGrp="1"/>
          </p:cNvSpPr>
          <p:nvPr>
            <p:ph idx="1"/>
          </p:nvPr>
        </p:nvSpPr>
        <p:spPr>
          <a:xfrm>
            <a:off x="3432175" y="115888"/>
            <a:ext cx="7200900" cy="2552700"/>
          </a:xfrm>
        </p:spPr>
        <p:txBody>
          <a:bodyPr>
            <a:noAutofit/>
          </a:bodyPr>
          <a:lstStyle/>
          <a:p>
            <a:pPr eaLnBrk="1" hangingPunct="1">
              <a:defRPr/>
            </a:pPr>
            <a:endParaRPr lang="tr-TR" sz="2000" dirty="0"/>
          </a:p>
          <a:p>
            <a:pPr marL="0" indent="0" eaLnBrk="1" hangingPunct="1">
              <a:buNone/>
              <a:defRPr/>
            </a:pPr>
            <a:r>
              <a:rPr lang="tr-TR" sz="1800" b="1" dirty="0"/>
              <a:t>LEARNT HELPLESSNESS</a:t>
            </a:r>
          </a:p>
          <a:p>
            <a:pPr marL="0" indent="0" eaLnBrk="1" hangingPunct="1">
              <a:buNone/>
              <a:defRPr/>
            </a:pPr>
            <a:endParaRPr lang="tr-TR" sz="1800" dirty="0"/>
          </a:p>
          <a:p>
            <a:pPr eaLnBrk="1" hangingPunct="1">
              <a:defRPr/>
            </a:pPr>
            <a:r>
              <a:rPr lang="en-US" sz="1800" dirty="0"/>
              <a:t>In the first half of his experiment, Seligman subjected the dogs he used as test subjects to severe electric shocks continuously but at short intervals. The dogs in the laboratory developed helplessness in the face of this punishment, which they were exposed to and, more importantly, could not prevent. </a:t>
            </a:r>
          </a:p>
          <a:p>
            <a:pPr eaLnBrk="1" hangingPunct="1">
              <a:defRPr/>
            </a:pPr>
            <a:r>
              <a:rPr lang="en-US" sz="1800" dirty="0"/>
              <a:t>The second part of the experiment consisted of classical avoidance training. Under normal circumstances, during this training, the electric shock applied to the floor of one of the boxes is conditioned with a bell or a light source to teach the animal to jump to the other box and avoid the electric shock. </a:t>
            </a:r>
          </a:p>
          <a:p>
            <a:pPr eaLnBrk="1" hangingPunct="1">
              <a:defRPr/>
            </a:pPr>
            <a:r>
              <a:rPr lang="en-US" sz="1800" dirty="0"/>
              <a:t>However, since Seligman's dogs developed helplessness by learning that they could not prevent the shock in the first stage, they could not learn to develop this </a:t>
            </a:r>
            <a:r>
              <a:rPr lang="en-US" sz="1800" dirty="0" err="1"/>
              <a:t>behaviour</a:t>
            </a:r>
            <a:r>
              <a:rPr lang="en-US" sz="1800" dirty="0"/>
              <a:t> unlike the control group, even though the apparatus allowed them to jump to the opposite side and escape from the shock in the second stage. In other words, helplessness inhibits avoidance </a:t>
            </a:r>
            <a:r>
              <a:rPr lang="en-US" sz="1800" dirty="0" err="1"/>
              <a:t>behaviour</a:t>
            </a:r>
            <a:r>
              <a:rPr lang="en-US" sz="1800" dirty="0"/>
              <a:t>.</a:t>
            </a:r>
          </a:p>
        </p:txBody>
      </p:sp>
      <p:pic>
        <p:nvPicPr>
          <p:cNvPr id="92163" name="Resim 1">
            <a:extLst>
              <a:ext uri="{FF2B5EF4-FFF2-40B4-BE49-F238E27FC236}">
                <a16:creationId xmlns:a16="http://schemas.microsoft.com/office/drawing/2014/main" id="{F199B9D6-D1C8-0BD9-4A2B-461A775BB2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412875"/>
            <a:ext cx="180022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Resim 3">
            <a:extLst>
              <a:ext uri="{FF2B5EF4-FFF2-40B4-BE49-F238E27FC236}">
                <a16:creationId xmlns:a16="http://schemas.microsoft.com/office/drawing/2014/main" id="{58B7D891-CC60-AC73-BF8C-8D787AB1B4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5661026"/>
            <a:ext cx="33845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64E40D-FDF6-BC6B-37B0-D1B922592FA2}"/>
              </a:ext>
            </a:extLst>
          </p:cNvPr>
          <p:cNvSpPr>
            <a:spLocks noGrp="1"/>
          </p:cNvSpPr>
          <p:nvPr>
            <p:ph idx="1"/>
          </p:nvPr>
        </p:nvSpPr>
        <p:spPr>
          <a:xfrm>
            <a:off x="2711450" y="549275"/>
            <a:ext cx="7200900" cy="2686050"/>
          </a:xfrm>
        </p:spPr>
        <p:txBody>
          <a:bodyPr/>
          <a:lstStyle/>
          <a:p>
            <a:pPr marL="0" indent="0" algn="just" eaLnBrk="1" hangingPunct="1">
              <a:buNone/>
              <a:defRPr/>
            </a:pPr>
            <a:r>
              <a:rPr lang="tr-TR" sz="2800" b="1" dirty="0"/>
              <a:t>KÖPEKLERDE ÖĞRENME</a:t>
            </a:r>
          </a:p>
          <a:p>
            <a:pPr marL="0" indent="0" algn="just" eaLnBrk="1" hangingPunct="1">
              <a:buNone/>
              <a:defRPr/>
            </a:pPr>
            <a:endParaRPr lang="tr-TR" sz="2800" dirty="0"/>
          </a:p>
          <a:p>
            <a:pPr algn="just" eaLnBrk="1" hangingPunct="1">
              <a:defRPr/>
            </a:pPr>
            <a:r>
              <a:rPr lang="tr-TR" sz="2800" dirty="0"/>
              <a:t>Köpeklerde eğitimde edimsel koşullanma metodu en çok kullanılan yöntemdir. </a:t>
            </a:r>
          </a:p>
          <a:p>
            <a:pPr algn="just" eaLnBrk="1" hangingPunct="1">
              <a:defRPr/>
            </a:pPr>
            <a:r>
              <a:rPr lang="tr-TR" sz="2800" dirty="0"/>
              <a:t>Köpeklerin gözlemleyerek de öğrenebildikleri ortaya konulmuştur. </a:t>
            </a:r>
          </a:p>
          <a:p>
            <a:pPr eaLnBrk="1" hangingPunct="1">
              <a:defRPr/>
            </a:pPr>
            <a:endParaRPr lang="tr-TR" dirty="0"/>
          </a:p>
        </p:txBody>
      </p:sp>
      <p:pic>
        <p:nvPicPr>
          <p:cNvPr id="93187" name="Resim 3">
            <a:extLst>
              <a:ext uri="{FF2B5EF4-FFF2-40B4-BE49-F238E27FC236}">
                <a16:creationId xmlns:a16="http://schemas.microsoft.com/office/drawing/2014/main" id="{952CFAC1-20CA-6B5F-C505-389512500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0" y="3860800"/>
            <a:ext cx="30353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500</Words>
  <Application>Microsoft Office PowerPoint</Application>
  <PresentationFormat>Geniş ekran</PresentationFormat>
  <Paragraphs>25</Paragraphs>
  <Slides>5</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5</vt:i4>
      </vt:variant>
    </vt:vector>
  </HeadingPairs>
  <TitlesOfParts>
    <vt:vector size="11" baseType="lpstr">
      <vt:lpstr>Arial</vt:lpstr>
      <vt:lpstr>Calibri</vt:lpstr>
      <vt:lpstr>Calibri Light</vt:lpstr>
      <vt:lpstr>Karla</vt:lpstr>
      <vt:lpstr>Office Teması</vt:lpstr>
      <vt:lpstr>Diseño predeterminado</vt:lpstr>
      <vt:lpstr>PowerPoint Sunusu</vt:lpstr>
      <vt:lpstr>PowerPoint Sunusu</vt:lpstr>
      <vt:lpstr>Bobo Doll Experiment: In his next experiment, Bandura made another manipulation. While the perpetrator of violence was rewarded in the film shown to a group of children, he was punished in the film shown to other children. Violent behaviour was observed more in children who watched the film with a reward at the end. However, children who watched someone being punished in the end refrained from doing the behaviour.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2</cp:revision>
  <dcterms:created xsi:type="dcterms:W3CDTF">2025-09-08T16:35:26Z</dcterms:created>
  <dcterms:modified xsi:type="dcterms:W3CDTF">2025-09-09T12:35:17Z</dcterms:modified>
</cp:coreProperties>
</file>