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7AA0B9-60BE-487D-85EF-AD41F3E20017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24AA01A-ED93-4ED8-A86A-0FF8A6BBFB1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Developing</a:t>
            </a:r>
            <a:r>
              <a:rPr lang="tr-TR" dirty="0"/>
              <a:t> an </a:t>
            </a:r>
            <a:r>
              <a:rPr lang="tr-TR" dirty="0" err="1"/>
              <a:t>Understanding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Metaphors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628800"/>
            <a:ext cx="8591550" cy="1066801"/>
          </a:xfrm>
        </p:spPr>
        <p:txBody>
          <a:bodyPr>
            <a:normAutofit fontScale="90000"/>
          </a:bodyPr>
          <a:lstStyle/>
          <a:p>
            <a:pPr marL="0" indent="0"/>
            <a:r>
              <a:rPr lang="tr-TR" sz="4900" dirty="0" smtClean="0"/>
              <a:t>…</a:t>
            </a:r>
            <a:r>
              <a:rPr lang="tr-TR" sz="4900" dirty="0" err="1" smtClean="0"/>
              <a:t>Activities</a:t>
            </a:r>
            <a:r>
              <a:rPr lang="tr-TR" sz="4900" dirty="0" smtClean="0"/>
              <a:t/>
            </a:r>
            <a:br>
              <a:rPr lang="tr-TR" sz="4900" dirty="0" smtClean="0"/>
            </a:br>
            <a:r>
              <a:rPr lang="tr-TR" sz="4900" dirty="0" err="1" smtClean="0"/>
              <a:t>Reflection</a:t>
            </a:r>
            <a:r>
              <a:rPr lang="tr-TR" sz="4900" dirty="0" smtClean="0"/>
              <a:t> in </a:t>
            </a:r>
            <a:r>
              <a:rPr lang="tr-TR" sz="4900" dirty="0" err="1" smtClean="0"/>
              <a:t>Action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4294967295"/>
          </p:nvPr>
        </p:nvSpPr>
        <p:spPr>
          <a:xfrm>
            <a:off x="274320" y="1298448"/>
            <a:ext cx="8595360" cy="49377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6600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1547664" y="3068960"/>
            <a:ext cx="5832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Point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ponder</a:t>
            </a:r>
            <a:endParaRPr lang="tr-TR" sz="3600" dirty="0" smtClean="0"/>
          </a:p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Teachings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remember</a:t>
            </a:r>
            <a:endParaRPr lang="tr-TR" sz="3600" dirty="0" smtClean="0"/>
          </a:p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Questions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deepen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subject</a:t>
            </a:r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88959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Mualla Selçuk, “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Metaphorical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in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r>
              <a:rPr lang="tr-TR" dirty="0" smtClean="0"/>
              <a:t>”, </a:t>
            </a:r>
            <a:r>
              <a:rPr lang="tr-TR" i="1" dirty="0" err="1" smtClean="0"/>
              <a:t>Faith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Fiction</a:t>
            </a:r>
            <a:r>
              <a:rPr lang="tr-TR" i="1" dirty="0" smtClean="0"/>
              <a:t> </a:t>
            </a:r>
            <a:r>
              <a:rPr lang="tr-TR" dirty="0" smtClean="0"/>
              <a:t>(Benjamin </a:t>
            </a:r>
            <a:r>
              <a:rPr lang="tr-TR" dirty="0" err="1" smtClean="0"/>
              <a:t>Biebuyck</a:t>
            </a:r>
            <a:r>
              <a:rPr lang="tr-TR" dirty="0" smtClean="0"/>
              <a:t>, </a:t>
            </a:r>
            <a:r>
              <a:rPr lang="tr-TR" dirty="0" err="1" smtClean="0"/>
              <a:t>Rene</a:t>
            </a:r>
            <a:r>
              <a:rPr lang="tr-TR" dirty="0" smtClean="0"/>
              <a:t> </a:t>
            </a:r>
            <a:r>
              <a:rPr lang="tr-TR" dirty="0" err="1" smtClean="0"/>
              <a:t>Dirven</a:t>
            </a:r>
            <a:r>
              <a:rPr lang="tr-TR" dirty="0" smtClean="0"/>
              <a:t>, John </a:t>
            </a:r>
            <a:r>
              <a:rPr lang="tr-TR" dirty="0" err="1" smtClean="0"/>
              <a:t>Ries</a:t>
            </a:r>
            <a:r>
              <a:rPr lang="tr-TR" dirty="0" smtClean="0"/>
              <a:t> </a:t>
            </a:r>
            <a:r>
              <a:rPr lang="tr-TR" dirty="0" err="1" smtClean="0"/>
              <a:t>eds</a:t>
            </a:r>
            <a:r>
              <a:rPr lang="tr-TR" dirty="0" smtClean="0"/>
              <a:t>.), Peter </a:t>
            </a:r>
            <a:r>
              <a:rPr lang="tr-TR" dirty="0" err="1" smtClean="0"/>
              <a:t>Lang</a:t>
            </a:r>
            <a:r>
              <a:rPr lang="tr-TR" dirty="0" smtClean="0"/>
              <a:t>, 1998.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eaLnBrk="0" hangingPunct="0"/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 is not </a:t>
            </a:r>
            <a:r>
              <a:rPr lang="tr-TR" dirty="0" err="1"/>
              <a:t>adequate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express</a:t>
            </a:r>
            <a:r>
              <a:rPr lang="tr-TR" dirty="0"/>
              <a:t> </a:t>
            </a:r>
            <a:r>
              <a:rPr lang="tr-TR" dirty="0" err="1"/>
              <a:t>God's</a:t>
            </a:r>
            <a:r>
              <a:rPr lang="tr-TR" dirty="0"/>
              <a:t> </a:t>
            </a:r>
            <a:r>
              <a:rPr lang="tr-TR" dirty="0" err="1"/>
              <a:t>attributes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beyond</a:t>
            </a:r>
            <a:r>
              <a:rPr lang="tr-TR" dirty="0"/>
              <a:t> </a:t>
            </a:r>
            <a:r>
              <a:rPr lang="tr-TR" dirty="0" err="1"/>
              <a:t>description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can </a:t>
            </a:r>
            <a:r>
              <a:rPr lang="tr-TR" dirty="0" err="1"/>
              <a:t>only</a:t>
            </a:r>
            <a:r>
              <a:rPr lang="tr-TR" dirty="0"/>
              <a:t> form </a:t>
            </a:r>
            <a:r>
              <a:rPr lang="tr-TR" dirty="0" err="1"/>
              <a:t>some</a:t>
            </a:r>
            <a:r>
              <a:rPr lang="tr-TR" dirty="0"/>
              <a:t> idea of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of </a:t>
            </a:r>
            <a:r>
              <a:rPr lang="tr-TR" dirty="0" err="1"/>
              <a:t>metaphors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 </a:t>
            </a:r>
            <a:r>
              <a:rPr lang="tr-TR" dirty="0" err="1" smtClean="0"/>
              <a:t>lesson</a:t>
            </a:r>
            <a:r>
              <a:rPr lang="tr-TR" dirty="0" smtClean="0"/>
              <a:t>,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will</a:t>
            </a:r>
            <a:r>
              <a:rPr lang="tr-TR" dirty="0"/>
              <a:t> not </a:t>
            </a:r>
            <a:r>
              <a:rPr lang="tr-TR" dirty="0" err="1"/>
              <a:t>deal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metaphors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smtClean="0"/>
              <a:t>be </a:t>
            </a:r>
            <a:r>
              <a:rPr lang="tr-TR" dirty="0" err="1" smtClean="0"/>
              <a:t>included</a:t>
            </a:r>
            <a:r>
              <a:rPr lang="tr-TR" dirty="0" smtClean="0"/>
              <a:t> </a:t>
            </a:r>
            <a:r>
              <a:rPr lang="tr-TR" dirty="0"/>
              <a:t>in-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age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/>
              <a:t>a </a:t>
            </a:r>
            <a:r>
              <a:rPr lang="tr-TR" dirty="0" err="1"/>
              <a:t>matter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curriculum</a:t>
            </a:r>
            <a:r>
              <a:rPr lang="tr-TR" dirty="0" smtClean="0"/>
              <a:t> </a:t>
            </a:r>
            <a:r>
              <a:rPr lang="tr-TR" dirty="0" err="1"/>
              <a:t>development</a:t>
            </a:r>
            <a:r>
              <a:rPr lang="tr-TR" dirty="0"/>
              <a:t>. </a:t>
            </a:r>
          </a:p>
          <a:p>
            <a:pPr eaLnBrk="0" hangingPunct="0"/>
            <a:r>
              <a:rPr lang="tr-TR" dirty="0" err="1" smtClean="0"/>
              <a:t>Rather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question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comments</a:t>
            </a:r>
            <a:r>
              <a:rPr lang="tr-TR" dirty="0" smtClean="0"/>
              <a:t> </a:t>
            </a:r>
            <a:r>
              <a:rPr lang="tr-TR" dirty="0"/>
              <a:t>is a </a:t>
            </a:r>
            <a:r>
              <a:rPr lang="tr-TR" dirty="0" err="1"/>
              <a:t>more</a:t>
            </a:r>
            <a:r>
              <a:rPr lang="tr-TR" dirty="0"/>
              <a:t> general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 smtClean="0"/>
              <a:t>:</a:t>
            </a:r>
          </a:p>
          <a:p>
            <a:pPr eaLnBrk="0" hangingPunct="0"/>
            <a:r>
              <a:rPr lang="tr-TR" dirty="0" smtClean="0"/>
              <a:t>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kind</a:t>
            </a:r>
            <a:r>
              <a:rPr lang="tr-TR" dirty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objectives</a:t>
            </a:r>
            <a:r>
              <a:rPr lang="tr-TR" dirty="0" smtClean="0"/>
              <a:t> </a:t>
            </a:r>
            <a:r>
              <a:rPr lang="tr-TR" dirty="0" err="1"/>
              <a:t>does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teacher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consideration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 smtClean="0"/>
              <a:t>metaphorical</a:t>
            </a:r>
            <a:r>
              <a:rPr lang="tr-TR" dirty="0"/>
              <a:t> </a:t>
            </a:r>
            <a:r>
              <a:rPr lang="tr-TR" dirty="0" err="1" smtClean="0"/>
              <a:t>teaching</a:t>
            </a:r>
            <a:r>
              <a:rPr lang="tr-TR" dirty="0"/>
              <a:t>?</a:t>
            </a:r>
          </a:p>
          <a:p>
            <a:pPr eaLnBrk="0" hangingPunct="0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framework</a:t>
            </a:r>
            <a:r>
              <a:rPr lang="tr-TR" dirty="0"/>
              <a:t> of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 smtClean="0"/>
              <a:t>course</a:t>
            </a:r>
            <a:r>
              <a:rPr lang="tr-TR" dirty="0" smtClean="0"/>
              <a:t>, </a:t>
            </a:r>
            <a:r>
              <a:rPr lang="tr-TR" dirty="0" err="1"/>
              <a:t>we</a:t>
            </a:r>
            <a:r>
              <a:rPr lang="tr-TR" dirty="0"/>
              <a:t> put </a:t>
            </a:r>
            <a:r>
              <a:rPr lang="tr-TR" dirty="0" err="1"/>
              <a:t>forward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cognitive</a:t>
            </a:r>
            <a:r>
              <a:rPr lang="tr-TR" dirty="0"/>
              <a:t> </a:t>
            </a:r>
            <a:r>
              <a:rPr lang="tr-TR" dirty="0" err="1"/>
              <a:t>objectives</a:t>
            </a:r>
            <a:r>
              <a:rPr lang="tr-TR" dirty="0"/>
              <a:t>.</a:t>
            </a:r>
          </a:p>
          <a:p>
            <a:pPr eaLnBrk="0" hangingPunct="0"/>
            <a:r>
              <a:rPr lang="tr-TR" dirty="0"/>
              <a:t>As a </a:t>
            </a:r>
            <a:r>
              <a:rPr lang="tr-TR" dirty="0" err="1"/>
              <a:t>result</a:t>
            </a:r>
            <a:r>
              <a:rPr lang="tr-TR" dirty="0"/>
              <a:t> of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objectives</a:t>
            </a:r>
            <a:r>
              <a:rPr lang="tr-TR" dirty="0"/>
              <a:t>,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expect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affective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 smtClean="0"/>
              <a:t>take</a:t>
            </a:r>
            <a:r>
              <a:rPr lang="tr-TR" dirty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 </a:t>
            </a:r>
            <a:r>
              <a:rPr lang="tr-TR" dirty="0"/>
              <a:t>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' </a:t>
            </a:r>
            <a:r>
              <a:rPr lang="tr-TR" dirty="0" err="1"/>
              <a:t>part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0" hangingPunct="0"/>
            <a:r>
              <a:rPr lang="tr-TR" i="1" dirty="0" err="1"/>
              <a:t>Cognitive</a:t>
            </a:r>
            <a:r>
              <a:rPr lang="tr-TR" i="1" dirty="0"/>
              <a:t> </a:t>
            </a:r>
            <a:r>
              <a:rPr lang="tr-TR" i="1" dirty="0" err="1"/>
              <a:t>Objectives</a:t>
            </a:r>
            <a:endParaRPr lang="tr-TR" dirty="0"/>
          </a:p>
          <a:p>
            <a:pPr lvl="0" eaLnBrk="0" hangingPunct="0"/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aware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significative</a:t>
            </a:r>
            <a:r>
              <a:rPr lang="tr-TR" dirty="0"/>
              <a:t> </a:t>
            </a:r>
            <a:r>
              <a:rPr lang="tr-TR" dirty="0" err="1"/>
              <a:t>features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</a:t>
            </a:r>
            <a:r>
              <a:rPr lang="tr-TR" dirty="0" err="1"/>
              <a:t>concerning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.</a:t>
            </a:r>
          </a:p>
          <a:p>
            <a:pPr lvl="0" eaLnBrk="0" hangingPunct="0"/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educational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ethical</a:t>
            </a:r>
            <a:r>
              <a:rPr lang="tr-TR" dirty="0"/>
              <a:t> </a:t>
            </a:r>
            <a:r>
              <a:rPr lang="tr-TR" dirty="0" err="1"/>
              <a:t>dimensions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has a </a:t>
            </a:r>
            <a:r>
              <a:rPr lang="tr-TR" dirty="0" err="1"/>
              <a:t>theocentric</a:t>
            </a:r>
            <a:r>
              <a:rPr lang="tr-TR" dirty="0"/>
              <a:t> </a:t>
            </a:r>
            <a:r>
              <a:rPr lang="tr-TR" dirty="0" err="1"/>
              <a:t>mode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tr-TR" i="1" dirty="0" err="1"/>
              <a:t>Affective</a:t>
            </a:r>
            <a:r>
              <a:rPr lang="tr-TR" i="1" dirty="0"/>
              <a:t> </a:t>
            </a:r>
            <a:r>
              <a:rPr lang="tr-TR" i="1" dirty="0" err="1"/>
              <a:t>Objectives</a:t>
            </a:r>
            <a:endParaRPr lang="tr-TR" dirty="0"/>
          </a:p>
          <a:p>
            <a:pPr lvl="0" eaLnBrk="0" hangingPunct="0"/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develop</a:t>
            </a:r>
            <a:r>
              <a:rPr lang="tr-TR" dirty="0"/>
              <a:t> </a:t>
            </a:r>
            <a:r>
              <a:rPr lang="tr-TR" dirty="0" err="1"/>
              <a:t>sensitivity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dialogue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humankind</a:t>
            </a:r>
            <a:r>
              <a:rPr lang="tr-TR" dirty="0"/>
              <a:t>, </a:t>
            </a:r>
            <a:r>
              <a:rPr lang="tr-TR" dirty="0" err="1"/>
              <a:t>taking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,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respect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ethical</a:t>
            </a:r>
            <a:r>
              <a:rPr lang="tr-TR" dirty="0"/>
              <a:t> </a:t>
            </a:r>
            <a:r>
              <a:rPr lang="tr-TR" dirty="0" err="1"/>
              <a:t>dimension</a:t>
            </a:r>
            <a:r>
              <a:rPr lang="tr-TR" dirty="0"/>
              <a:t>.</a:t>
            </a:r>
          </a:p>
          <a:p>
            <a:pPr lvl="0" eaLnBrk="0" hangingPunct="0"/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feel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continuity</a:t>
            </a:r>
            <a:r>
              <a:rPr lang="tr-TR" dirty="0"/>
              <a:t> of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dialogue</a:t>
            </a:r>
            <a:r>
              <a:rPr lang="tr-TR" dirty="0"/>
              <a:t> </a:t>
            </a:r>
            <a:r>
              <a:rPr lang="tr-TR" dirty="0" err="1"/>
              <a:t>relies</a:t>
            </a:r>
            <a:r>
              <a:rPr lang="tr-TR" dirty="0"/>
              <a:t> on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striving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as a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might</a:t>
            </a:r>
            <a:r>
              <a:rPr lang="tr-TR" dirty="0"/>
              <a:t> be </a:t>
            </a:r>
            <a:r>
              <a:rPr lang="tr-TR" dirty="0" err="1"/>
              <a:t>represented</a:t>
            </a:r>
            <a:r>
              <a:rPr lang="tr-TR" dirty="0"/>
              <a:t> as </a:t>
            </a:r>
            <a:r>
              <a:rPr lang="tr-TR" dirty="0" err="1"/>
              <a:t>follows</a:t>
            </a:r>
            <a:r>
              <a:rPr lang="tr-TR" dirty="0"/>
              <a:t>:</a:t>
            </a:r>
          </a:p>
          <a:p>
            <a:pPr eaLnBrk="0" hangingPunct="0"/>
            <a:r>
              <a:rPr lang="tr-TR" dirty="0" err="1"/>
              <a:t>Cognitive</a:t>
            </a:r>
            <a:r>
              <a:rPr lang="tr-TR" dirty="0"/>
              <a:t> </a:t>
            </a:r>
            <a:r>
              <a:rPr lang="tr-TR" dirty="0" err="1"/>
              <a:t>Objectives</a:t>
            </a:r>
            <a:r>
              <a:rPr lang="tr-TR" dirty="0"/>
              <a:t> -3	</a:t>
            </a:r>
            <a:r>
              <a:rPr lang="tr-TR" dirty="0" err="1"/>
              <a:t>Affective</a:t>
            </a:r>
            <a:r>
              <a:rPr lang="tr-TR" dirty="0"/>
              <a:t> </a:t>
            </a:r>
            <a:r>
              <a:rPr lang="tr-TR" dirty="0" err="1"/>
              <a:t>Objectives</a:t>
            </a:r>
            <a:r>
              <a:rPr lang="tr-TR" dirty="0"/>
              <a:t> —&gt;	</a:t>
            </a:r>
            <a:r>
              <a:rPr lang="tr-TR" dirty="0" err="1"/>
              <a:t>Programme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tr-TR" dirty="0" err="1"/>
              <a:t>Now</a:t>
            </a:r>
            <a:r>
              <a:rPr lang="tr-TR" dirty="0"/>
              <a:t> </a:t>
            </a:r>
            <a:r>
              <a:rPr lang="tr-TR" dirty="0" err="1"/>
              <a:t>let</a:t>
            </a:r>
            <a:r>
              <a:rPr lang="tr-TR" dirty="0"/>
              <a:t> us </a:t>
            </a:r>
            <a:r>
              <a:rPr lang="tr-TR" dirty="0" err="1"/>
              <a:t>deal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in </a:t>
            </a:r>
            <a:r>
              <a:rPr lang="tr-TR" dirty="0" err="1"/>
              <a:t>detail</a:t>
            </a:r>
            <a:r>
              <a:rPr lang="tr-TR" dirty="0"/>
              <a:t>.</a:t>
            </a:r>
          </a:p>
          <a:p>
            <a:pPr eaLnBrk="0" hangingPunct="0"/>
            <a:r>
              <a:rPr lang="tr-TR" i="1" dirty="0"/>
              <a:t>I.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make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students</a:t>
            </a:r>
            <a:r>
              <a:rPr lang="tr-TR" i="1" dirty="0"/>
              <a:t> </a:t>
            </a:r>
            <a:r>
              <a:rPr lang="tr-TR" i="1" dirty="0" err="1"/>
              <a:t>aware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significative</a:t>
            </a:r>
            <a:r>
              <a:rPr lang="tr-TR" i="1" dirty="0"/>
              <a:t> </a:t>
            </a:r>
            <a:r>
              <a:rPr lang="tr-TR" i="1" dirty="0" err="1"/>
              <a:t>features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Qur'an</a:t>
            </a:r>
            <a:r>
              <a:rPr lang="tr-TR" i="1" dirty="0"/>
              <a:t> </a:t>
            </a:r>
            <a:r>
              <a:rPr lang="tr-TR" i="1" dirty="0" err="1"/>
              <a:t>concerning</a:t>
            </a:r>
            <a:r>
              <a:rPr lang="tr-TR" i="1" dirty="0"/>
              <a:t> </a:t>
            </a:r>
            <a:r>
              <a:rPr lang="tr-TR" i="1" dirty="0" err="1"/>
              <a:t>natural</a:t>
            </a:r>
            <a:r>
              <a:rPr lang="tr-TR" i="1" dirty="0"/>
              <a:t> </a:t>
            </a:r>
            <a:r>
              <a:rPr lang="tr-TR" i="1" dirty="0" err="1"/>
              <a:t>events</a:t>
            </a:r>
            <a:r>
              <a:rPr lang="tr-TR" i="1" dirty="0"/>
              <a:t>.</a:t>
            </a:r>
            <a:endParaRPr lang="tr-TR" dirty="0"/>
          </a:p>
          <a:p>
            <a:pPr eaLnBrk="0" hangingPunct="0"/>
            <a:r>
              <a:rPr lang="tr-TR" dirty="0" err="1"/>
              <a:t>We</a:t>
            </a:r>
            <a:r>
              <a:rPr lang="tr-TR" dirty="0"/>
              <a:t> can say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is </a:t>
            </a:r>
            <a:r>
              <a:rPr lang="tr-TR" dirty="0" err="1"/>
              <a:t>somehow</a:t>
            </a:r>
            <a:r>
              <a:rPr lang="tr-TR" dirty="0"/>
              <a:t> </a:t>
            </a:r>
            <a:r>
              <a:rPr lang="tr-TR" dirty="0" err="1"/>
              <a:t>metaphorical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takes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objects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field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gives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a </a:t>
            </a:r>
            <a:r>
              <a:rPr lang="tr-TR" dirty="0" err="1" smtClean="0"/>
              <a:t>new</a:t>
            </a:r>
            <a:r>
              <a:rPr lang="tr-TR" dirty="0" err="1"/>
              <a:t>meaning</a:t>
            </a:r>
            <a:r>
              <a:rPr lang="tr-TR" dirty="0"/>
              <a:t> in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convey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notion</a:t>
            </a:r>
            <a:r>
              <a:rPr lang="tr-TR" dirty="0"/>
              <a:t> of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vividly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</a:t>
            </a:r>
            <a:r>
              <a:rPr lang="tr-TR" dirty="0" err="1"/>
              <a:t>refers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rain</a:t>
            </a:r>
            <a:r>
              <a:rPr lang="tr-TR" dirty="0"/>
              <a:t> as a </a:t>
            </a:r>
            <a:r>
              <a:rPr lang="tr-TR" dirty="0" err="1"/>
              <a:t>sign</a:t>
            </a:r>
            <a:r>
              <a:rPr lang="tr-TR" dirty="0"/>
              <a:t> of </a:t>
            </a:r>
            <a:r>
              <a:rPr lang="tr-TR" dirty="0" err="1"/>
              <a:t>mercy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 of </a:t>
            </a:r>
            <a:r>
              <a:rPr lang="tr-TR" dirty="0" err="1"/>
              <a:t>taking</a:t>
            </a:r>
            <a:r>
              <a:rPr lang="tr-TR" dirty="0"/>
              <a:t> a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event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field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giving</a:t>
            </a:r>
            <a:r>
              <a:rPr lang="tr-TR" dirty="0"/>
              <a:t> it a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.</a:t>
            </a:r>
          </a:p>
          <a:p>
            <a:pPr eaLnBrk="0" hangingPunct="0"/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tr-TR" i="1" dirty="0"/>
              <a:t>2.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help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students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understand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educational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ethical</a:t>
            </a:r>
            <a:r>
              <a:rPr lang="tr-TR" i="1" dirty="0"/>
              <a:t> </a:t>
            </a:r>
            <a:r>
              <a:rPr lang="tr-TR" i="1" dirty="0" err="1"/>
              <a:t>dimensions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Qur'an</a:t>
            </a:r>
            <a:r>
              <a:rPr lang="tr-TR" i="1" dirty="0"/>
              <a:t>, </a:t>
            </a:r>
            <a:r>
              <a:rPr lang="tr-TR" i="1" dirty="0" err="1"/>
              <a:t>which</a:t>
            </a:r>
            <a:r>
              <a:rPr lang="tr-TR" i="1" dirty="0"/>
              <a:t> has a </a:t>
            </a:r>
            <a:r>
              <a:rPr lang="tr-TR" i="1" dirty="0" err="1"/>
              <a:t>theocentric</a:t>
            </a:r>
            <a:r>
              <a:rPr lang="tr-TR" i="1" dirty="0"/>
              <a:t> </a:t>
            </a:r>
            <a:r>
              <a:rPr lang="tr-TR" i="1" dirty="0" err="1"/>
              <a:t>mode</a:t>
            </a:r>
            <a:r>
              <a:rPr lang="tr-TR" i="1" dirty="0"/>
              <a:t>.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characteristic</a:t>
            </a:r>
            <a:r>
              <a:rPr lang="tr-TR" dirty="0"/>
              <a:t> </a:t>
            </a:r>
            <a:r>
              <a:rPr lang="tr-TR" dirty="0" err="1"/>
              <a:t>feature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is </a:t>
            </a:r>
            <a:r>
              <a:rPr lang="tr-TR" dirty="0" err="1"/>
              <a:t>that</a:t>
            </a:r>
            <a:r>
              <a:rPr lang="tr-TR" dirty="0"/>
              <a:t> it is in a </a:t>
            </a:r>
            <a:r>
              <a:rPr lang="tr-TR" dirty="0" err="1"/>
              <a:t>way</a:t>
            </a:r>
            <a:r>
              <a:rPr lang="tr-TR" dirty="0"/>
              <a:t> </a:t>
            </a:r>
            <a:r>
              <a:rPr lang="tr-TR" dirty="0" err="1"/>
              <a:t>theocentric</a:t>
            </a:r>
            <a:r>
              <a:rPr lang="tr-TR" dirty="0"/>
              <a:t>.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centre</a:t>
            </a:r>
            <a:r>
              <a:rPr lang="tr-TR" dirty="0"/>
              <a:t> of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event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is </a:t>
            </a:r>
            <a:r>
              <a:rPr lang="tr-TR" dirty="0" err="1"/>
              <a:t>God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Omnipotent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Willing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real</a:t>
            </a:r>
            <a:r>
              <a:rPr lang="tr-TR" dirty="0"/>
              <a:t> </a:t>
            </a:r>
            <a:r>
              <a:rPr lang="tr-TR" dirty="0" err="1"/>
              <a:t>agent</a:t>
            </a:r>
            <a:r>
              <a:rPr lang="tr-TR" dirty="0"/>
              <a:t> in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, on </a:t>
            </a:r>
            <a:r>
              <a:rPr lang="tr-TR" dirty="0" err="1"/>
              <a:t>macro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micro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. He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governor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stars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"</a:t>
            </a:r>
            <a:r>
              <a:rPr lang="tr-TR" dirty="0" err="1"/>
              <a:t>It</a:t>
            </a:r>
            <a:r>
              <a:rPr lang="tr-TR" dirty="0"/>
              <a:t> is He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brought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forth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womb</a:t>
            </a:r>
            <a:r>
              <a:rPr lang="tr-TR" dirty="0"/>
              <a:t> of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mothers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ye </a:t>
            </a:r>
            <a:r>
              <a:rPr lang="tr-TR" dirty="0" err="1"/>
              <a:t>knew</a:t>
            </a:r>
            <a:r>
              <a:rPr lang="tr-TR" dirty="0"/>
              <a:t> </a:t>
            </a:r>
            <a:r>
              <a:rPr lang="tr-TR" dirty="0" err="1"/>
              <a:t>nothing</a:t>
            </a:r>
            <a:r>
              <a:rPr lang="tr-TR" dirty="0"/>
              <a:t>; </a:t>
            </a:r>
            <a:r>
              <a:rPr lang="tr-TR" dirty="0" err="1"/>
              <a:t>and</a:t>
            </a:r>
            <a:r>
              <a:rPr lang="tr-TR" dirty="0"/>
              <a:t> He </a:t>
            </a:r>
            <a:r>
              <a:rPr lang="tr-TR" dirty="0" err="1"/>
              <a:t>gave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hearing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sight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intelligence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affections</a:t>
            </a:r>
            <a:r>
              <a:rPr lang="tr-TR" dirty="0"/>
              <a:t>."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eaLnBrk="0" hangingPunct="0"/>
            <a:r>
              <a:rPr lang="tr-TR" i="1" dirty="0" err="1"/>
              <a:t>Affective</a:t>
            </a:r>
            <a:r>
              <a:rPr lang="tr-TR" i="1" dirty="0"/>
              <a:t> </a:t>
            </a:r>
            <a:r>
              <a:rPr lang="tr-TR" i="1" dirty="0" err="1"/>
              <a:t>Preparation</a:t>
            </a:r>
            <a:endParaRPr lang="tr-TR" dirty="0"/>
          </a:p>
          <a:p>
            <a:pPr eaLnBrk="0" hangingPunct="0"/>
            <a:r>
              <a:rPr lang="tr-TR" dirty="0" err="1"/>
              <a:t>Here</a:t>
            </a:r>
            <a:r>
              <a:rPr lang="tr-TR" dirty="0"/>
              <a:t>, </a:t>
            </a:r>
            <a:r>
              <a:rPr lang="tr-TR" dirty="0" err="1"/>
              <a:t>though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explanations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not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tackled</a:t>
            </a:r>
            <a:r>
              <a:rPr lang="tr-TR" dirty="0"/>
              <a:t> </a:t>
            </a:r>
            <a:r>
              <a:rPr lang="tr-TR" dirty="0" err="1"/>
              <a:t>directly</a:t>
            </a:r>
            <a:r>
              <a:rPr lang="tr-TR" dirty="0"/>
              <a:t>,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find</a:t>
            </a:r>
            <a:r>
              <a:rPr lang="tr-TR" dirty="0"/>
              <a:t> a </a:t>
            </a:r>
            <a:r>
              <a:rPr lang="tr-TR" dirty="0" err="1"/>
              <a:t>fertile</a:t>
            </a:r>
            <a:r>
              <a:rPr lang="tr-TR" dirty="0"/>
              <a:t> </a:t>
            </a:r>
            <a:r>
              <a:rPr lang="tr-TR" dirty="0" err="1"/>
              <a:t>field</a:t>
            </a:r>
            <a:r>
              <a:rPr lang="tr-TR" dirty="0"/>
              <a:t> in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prosper</a:t>
            </a:r>
            <a:r>
              <a:rPr lang="tr-TR" dirty="0"/>
              <a:t>. </a:t>
            </a:r>
            <a:r>
              <a:rPr lang="tr-TR" dirty="0" err="1"/>
              <a:t>Before</a:t>
            </a:r>
            <a:r>
              <a:rPr lang="tr-TR" dirty="0"/>
              <a:t> a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expla­nation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emotional</a:t>
            </a:r>
            <a:r>
              <a:rPr lang="tr-TR" dirty="0"/>
              <a:t> </a:t>
            </a:r>
            <a:r>
              <a:rPr lang="tr-TR" dirty="0" err="1"/>
              <a:t>aspect</a:t>
            </a:r>
            <a:r>
              <a:rPr lang="tr-TR" dirty="0"/>
              <a:t> of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addressed</a:t>
            </a:r>
            <a:r>
              <a:rPr lang="tr-TR" dirty="0"/>
              <a:t>. </a:t>
            </a:r>
            <a:r>
              <a:rPr lang="tr-TR" dirty="0" err="1"/>
              <a:t>Teachers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ask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' </a:t>
            </a:r>
            <a:r>
              <a:rPr lang="tr-TR" dirty="0" err="1"/>
              <a:t>tangible</a:t>
            </a:r>
            <a:r>
              <a:rPr lang="tr-TR" dirty="0"/>
              <a:t> </a:t>
            </a:r>
            <a:r>
              <a:rPr lang="tr-TR" dirty="0" err="1"/>
              <a:t>experiences</a:t>
            </a:r>
            <a:r>
              <a:rPr lang="tr-TR" dirty="0"/>
              <a:t>. </a:t>
            </a:r>
            <a:r>
              <a:rPr lang="tr-TR" dirty="0" err="1"/>
              <a:t>Students</a:t>
            </a:r>
            <a:r>
              <a:rPr lang="tr-TR" dirty="0"/>
              <a:t> can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teachers</a:t>
            </a:r>
            <a:r>
              <a:rPr lang="tr-TR" dirty="0"/>
              <a:t> in </a:t>
            </a:r>
            <a:r>
              <a:rPr lang="tr-TR" dirty="0" err="1"/>
              <a:t>correlating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experiences</a:t>
            </a:r>
            <a:r>
              <a:rPr lang="tr-TR" dirty="0"/>
              <a:t>. At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stage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foreknowledge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customs</a:t>
            </a:r>
            <a:r>
              <a:rPr lang="tr-TR" dirty="0"/>
              <a:t> of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community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gathered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eaLnBrk="0" hangingPunct="0"/>
            <a:r>
              <a:rPr lang="tr-TR" i="1" dirty="0" err="1"/>
              <a:t>Correlating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Experience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Religious</a:t>
            </a:r>
            <a:r>
              <a:rPr lang="tr-TR" i="1" dirty="0"/>
              <a:t> </a:t>
            </a:r>
            <a:r>
              <a:rPr lang="tr-TR" i="1" dirty="0" err="1"/>
              <a:t>Concepts</a:t>
            </a:r>
            <a:endParaRPr lang="tr-TR" dirty="0"/>
          </a:p>
          <a:p>
            <a:pPr eaLnBrk="0" hangingPunct="0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stage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correlate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texts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chosen</a:t>
            </a:r>
            <a:r>
              <a:rPr lang="tr-TR" dirty="0"/>
              <a:t> in </a:t>
            </a:r>
            <a:r>
              <a:rPr lang="tr-TR" dirty="0" err="1"/>
              <a:t>accordance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intellectual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pupils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experiences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discuss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argue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.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correlate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spoken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of </a:t>
            </a:r>
            <a:r>
              <a:rPr lang="tr-TR" dirty="0" err="1"/>
              <a:t>today</a:t>
            </a:r>
            <a:r>
              <a:rPr lang="tr-TR" dirty="0"/>
              <a:t>, </a:t>
            </a:r>
            <a:r>
              <a:rPr lang="tr-TR" dirty="0" err="1"/>
              <a:t>students</a:t>
            </a:r>
            <a:r>
              <a:rPr lang="tr-TR" dirty="0"/>
              <a:t>' </a:t>
            </a:r>
            <a:r>
              <a:rPr lang="tr-TR" dirty="0" err="1"/>
              <a:t>experiences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teacher</a:t>
            </a:r>
            <a:r>
              <a:rPr lang="tr-TR" dirty="0"/>
              <a:t>. </a:t>
            </a:r>
            <a:r>
              <a:rPr lang="tr-TR" dirty="0" err="1"/>
              <a:t>Thus</a:t>
            </a:r>
            <a:r>
              <a:rPr lang="tr-TR" dirty="0"/>
              <a:t>, </a:t>
            </a:r>
            <a:r>
              <a:rPr lang="tr-TR" dirty="0" err="1"/>
              <a:t>students</a:t>
            </a:r>
            <a:r>
              <a:rPr lang="tr-TR" dirty="0"/>
              <a:t> can </a:t>
            </a:r>
            <a:r>
              <a:rPr lang="tr-TR" dirty="0" err="1"/>
              <a:t>gain</a:t>
            </a:r>
            <a:r>
              <a:rPr lang="tr-TR" dirty="0"/>
              <a:t> an </a:t>
            </a:r>
            <a:r>
              <a:rPr lang="tr-TR" dirty="0" err="1"/>
              <a:t>awareness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recommended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Holy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in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.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doubt</a:t>
            </a:r>
            <a:r>
              <a:rPr lang="tr-TR" dirty="0"/>
              <a:t>,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not </a:t>
            </a:r>
            <a:r>
              <a:rPr lang="tr-TR" dirty="0" err="1"/>
              <a:t>enough</a:t>
            </a:r>
            <a:r>
              <a:rPr lang="tr-TR" dirty="0"/>
              <a:t> </a:t>
            </a:r>
            <a:r>
              <a:rPr lang="tr-TR" dirty="0" err="1"/>
              <a:t>experience</a:t>
            </a:r>
            <a:r>
              <a:rPr lang="tr-TR" dirty="0"/>
              <a:t>, but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</a:t>
            </a:r>
            <a:r>
              <a:rPr lang="tr-TR" dirty="0" err="1"/>
              <a:t>share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of </a:t>
            </a:r>
            <a:r>
              <a:rPr lang="tr-TR" dirty="0" err="1"/>
              <a:t>others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tr-TR" dirty="0" err="1"/>
              <a:t>To</a:t>
            </a:r>
            <a:r>
              <a:rPr lang="tr-TR" dirty="0"/>
              <a:t> set a </a:t>
            </a:r>
            <a:r>
              <a:rPr lang="tr-TR" dirty="0" err="1"/>
              <a:t>bridge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'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experi­ences</a:t>
            </a:r>
            <a:r>
              <a:rPr lang="tr-TR" dirty="0"/>
              <a:t>,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try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activities</a:t>
            </a:r>
            <a:r>
              <a:rPr lang="tr-TR" dirty="0"/>
              <a:t>.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aim</a:t>
            </a:r>
            <a:r>
              <a:rPr lang="tr-TR" dirty="0"/>
              <a:t> </a:t>
            </a:r>
            <a:r>
              <a:rPr lang="tr-TR" dirty="0" err="1"/>
              <a:t>here</a:t>
            </a:r>
            <a:r>
              <a:rPr lang="tr-TR" dirty="0"/>
              <a:t> is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known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differences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similarities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. </a:t>
            </a:r>
            <a:r>
              <a:rPr lang="tr-TR" dirty="0" err="1"/>
              <a:t>Moreover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come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learn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express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receive</a:t>
            </a:r>
            <a:r>
              <a:rPr lang="tr-TR" dirty="0"/>
              <a:t> in a </a:t>
            </a:r>
            <a:r>
              <a:rPr lang="tr-TR" dirty="0" err="1"/>
              <a:t>meaningful</a:t>
            </a:r>
            <a:r>
              <a:rPr lang="tr-TR" dirty="0"/>
              <a:t> </a:t>
            </a:r>
            <a:r>
              <a:rPr lang="tr-TR" dirty="0" err="1"/>
              <a:t>pattern</a:t>
            </a:r>
            <a:r>
              <a:rPr lang="tr-TR" dirty="0"/>
              <a:t> of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 smtClean="0"/>
              <a:t>thoughts</a:t>
            </a:r>
            <a:endParaRPr lang="tr-TR" dirty="0" smtClean="0"/>
          </a:p>
          <a:p>
            <a:pPr eaLnBrk="0" hangingPunct="0"/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objectives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programme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u="sng" dirty="0"/>
              <a:t> be </a:t>
            </a:r>
            <a:r>
              <a:rPr lang="tr-TR" u="sng" dirty="0" err="1"/>
              <a:t>represented</a:t>
            </a:r>
            <a:r>
              <a:rPr lang="tr-TR" u="sng" dirty="0"/>
              <a:t> </a:t>
            </a:r>
            <a:r>
              <a:rPr lang="tr-TR" dirty="0" smtClean="0"/>
              <a:t>as </a:t>
            </a:r>
            <a:r>
              <a:rPr lang="tr-TR" dirty="0"/>
              <a:t>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 </a:t>
            </a:r>
            <a:r>
              <a:rPr lang="tr-TR" dirty="0" err="1"/>
              <a:t>pattern</a:t>
            </a:r>
            <a:r>
              <a:rPr lang="tr-TR" dirty="0"/>
              <a:t>:</a:t>
            </a:r>
            <a:r>
              <a:rPr lang="tr-TR" dirty="0" smtClean="0"/>
              <a:t> </a:t>
            </a:r>
            <a:r>
              <a:rPr lang="tr-TR" dirty="0" err="1"/>
              <a:t>Cognitive</a:t>
            </a:r>
            <a:r>
              <a:rPr lang="tr-TR" dirty="0"/>
              <a:t> </a:t>
            </a:r>
            <a:r>
              <a:rPr lang="tr-TR" dirty="0" err="1"/>
              <a:t>Objectives</a:t>
            </a:r>
            <a:r>
              <a:rPr lang="tr-TR" dirty="0"/>
              <a:t>	</a:t>
            </a:r>
            <a:r>
              <a:rPr lang="tr-TR" dirty="0" err="1"/>
              <a:t>Affective</a:t>
            </a:r>
            <a:r>
              <a:rPr lang="tr-TR" dirty="0"/>
              <a:t> </a:t>
            </a:r>
            <a:r>
              <a:rPr lang="tr-TR" dirty="0" err="1" smtClean="0"/>
              <a:t>Objectives</a:t>
            </a:r>
            <a:r>
              <a:rPr lang="tr-TR" dirty="0"/>
              <a:t> </a:t>
            </a:r>
            <a:r>
              <a:rPr lang="tr-TR" dirty="0" err="1" smtClean="0"/>
              <a:t>Bridge</a:t>
            </a:r>
            <a:r>
              <a:rPr lang="tr-TR" dirty="0" smtClean="0"/>
              <a:t> </a:t>
            </a:r>
            <a:r>
              <a:rPr lang="tr-TR" dirty="0" err="1"/>
              <a:t>Building</a:t>
            </a:r>
            <a:r>
              <a:rPr lang="tr-TR" dirty="0"/>
              <a:t> </a:t>
            </a:r>
            <a:r>
              <a:rPr lang="tr-TR" dirty="0" err="1" smtClean="0"/>
              <a:t>Activities</a:t>
            </a:r>
            <a:r>
              <a:rPr lang="tr-TR" dirty="0"/>
              <a:t> </a:t>
            </a:r>
            <a:r>
              <a:rPr lang="tr-TR" dirty="0" err="1" smtClean="0"/>
              <a:t>Programme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</TotalTime>
  <Words>754</Words>
  <Application>Microsoft Office PowerPoint</Application>
  <PresentationFormat>Ekran Gösterisi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Hisse Senedi</vt:lpstr>
      <vt:lpstr>Developing an Understanding Through Metaphors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…Activities Reflection in Action 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an Understanding Through Metaphors</dc:title>
  <dc:creator>selcuk</dc:creator>
  <cp:lastModifiedBy>selcuk</cp:lastModifiedBy>
  <cp:revision>4</cp:revision>
  <dcterms:created xsi:type="dcterms:W3CDTF">2018-01-26T12:50:02Z</dcterms:created>
  <dcterms:modified xsi:type="dcterms:W3CDTF">2018-01-26T13:14:41Z</dcterms:modified>
</cp:coreProperties>
</file>