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59" r:id="rId6"/>
    <p:sldId id="265" r:id="rId7"/>
    <p:sldId id="266"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390882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93871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4469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074946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176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277068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963682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556023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40790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286025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08447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AEA73FA-FAC1-45BB-BB88-5DF5D3808BB3}"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96592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AEA73FA-FAC1-45BB-BB88-5DF5D3808BB3}"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3975684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A73FA-FAC1-45BB-BB88-5DF5D3808BB3}"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63988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26131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8066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EA73FA-FAC1-45BB-BB88-5DF5D3808BB3}"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B376C76-A161-4429-A412-D473F88ABD38}" type="slidenum">
              <a:rPr lang="tr-TR" smtClean="0"/>
              <a:t>‹#›</a:t>
            </a:fld>
            <a:endParaRPr lang="tr-TR"/>
          </a:p>
        </p:txBody>
      </p:sp>
    </p:spTree>
    <p:extLst>
      <p:ext uri="{BB962C8B-B14F-4D97-AF65-F5344CB8AC3E}">
        <p14:creationId xmlns:p14="http://schemas.microsoft.com/office/powerpoint/2010/main" val="3538067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C5C8A3-96E5-471A-9519-9A8D395A2AEB}"/>
              </a:ext>
            </a:extLst>
          </p:cNvPr>
          <p:cNvSpPr>
            <a:spLocks noGrp="1"/>
          </p:cNvSpPr>
          <p:nvPr>
            <p:ph type="ctrTitle"/>
          </p:nvPr>
        </p:nvSpPr>
        <p:spPr/>
        <p:txBody>
          <a:bodyPr/>
          <a:lstStyle/>
          <a:p>
            <a:r>
              <a:rPr lang="tr-TR" dirty="0"/>
              <a:t>P. </a:t>
            </a:r>
            <a:r>
              <a:rPr lang="tr-TR" dirty="0" err="1"/>
              <a:t>Bourdieu</a:t>
            </a:r>
            <a:endParaRPr lang="tr-TR" dirty="0"/>
          </a:p>
        </p:txBody>
      </p:sp>
      <p:sp>
        <p:nvSpPr>
          <p:cNvPr id="5" name="Alt Başlık 4">
            <a:extLst>
              <a:ext uri="{FF2B5EF4-FFF2-40B4-BE49-F238E27FC236}">
                <a16:creationId xmlns:a16="http://schemas.microsoft.com/office/drawing/2014/main" id="{EDD754CD-EB1D-4EAB-8F5B-8F39D2E63DFA}"/>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350597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D2DD6F-BD49-488C-9EB1-A8E7200F1D6D}"/>
              </a:ext>
            </a:extLst>
          </p:cNvPr>
          <p:cNvSpPr>
            <a:spLocks noGrp="1"/>
          </p:cNvSpPr>
          <p:nvPr>
            <p:ph type="title"/>
          </p:nvPr>
        </p:nvSpPr>
        <p:spPr/>
        <p:txBody>
          <a:bodyPr/>
          <a:lstStyle/>
          <a:p>
            <a:r>
              <a:rPr lang="tr-TR" dirty="0" err="1"/>
              <a:t>Bourdieu</a:t>
            </a:r>
            <a:endParaRPr lang="tr-TR" dirty="0"/>
          </a:p>
        </p:txBody>
      </p:sp>
      <p:sp>
        <p:nvSpPr>
          <p:cNvPr id="3" name="İçerik Yer Tutucusu 2">
            <a:extLst>
              <a:ext uri="{FF2B5EF4-FFF2-40B4-BE49-F238E27FC236}">
                <a16:creationId xmlns:a16="http://schemas.microsoft.com/office/drawing/2014/main" id="{BC1AFC24-8B90-47C7-ADF1-1DC628D8787B}"/>
              </a:ext>
            </a:extLst>
          </p:cNvPr>
          <p:cNvSpPr>
            <a:spLocks noGrp="1"/>
          </p:cNvSpPr>
          <p:nvPr>
            <p:ph idx="1"/>
          </p:nvPr>
        </p:nvSpPr>
        <p:spPr/>
        <p:txBody>
          <a:bodyPr>
            <a:normAutofit lnSpcReduction="10000"/>
          </a:bodyPr>
          <a:lstStyle/>
          <a:p>
            <a:endParaRPr lang="tr-TR" sz="2400" b="1" dirty="0"/>
          </a:p>
          <a:p>
            <a:pPr>
              <a:lnSpc>
                <a:spcPct val="150000"/>
              </a:lnSpc>
            </a:pPr>
            <a:r>
              <a:rPr lang="tr-TR" sz="2400" b="1" dirty="0" err="1"/>
              <a:t>Bourdieu’ye</a:t>
            </a:r>
            <a:r>
              <a:rPr lang="tr-TR" sz="2400" b="1" dirty="0"/>
              <a:t> göre sınıf farklılıkları ekonomik ve kültürel sermayeye erişimi en fazla olanlarla en az olanlar arasında cereyan eder. Yüksek gelir getiren mesleklerin mensupları egemen sınıflardan gelir ve daha fazla tüketirler, işçi sınıfından gelenelerse bunun tam tersidir (</a:t>
            </a:r>
            <a:r>
              <a:rPr lang="tr-TR" sz="2400" b="1" dirty="0" err="1"/>
              <a:t>Elliott</a:t>
            </a:r>
            <a:r>
              <a:rPr lang="tr-TR" sz="2400" b="1"/>
              <a:t>, 2014) .</a:t>
            </a:r>
            <a:endParaRPr lang="tr-TR" sz="2400" b="1" dirty="0"/>
          </a:p>
        </p:txBody>
      </p:sp>
    </p:spTree>
    <p:extLst>
      <p:ext uri="{BB962C8B-B14F-4D97-AF65-F5344CB8AC3E}">
        <p14:creationId xmlns:p14="http://schemas.microsoft.com/office/powerpoint/2010/main" val="2442233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69E7DA-99FD-4366-81B0-DF9CBBE09223}"/>
              </a:ext>
            </a:extLst>
          </p:cNvPr>
          <p:cNvSpPr>
            <a:spLocks noGrp="1"/>
          </p:cNvSpPr>
          <p:nvPr>
            <p:ph type="title"/>
          </p:nvPr>
        </p:nvSpPr>
        <p:spPr/>
        <p:txBody>
          <a:bodyPr/>
          <a:lstStyle/>
          <a:p>
            <a:r>
              <a:rPr lang="tr-TR" dirty="0" err="1"/>
              <a:t>Bourdieu</a:t>
            </a:r>
            <a:endParaRPr lang="tr-TR" dirty="0"/>
          </a:p>
        </p:txBody>
      </p:sp>
      <p:sp>
        <p:nvSpPr>
          <p:cNvPr id="3" name="İçerik Yer Tutucusu 2">
            <a:extLst>
              <a:ext uri="{FF2B5EF4-FFF2-40B4-BE49-F238E27FC236}">
                <a16:creationId xmlns:a16="http://schemas.microsoft.com/office/drawing/2014/main" id="{7DAC4A3C-E601-4C4C-87A8-5428C606A09E}"/>
              </a:ext>
            </a:extLst>
          </p:cNvPr>
          <p:cNvSpPr>
            <a:spLocks noGrp="1"/>
          </p:cNvSpPr>
          <p:nvPr>
            <p:ph idx="1"/>
          </p:nvPr>
        </p:nvSpPr>
        <p:spPr/>
        <p:txBody>
          <a:bodyPr>
            <a:normAutofit/>
          </a:bodyPr>
          <a:lstStyle/>
          <a:p>
            <a:r>
              <a:rPr lang="tr-TR" sz="2800" b="1" dirty="0" err="1"/>
              <a:t>Bourdieu’nun</a:t>
            </a:r>
            <a:r>
              <a:rPr lang="tr-TR" sz="2800" b="1" dirty="0"/>
              <a:t> terminolojisinde, kültürel beğeniler ve toplumsal tercihler, </a:t>
            </a:r>
            <a:r>
              <a:rPr lang="tr-TR" sz="2800" b="1" i="1" dirty="0" err="1"/>
              <a:t>habitus’dur</a:t>
            </a:r>
            <a:r>
              <a:rPr lang="tr-TR" sz="2800" b="1" i="1" dirty="0"/>
              <a:t>, </a:t>
            </a:r>
            <a:r>
              <a:rPr lang="tr-TR" sz="2800" b="1" dirty="0"/>
              <a:t>fakat bunlar ayrıca güç ve toplumsal sınıfın görünür bir ifadesidir</a:t>
            </a:r>
            <a:r>
              <a:rPr lang="tr-TR" sz="2800" b="1" i="1" dirty="0"/>
              <a:t>. </a:t>
            </a:r>
            <a:r>
              <a:rPr lang="tr-TR" sz="2800" b="1" i="1" dirty="0" err="1"/>
              <a:t>In</a:t>
            </a:r>
            <a:r>
              <a:rPr lang="tr-TR" sz="2800" b="1" i="1" dirty="0"/>
              <a:t> </a:t>
            </a:r>
            <a:r>
              <a:rPr lang="tr-TR" sz="2800" b="1" i="1" dirty="0" err="1"/>
              <a:t>Distinction</a:t>
            </a:r>
            <a:r>
              <a:rPr lang="tr-TR" sz="2800" b="1" i="1" dirty="0"/>
              <a:t>: A </a:t>
            </a:r>
            <a:r>
              <a:rPr lang="tr-TR" sz="2800" b="1" i="1" dirty="0" err="1"/>
              <a:t>Social</a:t>
            </a:r>
            <a:r>
              <a:rPr lang="tr-TR" sz="2800" b="1" i="1" dirty="0"/>
              <a:t> </a:t>
            </a:r>
            <a:r>
              <a:rPr lang="tr-TR" sz="2800" b="1" i="1" dirty="0" err="1"/>
              <a:t>Critique</a:t>
            </a:r>
            <a:r>
              <a:rPr lang="tr-TR" sz="2800" b="1" i="1" dirty="0"/>
              <a:t> of </a:t>
            </a:r>
            <a:r>
              <a:rPr lang="tr-TR" sz="2800" b="1" i="1" dirty="0" err="1"/>
              <a:t>the</a:t>
            </a:r>
            <a:r>
              <a:rPr lang="tr-TR" sz="2800" b="1" i="1" dirty="0"/>
              <a:t> </a:t>
            </a:r>
            <a:r>
              <a:rPr lang="tr-TR" sz="2800" b="1" i="1" dirty="0" err="1"/>
              <a:t>Judgment</a:t>
            </a:r>
            <a:r>
              <a:rPr lang="tr-TR" sz="2800" b="1" i="1" dirty="0"/>
              <a:t> of </a:t>
            </a:r>
            <a:r>
              <a:rPr lang="tr-TR" sz="2800" b="1" i="1" dirty="0" err="1"/>
              <a:t>Taste</a:t>
            </a:r>
            <a:r>
              <a:rPr lang="tr-TR" sz="2800" b="1" i="1" dirty="0"/>
              <a:t> </a:t>
            </a:r>
            <a:r>
              <a:rPr lang="tr-TR" sz="2800" b="1" dirty="0"/>
              <a:t>(1984) kitabında </a:t>
            </a:r>
            <a:r>
              <a:rPr lang="tr-TR" sz="2800" b="1" dirty="0" err="1"/>
              <a:t>Bourdieu</a:t>
            </a:r>
            <a:r>
              <a:rPr lang="tr-TR" sz="2800" b="1" dirty="0"/>
              <a:t> işçi sınıfı, düşük orta sınıf ve üst orta sınıf olarak ayrımı yaparak, Fransız toplumunun alışkanlıkları ve beğenilerinin muhteşem bir analizini sunar. </a:t>
            </a:r>
          </a:p>
        </p:txBody>
      </p:sp>
    </p:spTree>
    <p:extLst>
      <p:ext uri="{BB962C8B-B14F-4D97-AF65-F5344CB8AC3E}">
        <p14:creationId xmlns:p14="http://schemas.microsoft.com/office/powerpoint/2010/main" val="388531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25DD49-9434-4B7F-A926-63046A8DAC65}"/>
              </a:ext>
            </a:extLst>
          </p:cNvPr>
          <p:cNvSpPr>
            <a:spLocks noGrp="1"/>
          </p:cNvSpPr>
          <p:nvPr>
            <p:ph type="title"/>
          </p:nvPr>
        </p:nvSpPr>
        <p:spPr/>
        <p:txBody>
          <a:bodyPr/>
          <a:lstStyle/>
          <a:p>
            <a:r>
              <a:rPr lang="tr-TR" dirty="0" err="1"/>
              <a:t>Bourdieu</a:t>
            </a:r>
            <a:endParaRPr lang="tr-TR" dirty="0"/>
          </a:p>
        </p:txBody>
      </p:sp>
      <p:sp>
        <p:nvSpPr>
          <p:cNvPr id="3" name="İçerik Yer Tutucusu 2">
            <a:extLst>
              <a:ext uri="{FF2B5EF4-FFF2-40B4-BE49-F238E27FC236}">
                <a16:creationId xmlns:a16="http://schemas.microsoft.com/office/drawing/2014/main" id="{42E264F9-3E98-4FF5-9E00-9DA00663096A}"/>
              </a:ext>
            </a:extLst>
          </p:cNvPr>
          <p:cNvSpPr>
            <a:spLocks noGrp="1"/>
          </p:cNvSpPr>
          <p:nvPr>
            <p:ph sz="half" idx="1"/>
          </p:nvPr>
        </p:nvSpPr>
        <p:spPr>
          <a:xfrm>
            <a:off x="2757268" y="2133600"/>
            <a:ext cx="4145808" cy="3777622"/>
          </a:xfrm>
        </p:spPr>
        <p:txBody>
          <a:bodyPr>
            <a:noAutofit/>
          </a:bodyPr>
          <a:lstStyle/>
          <a:p>
            <a:r>
              <a:rPr lang="tr-TR" sz="2500" b="1" dirty="0"/>
              <a:t>Ona göre, ekonomi toplumsal düzenin temeli olmasına rağmen sosyal imtiyaz mücadelesi, başta kültürel ve sembolik sermaye olmak üzere- diğer sermaye türlerinden oluşmaktadır. </a:t>
            </a:r>
          </a:p>
        </p:txBody>
      </p:sp>
      <p:sp>
        <p:nvSpPr>
          <p:cNvPr id="4" name="İçerik Yer Tutucusu 3">
            <a:extLst>
              <a:ext uri="{FF2B5EF4-FFF2-40B4-BE49-F238E27FC236}">
                <a16:creationId xmlns:a16="http://schemas.microsoft.com/office/drawing/2014/main" id="{5477D1F5-4364-4146-A1EB-E9395E4134A0}"/>
              </a:ext>
            </a:extLst>
          </p:cNvPr>
          <p:cNvSpPr>
            <a:spLocks noGrp="1"/>
          </p:cNvSpPr>
          <p:nvPr>
            <p:ph sz="half" idx="2"/>
          </p:nvPr>
        </p:nvSpPr>
        <p:spPr>
          <a:xfrm>
            <a:off x="7358803" y="2126222"/>
            <a:ext cx="4145808" cy="3777622"/>
          </a:xfrm>
        </p:spPr>
        <p:txBody>
          <a:bodyPr>
            <a:normAutofit fontScale="77500" lnSpcReduction="20000"/>
          </a:bodyPr>
          <a:lstStyle/>
          <a:p>
            <a:pPr marL="0" indent="0">
              <a:buNone/>
            </a:pPr>
            <a:endParaRPr lang="tr-TR" b="1" dirty="0"/>
          </a:p>
          <a:p>
            <a:r>
              <a:rPr lang="tr-TR" b="1" dirty="0" err="1"/>
              <a:t>Bourdie</a:t>
            </a:r>
            <a:r>
              <a:rPr lang="tr-TR" b="1" dirty="0"/>
              <a:t> </a:t>
            </a:r>
            <a:r>
              <a:rPr lang="tr-TR" b="1" dirty="0" err="1"/>
              <a:t>nun</a:t>
            </a:r>
            <a:r>
              <a:rPr lang="tr-TR" b="1" dirty="0"/>
              <a:t> (1984: 77) de ifade ettiği üzere:</a:t>
            </a:r>
          </a:p>
          <a:p>
            <a:r>
              <a:rPr lang="tr-TR" b="1" dirty="0"/>
              <a:t> »</a:t>
            </a:r>
            <a:r>
              <a:rPr lang="tr-TR" b="1" i="1" dirty="0"/>
              <a:t>Eğer bir grubun yaşam tarzı, evini döşediği mobilyalardan ya da giyim tarzından anlaşılabiliyorsa, bu sadece bu malların, kendi seçimlerini belirleyen ekonomik ve kültürel gerekliliğin nesneleri olmasından dolayı değil aynı zamanda kendi lüks ya da yoksulluk, ‘seçkinlik ya da basitlik’, ‘güzellik ya da çirkinliklerinde’ somutlaşan toplumsal ilişkilerin, somut deneyimlerle etkilemelerinden kaynaklanır ki bu somut deneyimler de çoğunlukla  bej bir halının sakince okşanması ya da bakımsız yırtık pırtık bir muşambanın yapışkanlığı ya da çamaşır suyunun keskin kokusu kadar bilinç dışıdır».</a:t>
            </a:r>
            <a:endParaRPr lang="tr-TR" b="1" dirty="0"/>
          </a:p>
          <a:p>
            <a:endParaRPr lang="tr-TR" dirty="0"/>
          </a:p>
        </p:txBody>
      </p:sp>
    </p:spTree>
    <p:extLst>
      <p:ext uri="{BB962C8B-B14F-4D97-AF65-F5344CB8AC3E}">
        <p14:creationId xmlns:p14="http://schemas.microsoft.com/office/powerpoint/2010/main" val="834417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028B377-74B5-435C-93EC-108D1FEB5B72}"/>
              </a:ext>
            </a:extLst>
          </p:cNvPr>
          <p:cNvSpPr>
            <a:spLocks noGrp="1"/>
          </p:cNvSpPr>
          <p:nvPr>
            <p:ph type="title"/>
          </p:nvPr>
        </p:nvSpPr>
        <p:spPr>
          <a:xfrm>
            <a:off x="1259893" y="3101093"/>
            <a:ext cx="2454052" cy="3029344"/>
          </a:xfrm>
        </p:spPr>
        <p:txBody>
          <a:bodyPr>
            <a:normAutofit/>
          </a:bodyPr>
          <a:lstStyle/>
          <a:p>
            <a:r>
              <a:rPr lang="tr-TR" sz="3200">
                <a:solidFill>
                  <a:schemeClr val="bg1"/>
                </a:solidFill>
              </a:rPr>
              <a:t>Bourdieu</a:t>
            </a: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C796E1C-4A2E-48D2-A49E-619FC505271B}"/>
              </a:ext>
            </a:extLst>
          </p:cNvPr>
          <p:cNvSpPr>
            <a:spLocks noGrp="1"/>
          </p:cNvSpPr>
          <p:nvPr>
            <p:ph idx="1"/>
          </p:nvPr>
        </p:nvSpPr>
        <p:spPr>
          <a:xfrm>
            <a:off x="4706578" y="589722"/>
            <a:ext cx="6798033" cy="5321500"/>
          </a:xfrm>
        </p:spPr>
        <p:txBody>
          <a:bodyPr anchor="ctr">
            <a:normAutofit/>
          </a:bodyPr>
          <a:lstStyle/>
          <a:p>
            <a:r>
              <a:rPr lang="tr-TR" sz="2000" b="1" dirty="0"/>
              <a:t>Toplumsal zevk için belirli ekonomik sermaye gereklidir-örneğin, pahalı özel okullar gibi. Fakat seçkin olmak için toplumsal çabaların da kültürel bir boyutu  vardır: benliğin yetiştirilmesi/geliştirilmesi bir öğrenme, estetik ve sanat meselesidir. </a:t>
            </a:r>
          </a:p>
          <a:p>
            <a:r>
              <a:rPr lang="tr-TR" sz="2000" b="1" dirty="0" err="1"/>
              <a:t>Bourdieu’nun</a:t>
            </a:r>
            <a:r>
              <a:rPr lang="tr-TR" sz="2000" b="1" dirty="0"/>
              <a:t> kültürel sermaye kavramı, tüketim kültüründe ifade edildiği gibi, beğenilerin sınıflandırılma gücüyle oluşturulan toplumsal eşitsizliklere dikkatimizi çeker. </a:t>
            </a:r>
            <a:r>
              <a:rPr lang="tr-TR" sz="2000" b="1" dirty="0" err="1"/>
              <a:t>Bourdieu</a:t>
            </a:r>
            <a:r>
              <a:rPr lang="tr-TR" sz="2000" b="1" dirty="0"/>
              <a:t> kültürel sermayenin özgül formlarına sahip olanların-entelektüeller ve sanatçılar gibi- bu tür yetkinliklere sahip olmayanlar üzerinde toplumsal egemenlik kurmak için kullandığını ortaya koymuştur (</a:t>
            </a:r>
            <a:r>
              <a:rPr lang="tr-TR" sz="2000" b="1" dirty="0" err="1"/>
              <a:t>Elliott</a:t>
            </a:r>
            <a:r>
              <a:rPr lang="tr-TR" sz="2000" b="1" dirty="0"/>
              <a:t>, 2014) .</a:t>
            </a:r>
          </a:p>
        </p:txBody>
      </p:sp>
    </p:spTree>
    <p:extLst>
      <p:ext uri="{BB962C8B-B14F-4D97-AF65-F5344CB8AC3E}">
        <p14:creationId xmlns:p14="http://schemas.microsoft.com/office/powerpoint/2010/main" val="233399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28B377-74B5-435C-93EC-108D1FEB5B72}"/>
              </a:ext>
            </a:extLst>
          </p:cNvPr>
          <p:cNvSpPr>
            <a:spLocks noGrp="1"/>
          </p:cNvSpPr>
          <p:nvPr>
            <p:ph type="title"/>
          </p:nvPr>
        </p:nvSpPr>
        <p:spPr/>
        <p:txBody>
          <a:bodyPr/>
          <a:lstStyle/>
          <a:p>
            <a:r>
              <a:rPr lang="tr-TR" dirty="0" err="1"/>
              <a:t>Bourdieu</a:t>
            </a:r>
            <a:endParaRPr lang="tr-TR" dirty="0"/>
          </a:p>
        </p:txBody>
      </p:sp>
      <p:sp>
        <p:nvSpPr>
          <p:cNvPr id="3" name="İçerik Yer Tutucusu 2">
            <a:extLst>
              <a:ext uri="{FF2B5EF4-FFF2-40B4-BE49-F238E27FC236}">
                <a16:creationId xmlns:a16="http://schemas.microsoft.com/office/drawing/2014/main" id="{1C796E1C-4A2E-48D2-A49E-619FC505271B}"/>
              </a:ext>
            </a:extLst>
          </p:cNvPr>
          <p:cNvSpPr>
            <a:spLocks noGrp="1"/>
          </p:cNvSpPr>
          <p:nvPr>
            <p:ph idx="1"/>
          </p:nvPr>
        </p:nvSpPr>
        <p:spPr/>
        <p:txBody>
          <a:bodyPr>
            <a:normAutofit/>
          </a:bodyPr>
          <a:lstStyle/>
          <a:p>
            <a:r>
              <a:rPr lang="tr-TR" sz="3200" b="1" dirty="0" err="1"/>
              <a:t>Bourdieu</a:t>
            </a:r>
            <a:r>
              <a:rPr lang="tr-TR" sz="3200" b="1" dirty="0"/>
              <a:t> nün fikirleri, insanların neden belirli tür kültürel uygulamaları benimsediklerini ve tüketim kültürünün gerekliliklerinin yani </a:t>
            </a:r>
            <a:r>
              <a:rPr lang="tr-TR" sz="3200" b="1" i="1" dirty="0"/>
              <a:t>habitusun </a:t>
            </a:r>
            <a:r>
              <a:rPr lang="tr-TR" sz="3200" b="1" dirty="0"/>
              <a:t>baskın toplumsal sınıflara nasıl uyum sağladıklarını anlamamıza yardım eder (</a:t>
            </a:r>
            <a:r>
              <a:rPr lang="tr-TR" sz="3200" b="1" dirty="0" err="1"/>
              <a:t>Elliott</a:t>
            </a:r>
            <a:r>
              <a:rPr lang="tr-TR" sz="3200" b="1" dirty="0"/>
              <a:t>, 2014) . </a:t>
            </a:r>
          </a:p>
          <a:p>
            <a:endParaRPr lang="tr-TR" sz="2000" b="1" dirty="0"/>
          </a:p>
        </p:txBody>
      </p:sp>
    </p:spTree>
    <p:extLst>
      <p:ext uri="{BB962C8B-B14F-4D97-AF65-F5344CB8AC3E}">
        <p14:creationId xmlns:p14="http://schemas.microsoft.com/office/powerpoint/2010/main" val="2858913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83030214-227F-42DB-9282-BBA6AF8D9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028B377-74B5-435C-93EC-108D1FEB5B72}"/>
              </a:ext>
            </a:extLst>
          </p:cNvPr>
          <p:cNvSpPr>
            <a:spLocks noGrp="1"/>
          </p:cNvSpPr>
          <p:nvPr>
            <p:ph type="title"/>
          </p:nvPr>
        </p:nvSpPr>
        <p:spPr>
          <a:xfrm>
            <a:off x="1433889" y="1059872"/>
            <a:ext cx="3012216" cy="4851349"/>
          </a:xfrm>
        </p:spPr>
        <p:txBody>
          <a:bodyPr>
            <a:normAutofit/>
          </a:bodyPr>
          <a:lstStyle/>
          <a:p>
            <a:r>
              <a:rPr lang="tr-TR" dirty="0" err="1"/>
              <a:t>Bourdieu</a:t>
            </a:r>
            <a:endParaRPr lang="tr-TR" dirty="0"/>
          </a:p>
        </p:txBody>
      </p:sp>
      <p:sp>
        <p:nvSpPr>
          <p:cNvPr id="47"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1C796E1C-4A2E-48D2-A49E-619FC505271B}"/>
              </a:ext>
            </a:extLst>
          </p:cNvPr>
          <p:cNvSpPr>
            <a:spLocks noGrp="1"/>
          </p:cNvSpPr>
          <p:nvPr>
            <p:ph idx="1"/>
          </p:nvPr>
        </p:nvSpPr>
        <p:spPr>
          <a:xfrm>
            <a:off x="5280368" y="1059872"/>
            <a:ext cx="6224244" cy="4851350"/>
          </a:xfrm>
        </p:spPr>
        <p:txBody>
          <a:bodyPr>
            <a:normAutofit/>
          </a:bodyPr>
          <a:lstStyle/>
          <a:p>
            <a:r>
              <a:rPr lang="tr-TR" sz="2000" b="1" dirty="0"/>
              <a:t>Bu </a:t>
            </a:r>
            <a:r>
              <a:rPr lang="tr-TR" sz="2000" b="1" dirty="0" err="1"/>
              <a:t>toplumbilimsel</a:t>
            </a:r>
            <a:r>
              <a:rPr lang="tr-TR" sz="2000" b="1" dirty="0"/>
              <a:t> bakış açısı, ayrıca popüler kültür ve medyanın analizinde de kullanılabilir. Örneğin, ‘realite </a:t>
            </a:r>
            <a:r>
              <a:rPr lang="tr-TR" sz="2000" b="1" dirty="0" err="1"/>
              <a:t>showlarda</a:t>
            </a:r>
            <a:r>
              <a:rPr lang="tr-TR" sz="2000" b="1" dirty="0"/>
              <a:t>’ sembolik şiddetin yeni türleri, insanların kamu önünde aşağılanması ve toplumsal düzen içinde daha aşağı toplumsal duruma indirilmesi tartışmasız bir şekilde belirgindir. İngiltere televizyon programı </a:t>
            </a:r>
            <a:r>
              <a:rPr lang="tr-TR" sz="2000" b="1" i="1" dirty="0"/>
              <a:t>Ne </a:t>
            </a:r>
            <a:r>
              <a:rPr lang="tr-TR" sz="2000" b="1" i="1" dirty="0" err="1"/>
              <a:t>Giymemeliyi</a:t>
            </a:r>
            <a:r>
              <a:rPr lang="tr-TR" sz="2000" b="1" i="1" dirty="0"/>
              <a:t> </a:t>
            </a:r>
            <a:r>
              <a:rPr lang="tr-TR" sz="2000" b="1" dirty="0"/>
              <a:t>(programına benzer formatta</a:t>
            </a:r>
            <a:r>
              <a:rPr lang="tr-TR" sz="2000" b="1" i="1" dirty="0"/>
              <a:t> Nasıl Görünüyorum?</a:t>
            </a:r>
            <a:r>
              <a:rPr lang="tr-TR" sz="2000" b="1" dirty="0"/>
              <a:t>) analiz ederken, medya kuramcısı Angela </a:t>
            </a:r>
            <a:r>
              <a:rPr lang="tr-TR" sz="2000" b="1" dirty="0" err="1"/>
              <a:t>McRobbie</a:t>
            </a:r>
            <a:r>
              <a:rPr lang="tr-TR" sz="2000" b="1" dirty="0"/>
              <a:t>, sembolik şiddetin uygulamaları ve egemenliğin türlerini ele alırken </a:t>
            </a:r>
            <a:r>
              <a:rPr lang="tr-TR" sz="2000" b="1" dirty="0" err="1"/>
              <a:t>Bourdieu</a:t>
            </a:r>
            <a:r>
              <a:rPr lang="tr-TR" sz="2000" b="1" dirty="0"/>
              <a:t> nün kültürel sermaye olgusunu kullanmıştır (</a:t>
            </a:r>
            <a:r>
              <a:rPr lang="tr-TR" sz="2000" b="1" dirty="0" err="1"/>
              <a:t>Elliott</a:t>
            </a:r>
            <a:r>
              <a:rPr lang="tr-TR" sz="2000" b="1" dirty="0"/>
              <a:t>, 2014) . </a:t>
            </a:r>
          </a:p>
        </p:txBody>
      </p:sp>
    </p:spTree>
    <p:extLst>
      <p:ext uri="{BB962C8B-B14F-4D97-AF65-F5344CB8AC3E}">
        <p14:creationId xmlns:p14="http://schemas.microsoft.com/office/powerpoint/2010/main" val="2386020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0685DC-0CEE-482C-8A89-7A85EECA3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546A264-712D-4B86-AD02-2E75B5D67B4E}"/>
              </a:ext>
            </a:extLst>
          </p:cNvPr>
          <p:cNvSpPr>
            <a:spLocks noGrp="1"/>
          </p:cNvSpPr>
          <p:nvPr>
            <p:ph type="title"/>
          </p:nvPr>
        </p:nvSpPr>
        <p:spPr>
          <a:xfrm>
            <a:off x="7855527" y="685800"/>
            <a:ext cx="3649085" cy="5225422"/>
          </a:xfrm>
        </p:spPr>
        <p:txBody>
          <a:bodyPr anchor="ctr">
            <a:normAutofit/>
          </a:bodyPr>
          <a:lstStyle/>
          <a:p>
            <a:r>
              <a:rPr lang="tr-TR"/>
              <a:t>Kaynakça</a:t>
            </a:r>
            <a:endParaRPr lang="tr-TR" dirty="0"/>
          </a:p>
        </p:txBody>
      </p:sp>
      <p:sp>
        <p:nvSpPr>
          <p:cNvPr id="10" name="Rectangle 9">
            <a:extLst>
              <a:ext uri="{FF2B5EF4-FFF2-40B4-BE49-F238E27FC236}">
                <a16:creationId xmlns:a16="http://schemas.microsoft.com/office/drawing/2014/main" id="{A31628A5-06CF-426B-948A-59ED234C9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CEFD68DF-70A2-4181-A9E0-2D801B2D7DEB}"/>
              </a:ext>
            </a:extLst>
          </p:cNvPr>
          <p:cNvSpPr>
            <a:spLocks noGrp="1"/>
          </p:cNvSpPr>
          <p:nvPr>
            <p:ph idx="1"/>
          </p:nvPr>
        </p:nvSpPr>
        <p:spPr>
          <a:xfrm>
            <a:off x="1101554" y="685800"/>
            <a:ext cx="5970162" cy="5225422"/>
          </a:xfrm>
        </p:spPr>
        <p:txBody>
          <a:bodyPr anchor="ctr">
            <a:normAutofit/>
          </a:bodyPr>
          <a:lstStyle/>
          <a:p>
            <a:r>
              <a:rPr lang="tr-TR" b="1" err="1"/>
              <a:t>Elliott</a:t>
            </a:r>
            <a:r>
              <a:rPr lang="tr-TR" b="1"/>
              <a:t>, </a:t>
            </a:r>
            <a:r>
              <a:rPr lang="tr-TR" b="1" err="1"/>
              <a:t>Anthony</a:t>
            </a:r>
            <a:r>
              <a:rPr lang="tr-TR" b="1"/>
              <a:t> (2014) </a:t>
            </a:r>
            <a:r>
              <a:rPr lang="en-US" b="1"/>
              <a:t>Contemporary </a:t>
            </a:r>
            <a:r>
              <a:rPr lang="tr-TR" b="1"/>
              <a:t>S</a:t>
            </a:r>
            <a:r>
              <a:rPr lang="en-US" b="1" err="1"/>
              <a:t>ocial</a:t>
            </a:r>
            <a:r>
              <a:rPr lang="en-US" b="1"/>
              <a:t> </a:t>
            </a:r>
            <a:r>
              <a:rPr lang="tr-TR" b="1"/>
              <a:t>T</a:t>
            </a:r>
            <a:r>
              <a:rPr lang="en-US" b="1" err="1"/>
              <a:t>heory</a:t>
            </a:r>
            <a:r>
              <a:rPr lang="en-US" b="1"/>
              <a:t> : an </a:t>
            </a:r>
            <a:r>
              <a:rPr lang="tr-TR" b="1"/>
              <a:t>I</a:t>
            </a:r>
            <a:r>
              <a:rPr lang="en-US" b="1" err="1"/>
              <a:t>ntroduction</a:t>
            </a:r>
            <a:r>
              <a:rPr lang="tr-TR" b="1"/>
              <a:t>. </a:t>
            </a:r>
            <a:r>
              <a:rPr lang="tr-TR" b="1" err="1"/>
              <a:t>London</a:t>
            </a:r>
            <a:r>
              <a:rPr lang="tr-TR" b="1"/>
              <a:t> </a:t>
            </a:r>
            <a:r>
              <a:rPr lang="tr-TR" b="1" err="1"/>
              <a:t>and</a:t>
            </a:r>
            <a:r>
              <a:rPr lang="tr-TR" b="1"/>
              <a:t> New York: </a:t>
            </a:r>
            <a:r>
              <a:rPr lang="tr-TR" b="1" err="1"/>
              <a:t>Routledge</a:t>
            </a:r>
            <a:r>
              <a:rPr lang="tr-TR" b="1"/>
              <a:t>. </a:t>
            </a:r>
            <a:endParaRPr lang="en-US" b="1"/>
          </a:p>
          <a:p>
            <a:r>
              <a:rPr lang="tr-TR" b="1" i="1"/>
              <a:t>Pierre </a:t>
            </a:r>
            <a:r>
              <a:rPr lang="tr-TR" b="1" i="1" err="1"/>
              <a:t>Bourdieu</a:t>
            </a:r>
            <a:r>
              <a:rPr lang="tr-TR" b="1" i="1"/>
              <a:t>, </a:t>
            </a:r>
            <a:r>
              <a:rPr lang="tr-TR" b="1" i="1" err="1"/>
              <a:t>Outline</a:t>
            </a:r>
            <a:r>
              <a:rPr lang="tr-TR" b="1" i="1"/>
              <a:t> of a </a:t>
            </a:r>
            <a:r>
              <a:rPr lang="tr-TR" b="1" i="1" err="1"/>
              <a:t>Theory</a:t>
            </a:r>
            <a:r>
              <a:rPr lang="tr-TR" b="1" i="1"/>
              <a:t> of </a:t>
            </a:r>
            <a:r>
              <a:rPr lang="tr-TR" b="1" i="1" err="1"/>
              <a:t>Practice</a:t>
            </a:r>
            <a:r>
              <a:rPr lang="tr-TR" b="1" i="1"/>
              <a:t> </a:t>
            </a:r>
            <a:r>
              <a:rPr lang="tr-TR" b="1"/>
              <a:t>(Cambridge </a:t>
            </a:r>
            <a:r>
              <a:rPr lang="tr-TR" b="1" err="1"/>
              <a:t>University</a:t>
            </a:r>
            <a:r>
              <a:rPr lang="tr-TR" b="1"/>
              <a:t> </a:t>
            </a:r>
            <a:r>
              <a:rPr lang="tr-TR" b="1" err="1"/>
              <a:t>Press</a:t>
            </a:r>
            <a:r>
              <a:rPr lang="tr-TR" b="1"/>
              <a:t>, 1977)</a:t>
            </a:r>
          </a:p>
          <a:p>
            <a:r>
              <a:rPr lang="tr-TR" b="1" i="1"/>
              <a:t>Pierre </a:t>
            </a:r>
            <a:r>
              <a:rPr lang="tr-TR" b="1" i="1" err="1"/>
              <a:t>Bourdieu</a:t>
            </a:r>
            <a:r>
              <a:rPr lang="tr-TR" b="1" i="1"/>
              <a:t>, </a:t>
            </a:r>
            <a:r>
              <a:rPr lang="tr-TR" b="1" i="1" err="1"/>
              <a:t>Distinction</a:t>
            </a:r>
            <a:r>
              <a:rPr lang="tr-TR" b="1" i="1"/>
              <a:t> </a:t>
            </a:r>
            <a:r>
              <a:rPr lang="tr-TR" b="1"/>
              <a:t>(</a:t>
            </a:r>
            <a:r>
              <a:rPr lang="tr-TR" b="1" err="1"/>
              <a:t>London</a:t>
            </a:r>
            <a:r>
              <a:rPr lang="tr-TR" b="1"/>
              <a:t>: </a:t>
            </a:r>
            <a:r>
              <a:rPr lang="tr-TR" b="1" err="1"/>
              <a:t>Routledge</a:t>
            </a:r>
            <a:r>
              <a:rPr lang="tr-TR" b="1"/>
              <a:t>, 1984)</a:t>
            </a:r>
          </a:p>
          <a:p>
            <a:r>
              <a:rPr lang="en-US" b="1"/>
              <a:t>David B. </a:t>
            </a:r>
            <a:r>
              <a:rPr lang="en-US" b="1" err="1"/>
              <a:t>Grusky</a:t>
            </a:r>
            <a:r>
              <a:rPr lang="en-US" b="1"/>
              <a:t> (ed.) (2008), Social Stratification: Class, Race and Gender in Sociological Perspective, Colorado: Westview Press</a:t>
            </a:r>
            <a:r>
              <a:rPr lang="tr-TR" b="1"/>
              <a:t>.</a:t>
            </a:r>
          </a:p>
          <a:p>
            <a:endParaRPr lang="tr-TR" dirty="0"/>
          </a:p>
        </p:txBody>
      </p:sp>
      <p:cxnSp>
        <p:nvCxnSpPr>
          <p:cNvPr id="12" name="Straight Connector 11">
            <a:extLst>
              <a:ext uri="{FF2B5EF4-FFF2-40B4-BE49-F238E27FC236}">
                <a16:creationId xmlns:a16="http://schemas.microsoft.com/office/drawing/2014/main" id="{2D902729-F83B-46AA-B572-057BD32A69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6041" y="1871831"/>
            <a:ext cx="0" cy="320040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969027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P. Bourdieu</vt:lpstr>
      <vt:lpstr>Bourdieu</vt:lpstr>
      <vt:lpstr>Bourdieu</vt:lpstr>
      <vt:lpstr>Bourdieu</vt:lpstr>
      <vt:lpstr>Bourdieu</vt:lpstr>
      <vt:lpstr>Bourdieu</vt:lpstr>
      <vt:lpstr>Bourdieu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 Bourdieu</dc:title>
  <dc:creator>Mavis</dc:creator>
  <cp:lastModifiedBy>Mavis</cp:lastModifiedBy>
  <cp:revision>1</cp:revision>
  <dcterms:created xsi:type="dcterms:W3CDTF">2020-05-19T23:22:33Z</dcterms:created>
  <dcterms:modified xsi:type="dcterms:W3CDTF">2020-05-19T23:22:46Z</dcterms:modified>
</cp:coreProperties>
</file>