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1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2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2411769"/>
            <a:ext cx="6877526" cy="3200400"/>
          </a:xfrm>
          <a:prstGeom prst="rect">
            <a:avLst/>
          </a:prstGeom>
        </p:spPr>
        <p:txBody>
          <a:bodyPr lIns="0" tIns="0" rIns="0" bIns="0"/>
          <a:lstStyle>
            <a:lvl1pPr>
              <a:defRPr sz="150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55520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3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11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6098" cy="152157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>
              <a:spcBef>
                <a:spcPts val="75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Muhasebe Maliyeti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– İktisadi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Maliyet</a:t>
            </a:r>
            <a:r>
              <a:rPr b="1" spc="-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2F2F2F"/>
                </a:solidFill>
                <a:latin typeface="Arial"/>
                <a:cs typeface="Arial"/>
              </a:rPr>
              <a:t>Ayrımı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625">
              <a:latin typeface="Times New Roman"/>
              <a:cs typeface="Times New Roman"/>
            </a:endParaRPr>
          </a:p>
          <a:p>
            <a:pPr marL="215265" marR="3810" indent="-205740" algn="just">
              <a:spcBef>
                <a:spcPts val="4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İktisatçılara göre, fırsat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anlamına da gelen</a:t>
            </a:r>
            <a:r>
              <a:rPr spc="3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üretim  maliyetleri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iktisadi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maliyet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olarak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tanımlanmıştır.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İktisadi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maliyet,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açık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 ve örtük maliyet toplamına</a:t>
            </a:r>
            <a:r>
              <a:rPr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820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844546"/>
            <a:ext cx="6877050" cy="111761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Firma tarafından o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firmanın sahibi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olmayanlara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özel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üretime  yapılan katkılar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neticesinde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fiilen yapılan ödemelere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açık maliyet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denilmektedir. Açık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maliyetler muhasebe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maliyetleri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olarak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da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kullanılmaktadır.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0544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83167"/>
            <a:ext cx="733425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buClr>
                <a:srgbClr val="AC0000"/>
              </a:buClr>
              <a:tabLst>
                <a:tab pos="214789" algn="l"/>
                <a:tab pos="215265" algn="l"/>
              </a:tabLst>
            </a:pP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Ö</a:t>
            </a:r>
            <a:r>
              <a:rPr sz="1500" b="1" spc="-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tük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9758" y="2483167"/>
            <a:ext cx="6027419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  <a:tabLst>
                <a:tab pos="800100" algn="l"/>
                <a:tab pos="1200626" algn="l"/>
                <a:tab pos="1758315" algn="l"/>
                <a:tab pos="2750820" algn="l"/>
                <a:tab pos="3573780" algn="l"/>
                <a:tab pos="4633436" algn="l"/>
                <a:tab pos="5404009" algn="l"/>
              </a:tabLst>
            </a:pPr>
            <a:r>
              <a:rPr sz="1500" b="1" spc="-15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ali</a:t>
            </a:r>
            <a:r>
              <a:rPr sz="1500" b="1" spc="-15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et	</a:t>
            </a:r>
            <a:r>
              <a:rPr sz="1500" b="1" spc="-15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se	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fi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ma	ta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af</a:t>
            </a:r>
            <a:r>
              <a:rPr sz="1500" spc="-19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nda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n	firm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n	s</a:t>
            </a:r>
            <a:r>
              <a:rPr sz="1500" spc="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h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iplerine	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ret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me	yap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lan</a:t>
            </a:r>
            <a:endParaRPr sz="15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764524" y="2666077"/>
            <a:ext cx="7225046" cy="2535181"/>
          </a:xfrm>
          <a:prstGeom prst="rect">
            <a:avLst/>
          </a:prstGeom>
        </p:spPr>
        <p:txBody>
          <a:bodyPr vert="horz" wrap="square" lIns="0" tIns="55245" rIns="0" bIns="0" rtlCol="0">
            <a:spAutoFit/>
          </a:bodyPr>
          <a:lstStyle/>
          <a:p>
            <a:pPr marL="215265" algn="just">
              <a:lnSpc>
                <a:spcPct val="100000"/>
              </a:lnSpc>
              <a:spcBef>
                <a:spcPts val="435"/>
              </a:spcBef>
            </a:pPr>
            <a:r>
              <a:rPr spc="-4" dirty="0"/>
              <a:t>katkıları karşılığında yapılması </a:t>
            </a:r>
            <a:r>
              <a:rPr dirty="0"/>
              <a:t>gereken</a:t>
            </a:r>
            <a:r>
              <a:rPr spc="-56" dirty="0"/>
              <a:t> </a:t>
            </a:r>
            <a:r>
              <a:rPr spc="-8" dirty="0"/>
              <a:t>ödemelerdir.</a:t>
            </a:r>
          </a:p>
          <a:p>
            <a:pPr marL="215265" marR="3810" indent="-205740" algn="just">
              <a:lnSpc>
                <a:spcPct val="100000"/>
              </a:lnSpc>
              <a:spcBef>
                <a:spcPts val="363"/>
              </a:spcBef>
              <a:buClr>
                <a:srgbClr val="AC0000"/>
              </a:buClr>
              <a:tabLst>
                <a:tab pos="215265" algn="l"/>
              </a:tabLst>
            </a:pPr>
            <a:r>
              <a:rPr spc="-4" dirty="0"/>
              <a:t>İktisadi ve </a:t>
            </a:r>
            <a:r>
              <a:rPr dirty="0"/>
              <a:t>muhasebe </a:t>
            </a:r>
            <a:r>
              <a:rPr spc="-4" dirty="0"/>
              <a:t>karlılığı </a:t>
            </a:r>
            <a:r>
              <a:rPr dirty="0"/>
              <a:t>birbirlerinden </a:t>
            </a:r>
            <a:r>
              <a:rPr spc="-4" dirty="0"/>
              <a:t>farklı </a:t>
            </a:r>
            <a:r>
              <a:rPr dirty="0"/>
              <a:t>anlamlara </a:t>
            </a:r>
            <a:r>
              <a:rPr spc="-8" dirty="0"/>
              <a:t>gelmektedir.  </a:t>
            </a:r>
            <a:r>
              <a:rPr dirty="0"/>
              <a:t>Muhasebe karı sadece </a:t>
            </a:r>
            <a:r>
              <a:rPr spc="-8" dirty="0"/>
              <a:t>açık </a:t>
            </a:r>
            <a:r>
              <a:rPr spc="-4" dirty="0"/>
              <a:t>maliyetleri </a:t>
            </a:r>
            <a:r>
              <a:rPr dirty="0"/>
              <a:t>maliyet unsuru </a:t>
            </a:r>
            <a:r>
              <a:rPr spc="-4" dirty="0"/>
              <a:t>olarak kabul </a:t>
            </a:r>
            <a:r>
              <a:rPr dirty="0"/>
              <a:t>ederken  iktisadi anlamda maliyette örtük maliyetler de </a:t>
            </a:r>
            <a:r>
              <a:rPr spc="-4" dirty="0"/>
              <a:t>işin içine</a:t>
            </a:r>
            <a:r>
              <a:rPr spc="-75" dirty="0"/>
              <a:t> </a:t>
            </a:r>
            <a:r>
              <a:rPr spc="-8" dirty="0"/>
              <a:t>girmektedir.</a:t>
            </a:r>
          </a:p>
          <a:p>
            <a:pPr marL="249555">
              <a:lnSpc>
                <a:spcPct val="100000"/>
              </a:lnSpc>
              <a:spcBef>
                <a:spcPts val="904"/>
              </a:spcBef>
            </a:pPr>
            <a:r>
              <a:rPr sz="1425" spc="-4" dirty="0"/>
              <a:t>Muhasebe </a:t>
            </a:r>
            <a:r>
              <a:rPr sz="1425" spc="-8" dirty="0"/>
              <a:t>Karı </a:t>
            </a:r>
            <a:r>
              <a:rPr sz="1425" spc="-4" dirty="0"/>
              <a:t>= Satış </a:t>
            </a:r>
            <a:r>
              <a:rPr sz="1425" spc="-8" dirty="0"/>
              <a:t>Hasılatı </a:t>
            </a:r>
            <a:r>
              <a:rPr sz="1425" spc="-4" dirty="0"/>
              <a:t>– Açık Maliyet</a:t>
            </a:r>
            <a:endParaRPr sz="1425" dirty="0"/>
          </a:p>
          <a:p>
            <a:pPr marL="249555" marR="1727359">
              <a:lnSpc>
                <a:spcPct val="120000"/>
              </a:lnSpc>
            </a:pPr>
            <a:r>
              <a:rPr sz="1425" spc="-4" dirty="0"/>
              <a:t>İktisadi Kar = Satış </a:t>
            </a:r>
            <a:r>
              <a:rPr sz="1425" spc="-8" dirty="0"/>
              <a:t>Hasılatı </a:t>
            </a:r>
            <a:r>
              <a:rPr sz="1425" spc="-4" dirty="0"/>
              <a:t>– Tüm Girdilerin Fırsat Maliyetleri  İktisadi Kar = Satış </a:t>
            </a:r>
            <a:r>
              <a:rPr sz="1425" spc="-8" dirty="0"/>
              <a:t>Hasılatı </a:t>
            </a:r>
            <a:r>
              <a:rPr sz="1425" spc="-4" dirty="0"/>
              <a:t>– İktisadi</a:t>
            </a:r>
            <a:r>
              <a:rPr sz="1425" spc="79" dirty="0"/>
              <a:t> </a:t>
            </a:r>
            <a:r>
              <a:rPr sz="1425" spc="-4" dirty="0"/>
              <a:t>Maliyet</a:t>
            </a:r>
            <a:endParaRPr sz="1425" dirty="0"/>
          </a:p>
          <a:p>
            <a:pPr marL="249555">
              <a:lnSpc>
                <a:spcPct val="100000"/>
              </a:lnSpc>
              <a:spcBef>
                <a:spcPts val="341"/>
              </a:spcBef>
            </a:pPr>
            <a:r>
              <a:rPr sz="1425" spc="-4" dirty="0"/>
              <a:t>İktisadi Kar = Satış </a:t>
            </a:r>
            <a:r>
              <a:rPr sz="1425" spc="-8" dirty="0"/>
              <a:t>Hasılatı </a:t>
            </a:r>
            <a:r>
              <a:rPr sz="1425" spc="-4" dirty="0"/>
              <a:t>– (Açık Maliyet + Örtük</a:t>
            </a:r>
            <a:r>
              <a:rPr sz="1425" spc="98" dirty="0"/>
              <a:t> </a:t>
            </a:r>
            <a:r>
              <a:rPr sz="1425" spc="-4" dirty="0"/>
              <a:t>Maliyet)</a:t>
            </a:r>
            <a:endParaRPr sz="1425" dirty="0"/>
          </a:p>
          <a:p>
            <a:pPr marL="249555">
              <a:lnSpc>
                <a:spcPct val="100000"/>
              </a:lnSpc>
              <a:spcBef>
                <a:spcPts val="341"/>
              </a:spcBef>
            </a:pPr>
            <a:r>
              <a:rPr sz="1425" spc="-4" dirty="0"/>
              <a:t>İktisadi Kar = Muhasebe </a:t>
            </a:r>
            <a:r>
              <a:rPr sz="1425" spc="-8" dirty="0"/>
              <a:t>Karı </a:t>
            </a:r>
            <a:r>
              <a:rPr sz="1425" spc="-4" dirty="0"/>
              <a:t>– Örtük</a:t>
            </a:r>
            <a:r>
              <a:rPr sz="1425" spc="83" dirty="0"/>
              <a:t> </a:t>
            </a:r>
            <a:r>
              <a:rPr sz="1425" spc="-4" dirty="0"/>
              <a:t>Maliyet</a:t>
            </a:r>
            <a:endParaRPr sz="1425" dirty="0"/>
          </a:p>
        </p:txBody>
      </p:sp>
    </p:spTree>
    <p:extLst>
      <p:ext uri="{BB962C8B-B14F-4D97-AF65-F5344CB8AC3E}">
        <p14:creationId xmlns:p14="http://schemas.microsoft.com/office/powerpoint/2010/main" val="385044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6574" cy="116891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Aşırı kar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durumunda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iktisadi kar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pozitiftir.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(muhasebe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karı &gt;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örtük  maliyet) Aşırı Kar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=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Pozitif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İktisadi</a:t>
            </a:r>
            <a:r>
              <a:rPr spc="-7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F2F2F"/>
                </a:solidFill>
                <a:latin typeface="Arial"/>
                <a:cs typeface="Arial"/>
              </a:rPr>
              <a:t>Kar.</a:t>
            </a:r>
            <a:endParaRPr>
              <a:latin typeface="Arial"/>
              <a:cs typeface="Arial"/>
            </a:endParaRPr>
          </a:p>
          <a:p>
            <a:pPr marL="215265" marR="4763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085850" algn="l"/>
                <a:tab pos="1537335" algn="l"/>
                <a:tab pos="2827020" algn="l"/>
                <a:tab pos="3661410" algn="l"/>
                <a:tab pos="4111943" algn="l"/>
                <a:tab pos="4941569" algn="l"/>
                <a:tab pos="6218873" algn="l"/>
                <a:tab pos="6731794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durumunda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iktisa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s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pc="-101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.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(muh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karı	=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örtük maliyet)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Normal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=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Sıfır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İktisadi</a:t>
            </a:r>
            <a:r>
              <a:rPr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F2F2F"/>
                </a:solidFill>
                <a:latin typeface="Arial"/>
                <a:cs typeface="Arial"/>
              </a:rPr>
              <a:t>Kar.</a:t>
            </a:r>
            <a:endParaRPr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5692426" y="5878001"/>
            <a:ext cx="1298543" cy="91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155816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844546"/>
            <a:ext cx="6876574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İktisadi kar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sıfır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olunca ya da başka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anlamda kar yerine  iktisadi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zarar söz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konusu ise (muhasebe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karı &lt;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örtük maliyet) 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zarar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durumu olarak nitelendirilir: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Zarar =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Negatif İktisadi</a:t>
            </a:r>
            <a:r>
              <a:rPr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F2F2F"/>
                </a:solidFill>
                <a:latin typeface="Arial"/>
                <a:cs typeface="Arial"/>
              </a:rPr>
              <a:t>Kar.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523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58021"/>
            <a:ext cx="6876574" cy="2571538"/>
          </a:xfrm>
          <a:prstGeom prst="rect">
            <a:avLst/>
          </a:prstGeom>
        </p:spPr>
        <p:txBody>
          <a:bodyPr vert="horz" wrap="square" lIns="0" tIns="37148" rIns="0" bIns="0" rtlCol="0">
            <a:spAutoFit/>
          </a:bodyPr>
          <a:lstStyle/>
          <a:p>
            <a:pPr marL="215265" marR="3810" indent="-205740" algn="just">
              <a:lnSpc>
                <a:spcPts val="1785"/>
              </a:lnSpc>
              <a:spcBef>
                <a:spcPts val="293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Kısa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dönemde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dört tür maliyete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maruz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kalır: </a:t>
            </a:r>
            <a:r>
              <a:rPr sz="1650" b="1" spc="-23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sabit 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maliyet,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değişken maliyet, kısa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dönem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toplam maliyet ve  kısa dönem marjinal</a:t>
            </a:r>
            <a:r>
              <a:rPr sz="1650" b="1"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maliyet.</a:t>
            </a:r>
            <a:endParaRPr sz="1650">
              <a:latin typeface="Arial"/>
              <a:cs typeface="Arial"/>
            </a:endParaRPr>
          </a:p>
          <a:p>
            <a:pPr marL="215265" marR="4286" indent="-205740" algn="just">
              <a:lnSpc>
                <a:spcPts val="1785"/>
              </a:lnSpc>
              <a:spcBef>
                <a:spcPts val="390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düzeyine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bağlı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olmayan maliyet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sabit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maliyet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olarak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adlandırılır.</a:t>
            </a:r>
            <a:endParaRPr sz="1650">
              <a:latin typeface="Arial"/>
              <a:cs typeface="Arial"/>
            </a:endParaRPr>
          </a:p>
          <a:p>
            <a:pPr marL="215265" indent="-205740" algn="just">
              <a:lnSpc>
                <a:spcPts val="1883"/>
              </a:lnSpc>
              <a:spcBef>
                <a:spcPts val="169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 değişken girdilerden dolayı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uğradığı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maliyete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toplam</a:t>
            </a:r>
            <a:endParaRPr sz="1650">
              <a:latin typeface="Arial"/>
              <a:cs typeface="Arial"/>
            </a:endParaRPr>
          </a:p>
          <a:p>
            <a:pPr marL="215265" algn="just">
              <a:lnSpc>
                <a:spcPts val="1883"/>
              </a:lnSpc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değişken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maliyet</a:t>
            </a:r>
            <a:r>
              <a:rPr sz="1650" b="1"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sz="1650">
              <a:latin typeface="Arial"/>
              <a:cs typeface="Arial"/>
            </a:endParaRPr>
          </a:p>
          <a:p>
            <a:pPr marL="215265" marR="3810" indent="-205740" algn="just">
              <a:lnSpc>
                <a:spcPts val="1785"/>
              </a:lnSpc>
              <a:spcBef>
                <a:spcPts val="420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düzeyinden bağlı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olmayan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toplam sabit maliyet ile değişken  maliyet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toplamına,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kısa dönem toplam maliyeti</a:t>
            </a:r>
            <a:r>
              <a:rPr sz="1650" b="1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 sz="1650">
              <a:latin typeface="Arial"/>
              <a:cs typeface="Arial"/>
            </a:endParaRPr>
          </a:p>
          <a:p>
            <a:pPr marL="240983" algn="ctr">
              <a:spcBef>
                <a:spcPts val="188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SRTC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=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TFC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+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 TVC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490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80145" y="1405508"/>
            <a:ext cx="37133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ÜRETİM</a:t>
            </a:r>
            <a:r>
              <a:rPr sz="2700" spc="-41" dirty="0"/>
              <a:t> </a:t>
            </a:r>
            <a:r>
              <a:rPr sz="2700" spc="-4" dirty="0"/>
              <a:t>MALİYETLERİ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37274"/>
            <a:ext cx="6875145" cy="2042706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algn="ctr">
              <a:spcBef>
                <a:spcPts val="469"/>
              </a:spcBef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Kısa Dönem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Maliyetler: Ortalama</a:t>
            </a:r>
            <a:r>
              <a:rPr sz="1650" b="1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Maliyetler</a:t>
            </a:r>
            <a:endParaRPr sz="1650">
              <a:latin typeface="Arial"/>
              <a:cs typeface="Arial"/>
            </a:endParaRPr>
          </a:p>
          <a:p>
            <a:pPr marL="205264" indent="-205264">
              <a:spcBef>
                <a:spcPts val="394"/>
              </a:spcBef>
              <a:buClr>
                <a:srgbClr val="AC0000"/>
              </a:buClr>
              <a:buChar char="•"/>
              <a:tabLst>
                <a:tab pos="205264" algn="l"/>
                <a:tab pos="215265" algn="l"/>
              </a:tabLst>
            </a:pP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sabit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maliyetin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çıktı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miktarına oranına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ortalama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sabit</a:t>
            </a:r>
            <a:r>
              <a:rPr sz="1650" b="1" spc="25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maliyet</a:t>
            </a:r>
            <a:endParaRPr sz="1650">
              <a:latin typeface="Arial"/>
              <a:cs typeface="Arial"/>
            </a:endParaRPr>
          </a:p>
          <a:p>
            <a:pPr marR="5925503" algn="ctr">
              <a:spcBef>
                <a:spcPts val="4"/>
              </a:spcBef>
            </a:pP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sz="1650">
              <a:latin typeface="Arial"/>
              <a:cs typeface="Arial"/>
            </a:endParaRPr>
          </a:p>
          <a:p>
            <a:pPr marL="476" algn="ctr">
              <a:spcBef>
                <a:spcPts val="394"/>
              </a:spcBef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AFC = TFC /</a:t>
            </a:r>
            <a:r>
              <a:rPr sz="1650" b="1"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Q</a:t>
            </a:r>
            <a:endParaRPr sz="1650">
              <a:latin typeface="Arial"/>
              <a:cs typeface="Arial"/>
            </a:endParaRPr>
          </a:p>
          <a:p>
            <a:pPr marL="205264" indent="-205264">
              <a:spcBef>
                <a:spcPts val="398"/>
              </a:spcBef>
              <a:buClr>
                <a:srgbClr val="AC0000"/>
              </a:buClr>
              <a:buChar char="•"/>
              <a:tabLst>
                <a:tab pos="205264" algn="l"/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Değişken</a:t>
            </a:r>
            <a:r>
              <a:rPr sz="1650" spc="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maliyetin</a:t>
            </a:r>
            <a:r>
              <a:rPr sz="165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çıktı</a:t>
            </a:r>
            <a:r>
              <a:rPr sz="1650"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miktarına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oranına</a:t>
            </a:r>
            <a:r>
              <a:rPr sz="165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ortalama</a:t>
            </a:r>
            <a:r>
              <a:rPr sz="1650" b="1" spc="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değişken</a:t>
            </a:r>
            <a:r>
              <a:rPr sz="1650" b="1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</a:t>
            </a:r>
            <a:endParaRPr sz="1650">
              <a:latin typeface="Arial"/>
              <a:cs typeface="Arial"/>
            </a:endParaRPr>
          </a:p>
          <a:p>
            <a:pPr marL="215265"/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 sz="1650">
              <a:latin typeface="Arial"/>
              <a:cs typeface="Arial"/>
            </a:endParaRPr>
          </a:p>
          <a:p>
            <a:pPr algn="ctr">
              <a:spcBef>
                <a:spcPts val="398"/>
              </a:spcBef>
            </a:pPr>
            <a:r>
              <a:rPr sz="1650" b="1" spc="-45" dirty="0">
                <a:solidFill>
                  <a:srgbClr val="2F2F2F"/>
                </a:solidFill>
                <a:latin typeface="Arial"/>
                <a:cs typeface="Arial"/>
              </a:rPr>
              <a:t>AVC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= TVC /</a:t>
            </a:r>
            <a:r>
              <a:rPr sz="1650" b="1"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Q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2296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882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12451</TotalTime>
  <Words>422</Words>
  <Application>Microsoft Office PowerPoint</Application>
  <PresentationFormat>Ekran Gösterisi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ekonomi</vt:lpstr>
      <vt:lpstr>1_Rics</vt:lpstr>
      <vt:lpstr>h.t.</vt:lpstr>
      <vt:lpstr>PowerPoint Sunusu</vt:lpstr>
      <vt:lpstr>ÜRETİM MALİYETLERİ</vt:lpstr>
      <vt:lpstr>ÜRETİM MALİYETLERİ</vt:lpstr>
      <vt:lpstr>ÜRETİM MALİYETLERİ</vt:lpstr>
      <vt:lpstr>ÜRETİM MALİYETLERİ</vt:lpstr>
      <vt:lpstr>ÜRETİM MALİYETLERİ</vt:lpstr>
      <vt:lpstr>ÜRETİM MALİYETLERİ</vt:lpstr>
      <vt:lpstr>ÜRETİM MALİYETLERİ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2020-02-24T11:32:03Z</dcterms:modified>
</cp:coreProperties>
</file>