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60" r:id="rId1"/>
    <p:sldMasterId id="2147483673" r:id="rId2"/>
    <p:sldMasterId id="2147483690" r:id="rId3"/>
  </p:sldMasterIdLst>
  <p:notesMasterIdLst>
    <p:notesMasterId r:id="rId13"/>
  </p:notesMasterIdLst>
  <p:sldIdLst>
    <p:sldId id="1091" r:id="rId4"/>
    <p:sldId id="1084" r:id="rId5"/>
    <p:sldId id="1085" r:id="rId6"/>
    <p:sldId id="1086" r:id="rId7"/>
    <p:sldId id="1087" r:id="rId8"/>
    <p:sldId id="1088" r:id="rId9"/>
    <p:sldId id="1089" r:id="rId10"/>
    <p:sldId id="1090" r:id="rId11"/>
    <p:sldId id="1092" r:id="rId1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176C"/>
    <a:srgbClr val="4616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Açık Stil 1 - Vurgu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164" autoAdjust="0"/>
    <p:restoredTop sz="91471" autoAdjust="0"/>
  </p:normalViewPr>
  <p:slideViewPr>
    <p:cSldViewPr snapToGrid="0">
      <p:cViewPr varScale="1">
        <p:scale>
          <a:sx n="84" d="100"/>
          <a:sy n="84" d="100"/>
        </p:scale>
        <p:origin x="1056" y="90"/>
      </p:cViewPr>
      <p:guideLst>
        <p:guide orient="horz" pos="2160"/>
        <p:guide pos="2880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1" d="100"/>
          <a:sy n="61" d="100"/>
        </p:scale>
        <p:origin x="337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88CA5-4B52-431F-9D0B-7834703D4155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85FB67-13BD-4A07-A42B-F2DDB568A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5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2E16-D5DA-4D9C-92CB-3D0DDCA7AE5C}" type="datetime1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771400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021E8-F963-4E7B-98CE-B76E5E287BD9}" type="datetime1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87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1BD1-7858-4A7D-AB54-A4451F562A85}" type="datetime1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687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1066800" y="304800"/>
            <a:ext cx="7543800" cy="5791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4DB031-92E8-45A5-8D15-81850C813C05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071712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93B4-1CC8-466C-AC69-8C4EAAC07B96}" type="datetime1">
              <a:rPr lang="en-US" smtClean="0"/>
              <a:t>2/24/2020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324808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254B-BB82-4C80-A262-98BD5C0B4A90}" type="datetime1">
              <a:rPr lang="en-US" smtClean="0"/>
              <a:t>2/24/2020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75713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5901-25EF-4B6B-8217-40AE73B567A5}" type="datetime1">
              <a:rPr lang="en-US" smtClean="0"/>
              <a:t>2/24/2020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6198684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C9F5-99EE-46C1-925D-08171F3997F5}" type="datetime1">
              <a:rPr lang="en-US" smtClean="0"/>
              <a:t>2/24/2020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34804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B38C-929A-4885-8B3A-FB2E643FA28D}" type="datetime1">
              <a:rPr lang="en-US" smtClean="0"/>
              <a:t>2/24/2020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49294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DAA0-B6AA-4ACD-9FB1-17185E43A90D}" type="datetime1">
              <a:rPr lang="en-US" smtClean="0"/>
              <a:t>2/24/2020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46902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7F1EA-F52B-42F5-8478-0AF9BFD7E958}" type="datetime1">
              <a:rPr lang="en-US" smtClean="0"/>
              <a:t>2/24/2020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4755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1148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4876-F515-4632-ACBF-711C6699D7F1}" type="datetime1">
              <a:rPr lang="en-US" smtClean="0"/>
              <a:t>2/24/2020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54458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30EE-5137-4864-99E0-78D0AA38347E}" type="datetime1">
              <a:rPr lang="en-US" smtClean="0"/>
              <a:t>2/24/2020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54796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F37A8-D33E-4B0E-8235-475DB97D5147}" type="datetime1">
              <a:rPr lang="en-US" smtClean="0"/>
              <a:t>2/24/2020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64376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6E1F-70EC-4C9F-84B9-309ABB33F145}" type="datetime1">
              <a:rPr lang="en-US" smtClean="0"/>
              <a:t>2/24/2020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97439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F65B9-AF3F-4168-8F3A-EA905B549768}" type="datetime1">
              <a:rPr lang="en-US" smtClean="0"/>
              <a:t>2/24/2020</a:t>
            </a:fld>
            <a:endParaRPr lang="tr-TR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C9CEF-1B2B-47A9-B112-A53E035B6F7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206933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7AFE2-252A-473E-B74B-445E14A41A1C}" type="datetime1">
              <a:rPr lang="en-US" smtClean="0"/>
              <a:t>2/24/2020</a:t>
            </a:fld>
            <a:endParaRPr lang="tr-TR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C2CDE-511F-4CCA-A6CE-70569E99ECA7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389097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Tablo Yer Tutucusu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30725"/>
          </a:xfrm>
        </p:spPr>
        <p:txBody>
          <a:bodyPr/>
          <a:lstStyle/>
          <a:p>
            <a:pPr lvl="0"/>
            <a:r>
              <a:rPr lang="tr-TR" noProof="0"/>
              <a:t>Tablo eklemek için simgeyi tıklatın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4C5B5-B0BC-4A99-9668-7AA50979CB18}" type="datetime1">
              <a:rPr lang="en-US" smtClean="0"/>
              <a:t>2/24/2020</a:t>
            </a:fld>
            <a:endParaRPr lang="tr-T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94B09-DDCA-463B-A0FD-22507150290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452489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Başlık, 4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4648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4A527-8F12-4586-8896-F9A7002F02D4}" type="datetime1">
              <a:rPr lang="en-US" smtClean="0"/>
              <a:t>2/24/2020</a:t>
            </a:fld>
            <a:endParaRPr lang="tr-TR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E3CA1-1F67-46BC-B6F2-EBF60CBDD86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56343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Yer Tutucusu 11"/>
          <p:cNvSpPr>
            <a:spLocks noGrp="1"/>
          </p:cNvSpPr>
          <p:nvPr>
            <p:ph idx="1"/>
          </p:nvPr>
        </p:nvSpPr>
        <p:spPr>
          <a:xfrm>
            <a:off x="410935" y="1299507"/>
            <a:ext cx="7886700" cy="1179054"/>
          </a:xfrm>
          <a:prstGeom prst="rect">
            <a:avLst/>
          </a:prstGeom>
        </p:spPr>
        <p:txBody>
          <a:bodyPr rIns="0" anchor="b" anchorCtr="0">
            <a:noAutofit/>
          </a:bodyPr>
          <a:lstStyle>
            <a:lvl1pPr marL="0" indent="0" algn="l">
              <a:buNone/>
              <a:defRPr sz="2000" b="0" i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tr-TR" noProof="0" smtClean="0"/>
              <a:t>Asıl metin stillerini düzenle</a:t>
            </a:r>
          </a:p>
        </p:txBody>
      </p:sp>
      <p:sp>
        <p:nvSpPr>
          <p:cNvPr id="9" name="Başlık Yer Tutucusu 10"/>
          <p:cNvSpPr>
            <a:spLocks noGrp="1"/>
          </p:cNvSpPr>
          <p:nvPr>
            <p:ph type="title"/>
          </p:nvPr>
        </p:nvSpPr>
        <p:spPr>
          <a:xfrm>
            <a:off x="410935" y="370117"/>
            <a:ext cx="7886700" cy="673965"/>
          </a:xfrm>
          <a:prstGeom prst="rect">
            <a:avLst/>
          </a:prstGeom>
        </p:spPr>
        <p:txBody>
          <a:bodyPr rIns="0" anchor="b" anchorCtr="0">
            <a:normAutofit/>
          </a:bodyPr>
          <a:lstStyle>
            <a:lvl1pPr>
              <a:defRPr sz="2400"/>
            </a:lvl1pPr>
          </a:lstStyle>
          <a:p>
            <a:pPr lvl="0"/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3627385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54219885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2512-3B4A-4C0D-950D-6FFEACF07EB0}" type="datetime1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011062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721960" y="1940434"/>
            <a:ext cx="3700081" cy="1522729"/>
          </a:xfrm>
          <a:prstGeom prst="rect">
            <a:avLst/>
          </a:prstGeom>
        </p:spPr>
        <p:txBody>
          <a:bodyPr lIns="0" tIns="0" rIns="0" bIns="0"/>
          <a:lstStyle>
            <a:lvl1pPr>
              <a:defRPr sz="4050" b="1" i="0">
                <a:solidFill>
                  <a:srgbClr val="25252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19365" y="2411769"/>
            <a:ext cx="6877526" cy="3200400"/>
          </a:xfrm>
          <a:prstGeom prst="rect">
            <a:avLst/>
          </a:prstGeom>
        </p:spPr>
        <p:txBody>
          <a:bodyPr lIns="0" tIns="0" rIns="0" bIns="0"/>
          <a:lstStyle>
            <a:lvl1pPr>
              <a:defRPr sz="1500" b="0" i="0">
                <a:solidFill>
                  <a:srgbClr val="2F2F2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2/24/2020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4555202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13B4-353A-43F0-919E-C9E766A5124A}" type="datetime1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238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19078-E88E-432E-B463-E382E09B18DC}" type="datetime1">
              <a:rPr lang="en-US" smtClean="0"/>
              <a:t>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664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8A8-F742-4F69-A35B-1B28FBF07202}" type="datetime1">
              <a:rPr lang="en-US" smtClean="0"/>
              <a:t>2/24/2020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377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0540-C812-4A10-A4A2-8F2918206376}" type="datetime1">
              <a:rPr lang="en-US" smtClean="0"/>
              <a:t>2/24/2020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622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DDDF-7A43-4041-A150-A5265DD17B5B}" type="datetime1">
              <a:rPr lang="en-US" smtClean="0"/>
              <a:t>2/24/2020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81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B923B-C384-40AA-8590-01472514B94D}" type="datetime1">
              <a:rPr lang="en-US" smtClean="0"/>
              <a:t>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432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10B27-1C63-4458-A0DE-D05A3D5ED342}" type="datetime1">
              <a:rPr lang="en-US" smtClean="0"/>
              <a:t>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2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image" Target="../media/image2.jpe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D5BA3AE7-9ECF-44E5-AA35-A658ADA8F751}" type="datetime1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632827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89" r:id="rId12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39369955-C8A4-4023-9F6B-3A82C0FA9480}" type="datetime1">
              <a:rPr lang="en-US" smtClean="0"/>
              <a:t>2/24/2020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941729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Resim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7028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7" r:id="rId3"/>
    <p:sldLayoutId id="2147483698" r:id="rId4"/>
  </p:sldLayoutIdLst>
  <p:hf sldNum="0"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tr-TR" sz="2000" b="1" kern="1200" dirty="0">
          <a:solidFill>
            <a:srgbClr val="160093"/>
          </a:solidFill>
          <a:latin typeface="Arial"/>
          <a:ea typeface="ＭＳ Ｐゴシック" charset="0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 13"/>
          <p:cNvSpPr/>
          <p:nvPr/>
        </p:nvSpPr>
        <p:spPr>
          <a:xfrm>
            <a:off x="503198" y="1533155"/>
            <a:ext cx="8137603" cy="2357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EKONOMİ I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(MİKROEKONOMİ)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3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3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440762" y="4393802"/>
            <a:ext cx="84797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tr-TR" sz="1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Prof. Dr. </a:t>
            </a:r>
            <a:r>
              <a:rPr lang="en-US" sz="1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Harun </a:t>
            </a:r>
            <a:r>
              <a:rPr lang="tr-TR" sz="1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TANRIVERMİŞ </a:t>
            </a:r>
            <a:r>
              <a:rPr lang="tr-TR" sz="16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– Doç. Dr. </a:t>
            </a:r>
            <a:r>
              <a:rPr lang="tr-TR" sz="1600" b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Yeşim TANRIVERMİŞ</a:t>
            </a:r>
            <a:endParaRPr lang="tr-TR" sz="1600" b="1" dirty="0" smtClean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tr-TR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Ankara Üniversitesi UBF Gayrimenkul Geliştirme ve Yönetimi Bölümü </a:t>
            </a:r>
            <a:endParaRPr lang="tr-TR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8116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680145" y="1405508"/>
            <a:ext cx="3713321" cy="425116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lnSpc>
                <a:spcPct val="100000"/>
              </a:lnSpc>
              <a:spcBef>
                <a:spcPts val="75"/>
              </a:spcBef>
            </a:pPr>
            <a:r>
              <a:rPr sz="2700" spc="-4" dirty="0"/>
              <a:t>ÜRETİM</a:t>
            </a:r>
            <a:r>
              <a:rPr sz="2700" spc="-41" dirty="0"/>
              <a:t> </a:t>
            </a:r>
            <a:r>
              <a:rPr sz="2700" spc="-4" dirty="0"/>
              <a:t>MALİYETLERİ</a:t>
            </a:r>
            <a:endParaRPr sz="2700"/>
          </a:p>
        </p:txBody>
      </p:sp>
      <p:sp>
        <p:nvSpPr>
          <p:cNvPr id="4" name="object 4"/>
          <p:cNvSpPr txBox="1"/>
          <p:nvPr/>
        </p:nvSpPr>
        <p:spPr>
          <a:xfrm>
            <a:off x="1019365" y="2185988"/>
            <a:ext cx="6876098" cy="1521570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algn="ctr">
              <a:spcBef>
                <a:spcPts val="75"/>
              </a:spcBef>
            </a:pPr>
            <a:r>
              <a:rPr b="1" spc="-4" dirty="0">
                <a:solidFill>
                  <a:srgbClr val="2F2F2F"/>
                </a:solidFill>
                <a:latin typeface="Arial"/>
                <a:cs typeface="Arial"/>
              </a:rPr>
              <a:t>Muhasebe Maliyeti </a:t>
            </a:r>
            <a:r>
              <a:rPr b="1" dirty="0">
                <a:solidFill>
                  <a:srgbClr val="2F2F2F"/>
                </a:solidFill>
                <a:latin typeface="Arial"/>
                <a:cs typeface="Arial"/>
              </a:rPr>
              <a:t>– İktisadi </a:t>
            </a:r>
            <a:r>
              <a:rPr b="1" spc="-8" dirty="0">
                <a:solidFill>
                  <a:srgbClr val="2F2F2F"/>
                </a:solidFill>
                <a:latin typeface="Arial"/>
                <a:cs typeface="Arial"/>
              </a:rPr>
              <a:t>Maliyet</a:t>
            </a:r>
            <a:r>
              <a:rPr b="1" spc="-64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b="1" spc="-19" dirty="0">
                <a:solidFill>
                  <a:srgbClr val="2F2F2F"/>
                </a:solidFill>
                <a:latin typeface="Arial"/>
                <a:cs typeface="Arial"/>
              </a:rPr>
              <a:t>Ayrımı</a:t>
            </a:r>
            <a:endParaRPr>
              <a:latin typeface="Arial"/>
              <a:cs typeface="Arial"/>
            </a:endParaRPr>
          </a:p>
          <a:p>
            <a:pPr>
              <a:spcBef>
                <a:spcPts val="4"/>
              </a:spcBef>
            </a:pPr>
            <a:endParaRPr sz="2625">
              <a:latin typeface="Times New Roman"/>
              <a:cs typeface="Times New Roman"/>
            </a:endParaRPr>
          </a:p>
          <a:p>
            <a:pPr marL="215265" marR="3810" indent="-205740" algn="just">
              <a:spcBef>
                <a:spcPts val="4"/>
              </a:spcBef>
              <a:buClr>
                <a:srgbClr val="AC0000"/>
              </a:buClr>
              <a:buChar char="•"/>
              <a:tabLst>
                <a:tab pos="215265" algn="l"/>
              </a:tabLst>
            </a:pP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İktisatçılara göre, fırsat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maliyeti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anlamına da gelen</a:t>
            </a:r>
            <a:r>
              <a:rPr spc="315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üretim  maliyetleri </a:t>
            </a:r>
            <a:r>
              <a:rPr b="1" dirty="0">
                <a:solidFill>
                  <a:srgbClr val="2F2F2F"/>
                </a:solidFill>
                <a:latin typeface="Arial"/>
                <a:cs typeface="Arial"/>
              </a:rPr>
              <a:t>iktisadi </a:t>
            </a:r>
            <a:r>
              <a:rPr b="1" spc="-8" dirty="0">
                <a:solidFill>
                  <a:srgbClr val="2F2F2F"/>
                </a:solidFill>
                <a:latin typeface="Arial"/>
                <a:cs typeface="Arial"/>
              </a:rPr>
              <a:t>maliyet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olarak </a:t>
            </a:r>
            <a:r>
              <a:rPr spc="-11" dirty="0">
                <a:solidFill>
                  <a:srgbClr val="2F2F2F"/>
                </a:solidFill>
                <a:latin typeface="Arial"/>
                <a:cs typeface="Arial"/>
              </a:rPr>
              <a:t>tanımlanmıştır.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İktisadi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maliyet,  </a:t>
            </a:r>
            <a:r>
              <a:rPr spc="-8" dirty="0">
                <a:solidFill>
                  <a:srgbClr val="2F2F2F"/>
                </a:solidFill>
                <a:latin typeface="Arial"/>
                <a:cs typeface="Arial"/>
              </a:rPr>
              <a:t>açık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maliyet ve örtük maliyet toplamına</a:t>
            </a:r>
            <a:r>
              <a:rPr spc="68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pc="-15" dirty="0">
                <a:solidFill>
                  <a:srgbClr val="2F2F2F"/>
                </a:solidFill>
                <a:latin typeface="Arial"/>
                <a:cs typeface="Arial"/>
              </a:rPr>
              <a:t>eşittir.</a:t>
            </a:r>
            <a:endParaRPr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682034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680145" y="1405508"/>
            <a:ext cx="3713321" cy="425116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lnSpc>
                <a:spcPct val="100000"/>
              </a:lnSpc>
              <a:spcBef>
                <a:spcPts val="75"/>
              </a:spcBef>
            </a:pPr>
            <a:r>
              <a:rPr sz="2700" spc="-4" dirty="0"/>
              <a:t>ÜRETİM</a:t>
            </a:r>
            <a:r>
              <a:rPr sz="2700" spc="-41" dirty="0"/>
              <a:t> </a:t>
            </a:r>
            <a:r>
              <a:rPr sz="2700" spc="-4" dirty="0"/>
              <a:t>MALİYETLERİ</a:t>
            </a:r>
            <a:endParaRPr sz="2700"/>
          </a:p>
        </p:txBody>
      </p:sp>
      <p:sp>
        <p:nvSpPr>
          <p:cNvPr id="4" name="object 4"/>
          <p:cNvSpPr txBox="1"/>
          <p:nvPr/>
        </p:nvSpPr>
        <p:spPr>
          <a:xfrm>
            <a:off x="1019365" y="2844546"/>
            <a:ext cx="6877050" cy="1117614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215265" marR="3810" indent="-205740" algn="just">
              <a:spcBef>
                <a:spcPts val="75"/>
              </a:spcBef>
              <a:buClr>
                <a:srgbClr val="AC0000"/>
              </a:buClr>
              <a:buChar char="•"/>
              <a:tabLst>
                <a:tab pos="215265" algn="l"/>
              </a:tabLst>
            </a:pP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Firma tarafından o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firmanın sahibi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olmayanlara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özel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üretime  yapılan katkılar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neticesinde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fiilen yapılan ödemelere </a:t>
            </a:r>
            <a:r>
              <a:rPr b="1" spc="-4" dirty="0">
                <a:solidFill>
                  <a:srgbClr val="2F2F2F"/>
                </a:solidFill>
                <a:latin typeface="Arial"/>
                <a:cs typeface="Arial"/>
              </a:rPr>
              <a:t>açık maliyet  </a:t>
            </a:r>
            <a:r>
              <a:rPr spc="-8" dirty="0">
                <a:solidFill>
                  <a:srgbClr val="2F2F2F"/>
                </a:solidFill>
                <a:latin typeface="Arial"/>
                <a:cs typeface="Arial"/>
              </a:rPr>
              <a:t>denilmektedir. Açık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maliyetler muhasebe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maliyetleri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olarak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da  </a:t>
            </a:r>
            <a:r>
              <a:rPr spc="-11" dirty="0">
                <a:solidFill>
                  <a:srgbClr val="2F2F2F"/>
                </a:solidFill>
                <a:latin typeface="Arial"/>
                <a:cs typeface="Arial"/>
              </a:rPr>
              <a:t>kullanılmaktadır.</a:t>
            </a:r>
            <a:endParaRPr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605442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680145" y="1405508"/>
            <a:ext cx="3713321" cy="425116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lnSpc>
                <a:spcPct val="100000"/>
              </a:lnSpc>
              <a:spcBef>
                <a:spcPts val="75"/>
              </a:spcBef>
            </a:pPr>
            <a:r>
              <a:rPr sz="2700" spc="-4" dirty="0"/>
              <a:t>ÜRETİM</a:t>
            </a:r>
            <a:r>
              <a:rPr sz="2700" spc="-41" dirty="0"/>
              <a:t> </a:t>
            </a:r>
            <a:r>
              <a:rPr sz="2700" spc="-4" dirty="0"/>
              <a:t>MALİYETLERİ</a:t>
            </a:r>
            <a:endParaRPr sz="2700"/>
          </a:p>
        </p:txBody>
      </p:sp>
      <p:sp>
        <p:nvSpPr>
          <p:cNvPr id="4" name="object 4"/>
          <p:cNvSpPr txBox="1"/>
          <p:nvPr/>
        </p:nvSpPr>
        <p:spPr>
          <a:xfrm>
            <a:off x="1019365" y="2483167"/>
            <a:ext cx="733425" cy="240931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  <a:buClr>
                <a:srgbClr val="AC0000"/>
              </a:buClr>
              <a:tabLst>
                <a:tab pos="214789" algn="l"/>
                <a:tab pos="215265" algn="l"/>
              </a:tabLst>
            </a:pPr>
            <a:r>
              <a:rPr sz="1500" b="1" dirty="0">
                <a:solidFill>
                  <a:srgbClr val="2F2F2F"/>
                </a:solidFill>
                <a:latin typeface="Arial"/>
                <a:cs typeface="Arial"/>
              </a:rPr>
              <a:t>Ö</a:t>
            </a:r>
            <a:r>
              <a:rPr sz="1500" b="1" spc="-8" dirty="0">
                <a:solidFill>
                  <a:srgbClr val="2F2F2F"/>
                </a:solidFill>
                <a:latin typeface="Arial"/>
                <a:cs typeface="Arial"/>
              </a:rPr>
              <a:t>r</a:t>
            </a:r>
            <a:r>
              <a:rPr sz="1500" b="1" dirty="0">
                <a:solidFill>
                  <a:srgbClr val="2F2F2F"/>
                </a:solidFill>
                <a:latin typeface="Arial"/>
                <a:cs typeface="Arial"/>
              </a:rPr>
              <a:t>tük</a:t>
            </a:r>
            <a:endParaRPr sz="15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869758" y="2483167"/>
            <a:ext cx="6027419" cy="240931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  <a:tabLst>
                <a:tab pos="800100" algn="l"/>
                <a:tab pos="1200626" algn="l"/>
                <a:tab pos="1758315" algn="l"/>
                <a:tab pos="2750820" algn="l"/>
                <a:tab pos="3573780" algn="l"/>
                <a:tab pos="4633436" algn="l"/>
                <a:tab pos="5404009" algn="l"/>
              </a:tabLst>
            </a:pPr>
            <a:r>
              <a:rPr sz="1500" b="1" spc="-15" dirty="0">
                <a:solidFill>
                  <a:srgbClr val="2F2F2F"/>
                </a:solidFill>
                <a:latin typeface="Arial"/>
                <a:cs typeface="Arial"/>
              </a:rPr>
              <a:t>m</a:t>
            </a:r>
            <a:r>
              <a:rPr sz="1500" b="1" dirty="0">
                <a:solidFill>
                  <a:srgbClr val="2F2F2F"/>
                </a:solidFill>
                <a:latin typeface="Arial"/>
                <a:cs typeface="Arial"/>
              </a:rPr>
              <a:t>ali</a:t>
            </a:r>
            <a:r>
              <a:rPr sz="1500" b="1" spc="-15" dirty="0">
                <a:solidFill>
                  <a:srgbClr val="2F2F2F"/>
                </a:solidFill>
                <a:latin typeface="Arial"/>
                <a:cs typeface="Arial"/>
              </a:rPr>
              <a:t>y</a:t>
            </a:r>
            <a:r>
              <a:rPr sz="1500" b="1" dirty="0">
                <a:solidFill>
                  <a:srgbClr val="2F2F2F"/>
                </a:solidFill>
                <a:latin typeface="Arial"/>
                <a:cs typeface="Arial"/>
              </a:rPr>
              <a:t>et	</a:t>
            </a:r>
            <a:r>
              <a:rPr sz="1500" b="1" spc="-15" dirty="0">
                <a:solidFill>
                  <a:srgbClr val="2F2F2F"/>
                </a:solidFill>
                <a:latin typeface="Arial"/>
                <a:cs typeface="Arial"/>
              </a:rPr>
              <a:t>i</a:t>
            </a:r>
            <a:r>
              <a:rPr sz="1500" b="1" dirty="0">
                <a:solidFill>
                  <a:srgbClr val="2F2F2F"/>
                </a:solidFill>
                <a:latin typeface="Arial"/>
                <a:cs typeface="Arial"/>
              </a:rPr>
              <a:t>se	</a:t>
            </a:r>
            <a:r>
              <a:rPr sz="1500" dirty="0">
                <a:solidFill>
                  <a:srgbClr val="2F2F2F"/>
                </a:solidFill>
                <a:latin typeface="Arial"/>
                <a:cs typeface="Arial"/>
              </a:rPr>
              <a:t>fi</a:t>
            </a:r>
            <a:r>
              <a:rPr sz="1500" spc="-11" dirty="0">
                <a:solidFill>
                  <a:srgbClr val="2F2F2F"/>
                </a:solidFill>
                <a:latin typeface="Arial"/>
                <a:cs typeface="Arial"/>
              </a:rPr>
              <a:t>r</a:t>
            </a:r>
            <a:r>
              <a:rPr sz="1500" dirty="0">
                <a:solidFill>
                  <a:srgbClr val="2F2F2F"/>
                </a:solidFill>
                <a:latin typeface="Arial"/>
                <a:cs typeface="Arial"/>
              </a:rPr>
              <a:t>ma	ta</a:t>
            </a:r>
            <a:r>
              <a:rPr sz="1500" spc="-8" dirty="0">
                <a:solidFill>
                  <a:srgbClr val="2F2F2F"/>
                </a:solidFill>
                <a:latin typeface="Arial"/>
                <a:cs typeface="Arial"/>
              </a:rPr>
              <a:t>r</a:t>
            </a:r>
            <a:r>
              <a:rPr sz="1500" spc="-4" dirty="0">
                <a:solidFill>
                  <a:srgbClr val="2F2F2F"/>
                </a:solidFill>
                <a:latin typeface="Arial"/>
                <a:cs typeface="Arial"/>
              </a:rPr>
              <a:t>af</a:t>
            </a:r>
            <a:r>
              <a:rPr sz="1500" spc="-19" dirty="0">
                <a:solidFill>
                  <a:srgbClr val="2F2F2F"/>
                </a:solidFill>
                <a:latin typeface="Arial"/>
                <a:cs typeface="Arial"/>
              </a:rPr>
              <a:t>ı</a:t>
            </a:r>
            <a:r>
              <a:rPr sz="1500" spc="-4" dirty="0">
                <a:solidFill>
                  <a:srgbClr val="2F2F2F"/>
                </a:solidFill>
                <a:latin typeface="Arial"/>
                <a:cs typeface="Arial"/>
              </a:rPr>
              <a:t>nda</a:t>
            </a:r>
            <a:r>
              <a:rPr sz="1500" dirty="0">
                <a:solidFill>
                  <a:srgbClr val="2F2F2F"/>
                </a:solidFill>
                <a:latin typeface="Arial"/>
                <a:cs typeface="Arial"/>
              </a:rPr>
              <a:t>n	firm</a:t>
            </a:r>
            <a:r>
              <a:rPr sz="1500" spc="-11" dirty="0">
                <a:solidFill>
                  <a:srgbClr val="2F2F2F"/>
                </a:solidFill>
                <a:latin typeface="Arial"/>
                <a:cs typeface="Arial"/>
              </a:rPr>
              <a:t>a</a:t>
            </a:r>
            <a:r>
              <a:rPr sz="1500" spc="-4" dirty="0">
                <a:solidFill>
                  <a:srgbClr val="2F2F2F"/>
                </a:solidFill>
                <a:latin typeface="Arial"/>
                <a:cs typeface="Arial"/>
              </a:rPr>
              <a:t>n</a:t>
            </a:r>
            <a:r>
              <a:rPr sz="1500" spc="-15" dirty="0">
                <a:solidFill>
                  <a:srgbClr val="2F2F2F"/>
                </a:solidFill>
                <a:latin typeface="Arial"/>
                <a:cs typeface="Arial"/>
              </a:rPr>
              <a:t>ı</a:t>
            </a:r>
            <a:r>
              <a:rPr sz="1500" dirty="0">
                <a:solidFill>
                  <a:srgbClr val="2F2F2F"/>
                </a:solidFill>
                <a:latin typeface="Arial"/>
                <a:cs typeface="Arial"/>
              </a:rPr>
              <a:t>n	s</a:t>
            </a:r>
            <a:r>
              <a:rPr sz="1500" spc="4" dirty="0">
                <a:solidFill>
                  <a:srgbClr val="2F2F2F"/>
                </a:solidFill>
                <a:latin typeface="Arial"/>
                <a:cs typeface="Arial"/>
              </a:rPr>
              <a:t>a</a:t>
            </a:r>
            <a:r>
              <a:rPr sz="1500" spc="-8" dirty="0">
                <a:solidFill>
                  <a:srgbClr val="2F2F2F"/>
                </a:solidFill>
                <a:latin typeface="Arial"/>
                <a:cs typeface="Arial"/>
              </a:rPr>
              <a:t>h</a:t>
            </a:r>
            <a:r>
              <a:rPr sz="1500" dirty="0">
                <a:solidFill>
                  <a:srgbClr val="2F2F2F"/>
                </a:solidFill>
                <a:latin typeface="Arial"/>
                <a:cs typeface="Arial"/>
              </a:rPr>
              <a:t>iplerine	</a:t>
            </a:r>
            <a:r>
              <a:rPr sz="1500" spc="-11" dirty="0">
                <a:solidFill>
                  <a:srgbClr val="2F2F2F"/>
                </a:solidFill>
                <a:latin typeface="Arial"/>
                <a:cs typeface="Arial"/>
              </a:rPr>
              <a:t>ü</a:t>
            </a:r>
            <a:r>
              <a:rPr sz="1500" dirty="0">
                <a:solidFill>
                  <a:srgbClr val="2F2F2F"/>
                </a:solidFill>
                <a:latin typeface="Arial"/>
                <a:cs typeface="Arial"/>
              </a:rPr>
              <a:t>ret</a:t>
            </a:r>
            <a:r>
              <a:rPr sz="1500" spc="-15" dirty="0">
                <a:solidFill>
                  <a:srgbClr val="2F2F2F"/>
                </a:solidFill>
                <a:latin typeface="Arial"/>
                <a:cs typeface="Arial"/>
              </a:rPr>
              <a:t>i</a:t>
            </a:r>
            <a:r>
              <a:rPr sz="1500" dirty="0">
                <a:solidFill>
                  <a:srgbClr val="2F2F2F"/>
                </a:solidFill>
                <a:latin typeface="Arial"/>
                <a:cs typeface="Arial"/>
              </a:rPr>
              <a:t>me	yap</a:t>
            </a:r>
            <a:r>
              <a:rPr sz="1500" spc="-15" dirty="0">
                <a:solidFill>
                  <a:srgbClr val="2F2F2F"/>
                </a:solidFill>
                <a:latin typeface="Arial"/>
                <a:cs typeface="Arial"/>
              </a:rPr>
              <a:t>ı</a:t>
            </a:r>
            <a:r>
              <a:rPr sz="1500" spc="-4" dirty="0">
                <a:solidFill>
                  <a:srgbClr val="2F2F2F"/>
                </a:solidFill>
                <a:latin typeface="Arial"/>
                <a:cs typeface="Arial"/>
              </a:rPr>
              <a:t>lan</a:t>
            </a:r>
            <a:endParaRPr sz="15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body" idx="1"/>
          </p:nvPr>
        </p:nvSpPr>
        <p:spPr>
          <a:xfrm>
            <a:off x="764524" y="2666077"/>
            <a:ext cx="7225046" cy="2535181"/>
          </a:xfrm>
          <a:prstGeom prst="rect">
            <a:avLst/>
          </a:prstGeom>
        </p:spPr>
        <p:txBody>
          <a:bodyPr vert="horz" wrap="square" lIns="0" tIns="55245" rIns="0" bIns="0" rtlCol="0">
            <a:spAutoFit/>
          </a:bodyPr>
          <a:lstStyle/>
          <a:p>
            <a:pPr marL="215265" algn="just">
              <a:lnSpc>
                <a:spcPct val="100000"/>
              </a:lnSpc>
              <a:spcBef>
                <a:spcPts val="435"/>
              </a:spcBef>
            </a:pPr>
            <a:r>
              <a:rPr spc="-4" dirty="0"/>
              <a:t>katkıları karşılığında yapılması </a:t>
            </a:r>
            <a:r>
              <a:rPr dirty="0"/>
              <a:t>gereken</a:t>
            </a:r>
            <a:r>
              <a:rPr spc="-56" dirty="0"/>
              <a:t> </a:t>
            </a:r>
            <a:r>
              <a:rPr spc="-8" dirty="0"/>
              <a:t>ödemelerdir.</a:t>
            </a:r>
          </a:p>
          <a:p>
            <a:pPr marL="215265" marR="3810" indent="-205740" algn="just">
              <a:lnSpc>
                <a:spcPct val="100000"/>
              </a:lnSpc>
              <a:spcBef>
                <a:spcPts val="363"/>
              </a:spcBef>
              <a:buClr>
                <a:srgbClr val="AC0000"/>
              </a:buClr>
              <a:tabLst>
                <a:tab pos="215265" algn="l"/>
              </a:tabLst>
            </a:pPr>
            <a:r>
              <a:rPr spc="-4" dirty="0"/>
              <a:t>İktisadi ve </a:t>
            </a:r>
            <a:r>
              <a:rPr dirty="0"/>
              <a:t>muhasebe </a:t>
            </a:r>
            <a:r>
              <a:rPr spc="-4" dirty="0"/>
              <a:t>karlılığı </a:t>
            </a:r>
            <a:r>
              <a:rPr dirty="0"/>
              <a:t>birbirlerinden </a:t>
            </a:r>
            <a:r>
              <a:rPr spc="-4" dirty="0"/>
              <a:t>farklı </a:t>
            </a:r>
            <a:r>
              <a:rPr dirty="0"/>
              <a:t>anlamlara </a:t>
            </a:r>
            <a:r>
              <a:rPr spc="-8" dirty="0"/>
              <a:t>gelmektedir.  </a:t>
            </a:r>
            <a:r>
              <a:rPr dirty="0"/>
              <a:t>Muhasebe karı sadece </a:t>
            </a:r>
            <a:r>
              <a:rPr spc="-8" dirty="0"/>
              <a:t>açık </a:t>
            </a:r>
            <a:r>
              <a:rPr spc="-4" dirty="0"/>
              <a:t>maliyetleri </a:t>
            </a:r>
            <a:r>
              <a:rPr dirty="0"/>
              <a:t>maliyet unsuru </a:t>
            </a:r>
            <a:r>
              <a:rPr spc="-4" dirty="0"/>
              <a:t>olarak kabul </a:t>
            </a:r>
            <a:r>
              <a:rPr dirty="0"/>
              <a:t>ederken  iktisadi anlamda maliyette örtük maliyetler de </a:t>
            </a:r>
            <a:r>
              <a:rPr spc="-4" dirty="0"/>
              <a:t>işin içine</a:t>
            </a:r>
            <a:r>
              <a:rPr spc="-75" dirty="0"/>
              <a:t> </a:t>
            </a:r>
            <a:r>
              <a:rPr spc="-8" dirty="0"/>
              <a:t>girmektedir.</a:t>
            </a:r>
          </a:p>
          <a:p>
            <a:pPr marL="249555">
              <a:lnSpc>
                <a:spcPct val="100000"/>
              </a:lnSpc>
              <a:spcBef>
                <a:spcPts val="904"/>
              </a:spcBef>
            </a:pPr>
            <a:r>
              <a:rPr sz="1425" spc="-4" dirty="0"/>
              <a:t>Muhasebe </a:t>
            </a:r>
            <a:r>
              <a:rPr sz="1425" spc="-8" dirty="0"/>
              <a:t>Karı </a:t>
            </a:r>
            <a:r>
              <a:rPr sz="1425" spc="-4" dirty="0"/>
              <a:t>= Satış </a:t>
            </a:r>
            <a:r>
              <a:rPr sz="1425" spc="-8" dirty="0"/>
              <a:t>Hasılatı </a:t>
            </a:r>
            <a:r>
              <a:rPr sz="1425" spc="-4" dirty="0"/>
              <a:t>– Açık Maliyet</a:t>
            </a:r>
            <a:endParaRPr sz="1425" dirty="0"/>
          </a:p>
          <a:p>
            <a:pPr marL="249555" marR="1727359">
              <a:lnSpc>
                <a:spcPct val="120000"/>
              </a:lnSpc>
            </a:pPr>
            <a:r>
              <a:rPr sz="1425" spc="-4" dirty="0"/>
              <a:t>İktisadi Kar = Satış </a:t>
            </a:r>
            <a:r>
              <a:rPr sz="1425" spc="-8" dirty="0"/>
              <a:t>Hasılatı </a:t>
            </a:r>
            <a:r>
              <a:rPr sz="1425" spc="-4" dirty="0"/>
              <a:t>– Tüm Girdilerin Fırsat Maliyetleri  İktisadi Kar = Satış </a:t>
            </a:r>
            <a:r>
              <a:rPr sz="1425" spc="-8" dirty="0"/>
              <a:t>Hasılatı </a:t>
            </a:r>
            <a:r>
              <a:rPr sz="1425" spc="-4" dirty="0"/>
              <a:t>– İktisadi</a:t>
            </a:r>
            <a:r>
              <a:rPr sz="1425" spc="79" dirty="0"/>
              <a:t> </a:t>
            </a:r>
            <a:r>
              <a:rPr sz="1425" spc="-4" dirty="0"/>
              <a:t>Maliyet</a:t>
            </a:r>
            <a:endParaRPr sz="1425" dirty="0"/>
          </a:p>
          <a:p>
            <a:pPr marL="249555">
              <a:lnSpc>
                <a:spcPct val="100000"/>
              </a:lnSpc>
              <a:spcBef>
                <a:spcPts val="341"/>
              </a:spcBef>
            </a:pPr>
            <a:r>
              <a:rPr sz="1425" spc="-4" dirty="0"/>
              <a:t>İktisadi Kar = Satış </a:t>
            </a:r>
            <a:r>
              <a:rPr sz="1425" spc="-8" dirty="0"/>
              <a:t>Hasılatı </a:t>
            </a:r>
            <a:r>
              <a:rPr sz="1425" spc="-4" dirty="0"/>
              <a:t>– (Açık Maliyet + Örtük</a:t>
            </a:r>
            <a:r>
              <a:rPr sz="1425" spc="98" dirty="0"/>
              <a:t> </a:t>
            </a:r>
            <a:r>
              <a:rPr sz="1425" spc="-4" dirty="0"/>
              <a:t>Maliyet)</a:t>
            </a:r>
            <a:endParaRPr sz="1425" dirty="0"/>
          </a:p>
          <a:p>
            <a:pPr marL="249555">
              <a:lnSpc>
                <a:spcPct val="100000"/>
              </a:lnSpc>
              <a:spcBef>
                <a:spcPts val="341"/>
              </a:spcBef>
            </a:pPr>
            <a:r>
              <a:rPr sz="1425" spc="-4" dirty="0"/>
              <a:t>İktisadi Kar = Muhasebe </a:t>
            </a:r>
            <a:r>
              <a:rPr sz="1425" spc="-8" dirty="0"/>
              <a:t>Karı </a:t>
            </a:r>
            <a:r>
              <a:rPr sz="1425" spc="-4" dirty="0"/>
              <a:t>– Örtük</a:t>
            </a:r>
            <a:r>
              <a:rPr sz="1425" spc="83" dirty="0"/>
              <a:t> </a:t>
            </a:r>
            <a:r>
              <a:rPr sz="1425" spc="-4" dirty="0"/>
              <a:t>Maliyet</a:t>
            </a:r>
            <a:endParaRPr sz="1425" dirty="0"/>
          </a:p>
        </p:txBody>
      </p:sp>
    </p:spTree>
    <p:extLst>
      <p:ext uri="{BB962C8B-B14F-4D97-AF65-F5344CB8AC3E}">
        <p14:creationId xmlns:p14="http://schemas.microsoft.com/office/powerpoint/2010/main" val="38504469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680145" y="1405508"/>
            <a:ext cx="3713321" cy="425116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lnSpc>
                <a:spcPct val="100000"/>
              </a:lnSpc>
              <a:spcBef>
                <a:spcPts val="75"/>
              </a:spcBef>
            </a:pPr>
            <a:r>
              <a:rPr sz="2700" spc="-4" dirty="0"/>
              <a:t>ÜRETİM</a:t>
            </a:r>
            <a:r>
              <a:rPr sz="2700" spc="-41" dirty="0"/>
              <a:t> </a:t>
            </a:r>
            <a:r>
              <a:rPr sz="2700" spc="-4" dirty="0"/>
              <a:t>MALİYETLERİ</a:t>
            </a:r>
            <a:endParaRPr sz="2700"/>
          </a:p>
        </p:txBody>
      </p:sp>
      <p:sp>
        <p:nvSpPr>
          <p:cNvPr id="4" name="object 4"/>
          <p:cNvSpPr txBox="1"/>
          <p:nvPr/>
        </p:nvSpPr>
        <p:spPr>
          <a:xfrm>
            <a:off x="1019365" y="2515171"/>
            <a:ext cx="6876574" cy="1168910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215265" marR="3810" indent="-205740">
              <a:spcBef>
                <a:spcPts val="75"/>
              </a:spcBef>
              <a:buClr>
                <a:srgbClr val="AC0000"/>
              </a:buClr>
              <a:buChar char="•"/>
              <a:tabLst>
                <a:tab pos="214789" algn="l"/>
                <a:tab pos="215265" algn="l"/>
              </a:tabLst>
            </a:pP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Aşırı kar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durumunda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iktisadi kar </a:t>
            </a:r>
            <a:r>
              <a:rPr spc="-11" dirty="0">
                <a:solidFill>
                  <a:srgbClr val="2F2F2F"/>
                </a:solidFill>
                <a:latin typeface="Arial"/>
                <a:cs typeface="Arial"/>
              </a:rPr>
              <a:t>pozitiftir.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(muhasebe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karı &gt;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örtük  maliyet) Aşırı Kar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=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Pozitif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İktisadi</a:t>
            </a:r>
            <a:r>
              <a:rPr spc="-79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pc="-26" dirty="0">
                <a:solidFill>
                  <a:srgbClr val="2F2F2F"/>
                </a:solidFill>
                <a:latin typeface="Arial"/>
                <a:cs typeface="Arial"/>
              </a:rPr>
              <a:t>Kar.</a:t>
            </a:r>
            <a:endParaRPr>
              <a:latin typeface="Arial"/>
              <a:cs typeface="Arial"/>
            </a:endParaRPr>
          </a:p>
          <a:p>
            <a:pPr marL="215265" marR="4763" indent="-205740">
              <a:spcBef>
                <a:spcPts val="431"/>
              </a:spcBef>
              <a:buClr>
                <a:srgbClr val="AC0000"/>
              </a:buClr>
              <a:buChar char="•"/>
              <a:tabLst>
                <a:tab pos="214789" algn="l"/>
                <a:tab pos="215265" algn="l"/>
                <a:tab pos="1085850" algn="l"/>
                <a:tab pos="1537335" algn="l"/>
                <a:tab pos="2827020" algn="l"/>
                <a:tab pos="3661410" algn="l"/>
                <a:tab pos="4111943" algn="l"/>
                <a:tab pos="4941569" algn="l"/>
                <a:tab pos="6218873" algn="l"/>
                <a:tab pos="6731794" algn="l"/>
              </a:tabLst>
            </a:pP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N</a:t>
            </a:r>
            <a:r>
              <a:rPr spc="-11" dirty="0">
                <a:solidFill>
                  <a:srgbClr val="2F2F2F"/>
                </a:solidFill>
                <a:latin typeface="Arial"/>
                <a:cs typeface="Arial"/>
              </a:rPr>
              <a:t>o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r</a:t>
            </a:r>
            <a:r>
              <a:rPr spc="4" dirty="0">
                <a:solidFill>
                  <a:srgbClr val="2F2F2F"/>
                </a:solidFill>
                <a:latin typeface="Arial"/>
                <a:cs typeface="Arial"/>
              </a:rPr>
              <a:t>m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a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l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	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kar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	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durumunda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	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iktisa</a:t>
            </a:r>
            <a:r>
              <a:rPr spc="4" dirty="0">
                <a:solidFill>
                  <a:srgbClr val="2F2F2F"/>
                </a:solidFill>
                <a:latin typeface="Arial"/>
                <a:cs typeface="Arial"/>
              </a:rPr>
              <a:t>d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i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	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kar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	s</a:t>
            </a:r>
            <a:r>
              <a:rPr spc="-15" dirty="0">
                <a:solidFill>
                  <a:srgbClr val="2F2F2F"/>
                </a:solidFill>
                <a:latin typeface="Arial"/>
                <a:cs typeface="Arial"/>
              </a:rPr>
              <a:t>ı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f</a:t>
            </a:r>
            <a:r>
              <a:rPr spc="-11" dirty="0">
                <a:solidFill>
                  <a:srgbClr val="2F2F2F"/>
                </a:solidFill>
                <a:latin typeface="Arial"/>
                <a:cs typeface="Arial"/>
              </a:rPr>
              <a:t>ı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r</a:t>
            </a:r>
            <a:r>
              <a:rPr spc="8" dirty="0">
                <a:solidFill>
                  <a:srgbClr val="2F2F2F"/>
                </a:solidFill>
                <a:latin typeface="Arial"/>
                <a:cs typeface="Arial"/>
              </a:rPr>
              <a:t>d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ı</a:t>
            </a:r>
            <a:r>
              <a:rPr spc="-101" dirty="0">
                <a:solidFill>
                  <a:srgbClr val="2F2F2F"/>
                </a:solidFill>
                <a:latin typeface="Arial"/>
                <a:cs typeface="Arial"/>
              </a:rPr>
              <a:t>r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.	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(muh</a:t>
            </a:r>
            <a:r>
              <a:rPr spc="-11" dirty="0">
                <a:solidFill>
                  <a:srgbClr val="2F2F2F"/>
                </a:solidFill>
                <a:latin typeface="Arial"/>
                <a:cs typeface="Arial"/>
              </a:rPr>
              <a:t>a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s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e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be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	karı	= 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örtük maliyet)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Normal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Kar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= </a:t>
            </a:r>
            <a:r>
              <a:rPr spc="-8" dirty="0">
                <a:solidFill>
                  <a:srgbClr val="2F2F2F"/>
                </a:solidFill>
                <a:latin typeface="Arial"/>
                <a:cs typeface="Arial"/>
              </a:rPr>
              <a:t>Sıfır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İktisadi</a:t>
            </a:r>
            <a:r>
              <a:rPr spc="30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pc="-26" dirty="0">
                <a:solidFill>
                  <a:srgbClr val="2F2F2F"/>
                </a:solidFill>
                <a:latin typeface="Arial"/>
                <a:cs typeface="Arial"/>
              </a:rPr>
              <a:t>Kar.</a:t>
            </a:r>
            <a:endParaRPr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177505" y="5879401"/>
            <a:ext cx="473869" cy="9001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7" name="object 7"/>
          <p:cNvSpPr/>
          <p:nvPr/>
        </p:nvSpPr>
        <p:spPr>
          <a:xfrm>
            <a:off x="5692426" y="5878001"/>
            <a:ext cx="1298543" cy="9152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350"/>
          </a:p>
        </p:txBody>
      </p:sp>
    </p:spTree>
    <p:extLst>
      <p:ext uri="{BB962C8B-B14F-4D97-AF65-F5344CB8AC3E}">
        <p14:creationId xmlns:p14="http://schemas.microsoft.com/office/powerpoint/2010/main" val="41558164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680145" y="1405508"/>
            <a:ext cx="3713321" cy="425116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lnSpc>
                <a:spcPct val="100000"/>
              </a:lnSpc>
              <a:spcBef>
                <a:spcPts val="75"/>
              </a:spcBef>
            </a:pPr>
            <a:r>
              <a:rPr sz="2700" spc="-4" dirty="0"/>
              <a:t>ÜRETİM</a:t>
            </a:r>
            <a:r>
              <a:rPr sz="2700" spc="-41" dirty="0"/>
              <a:t> </a:t>
            </a:r>
            <a:r>
              <a:rPr sz="2700" spc="-4" dirty="0"/>
              <a:t>MALİYETLERİ</a:t>
            </a:r>
            <a:endParaRPr sz="2700"/>
          </a:p>
        </p:txBody>
      </p:sp>
      <p:sp>
        <p:nvSpPr>
          <p:cNvPr id="4" name="object 4"/>
          <p:cNvSpPr txBox="1"/>
          <p:nvPr/>
        </p:nvSpPr>
        <p:spPr>
          <a:xfrm>
            <a:off x="1019365" y="2844546"/>
            <a:ext cx="6876574" cy="840615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215265" marR="3810" indent="-205740" algn="just">
              <a:spcBef>
                <a:spcPts val="75"/>
              </a:spcBef>
              <a:buClr>
                <a:srgbClr val="AC0000"/>
              </a:buClr>
              <a:buChar char="•"/>
              <a:tabLst>
                <a:tab pos="215265" algn="l"/>
              </a:tabLst>
            </a:pP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İktisadi kar </a:t>
            </a:r>
            <a:r>
              <a:rPr spc="-8" dirty="0">
                <a:solidFill>
                  <a:srgbClr val="2F2F2F"/>
                </a:solidFill>
                <a:latin typeface="Arial"/>
                <a:cs typeface="Arial"/>
              </a:rPr>
              <a:t>sıfır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olunca ya da başka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bir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anlamda kar yerine  iktisadi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zarar söz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konusu ise (muhasebe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karı &lt;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örtük maliyet)  </a:t>
            </a:r>
            <a:r>
              <a:rPr b="1" spc="-4" dirty="0">
                <a:solidFill>
                  <a:srgbClr val="2F2F2F"/>
                </a:solidFill>
                <a:latin typeface="Arial"/>
                <a:cs typeface="Arial"/>
              </a:rPr>
              <a:t>zarar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durumu olarak nitelendirilir: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Zarar =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Negatif İktisadi</a:t>
            </a:r>
            <a:r>
              <a:rPr spc="109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pc="-26" dirty="0">
                <a:solidFill>
                  <a:srgbClr val="2F2F2F"/>
                </a:solidFill>
                <a:latin typeface="Arial"/>
                <a:cs typeface="Arial"/>
              </a:rPr>
              <a:t>Kar.</a:t>
            </a:r>
            <a:endParaRPr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652317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680145" y="1405508"/>
            <a:ext cx="3713321" cy="425116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lnSpc>
                <a:spcPct val="100000"/>
              </a:lnSpc>
              <a:spcBef>
                <a:spcPts val="75"/>
              </a:spcBef>
            </a:pPr>
            <a:r>
              <a:rPr sz="2700" spc="-4" dirty="0"/>
              <a:t>ÜRETİM</a:t>
            </a:r>
            <a:r>
              <a:rPr sz="2700" spc="-41" dirty="0"/>
              <a:t> </a:t>
            </a:r>
            <a:r>
              <a:rPr sz="2700" spc="-4" dirty="0"/>
              <a:t>MALİYETLERİ</a:t>
            </a:r>
            <a:endParaRPr sz="2700"/>
          </a:p>
        </p:txBody>
      </p:sp>
      <p:sp>
        <p:nvSpPr>
          <p:cNvPr id="4" name="object 4"/>
          <p:cNvSpPr txBox="1"/>
          <p:nvPr/>
        </p:nvSpPr>
        <p:spPr>
          <a:xfrm>
            <a:off x="1019365" y="2458021"/>
            <a:ext cx="6876574" cy="2571538"/>
          </a:xfrm>
          <a:prstGeom prst="rect">
            <a:avLst/>
          </a:prstGeom>
        </p:spPr>
        <p:txBody>
          <a:bodyPr vert="horz" wrap="square" lIns="0" tIns="37148" rIns="0" bIns="0" rtlCol="0">
            <a:spAutoFit/>
          </a:bodyPr>
          <a:lstStyle/>
          <a:p>
            <a:pPr marL="215265" marR="3810" indent="-205740" algn="just">
              <a:lnSpc>
                <a:spcPts val="1785"/>
              </a:lnSpc>
              <a:spcBef>
                <a:spcPts val="293"/>
              </a:spcBef>
              <a:buClr>
                <a:srgbClr val="AC0000"/>
              </a:buClr>
              <a:buChar char="•"/>
              <a:tabLst>
                <a:tab pos="215265" algn="l"/>
              </a:tabLst>
            </a:pPr>
            <a:r>
              <a:rPr sz="1650" spc="-8" dirty="0">
                <a:solidFill>
                  <a:srgbClr val="2F2F2F"/>
                </a:solidFill>
                <a:latin typeface="Arial"/>
                <a:cs typeface="Arial"/>
              </a:rPr>
              <a:t>Kısa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dönemde 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firma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dört tür maliyete 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maruz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kalır: </a:t>
            </a:r>
            <a:r>
              <a:rPr sz="1650" b="1" spc="-23" dirty="0">
                <a:solidFill>
                  <a:srgbClr val="2F2F2F"/>
                </a:solidFill>
                <a:latin typeface="Arial"/>
                <a:cs typeface="Arial"/>
              </a:rPr>
              <a:t>Toplam </a:t>
            </a:r>
            <a:r>
              <a:rPr sz="1650" b="1" dirty="0">
                <a:solidFill>
                  <a:srgbClr val="2F2F2F"/>
                </a:solidFill>
                <a:latin typeface="Arial"/>
                <a:cs typeface="Arial"/>
              </a:rPr>
              <a:t>sabit  </a:t>
            </a:r>
            <a:r>
              <a:rPr sz="1650" b="1" spc="-4" dirty="0">
                <a:solidFill>
                  <a:srgbClr val="2F2F2F"/>
                </a:solidFill>
                <a:latin typeface="Arial"/>
                <a:cs typeface="Arial"/>
              </a:rPr>
              <a:t>maliyet, </a:t>
            </a:r>
            <a:r>
              <a:rPr sz="1650" b="1" dirty="0">
                <a:solidFill>
                  <a:srgbClr val="2F2F2F"/>
                </a:solidFill>
                <a:latin typeface="Arial"/>
                <a:cs typeface="Arial"/>
              </a:rPr>
              <a:t>toplam </a:t>
            </a:r>
            <a:r>
              <a:rPr sz="1650" b="1" spc="-4" dirty="0">
                <a:solidFill>
                  <a:srgbClr val="2F2F2F"/>
                </a:solidFill>
                <a:latin typeface="Arial"/>
                <a:cs typeface="Arial"/>
              </a:rPr>
              <a:t>değişken maliyet, kısa </a:t>
            </a:r>
            <a:r>
              <a:rPr sz="1650" b="1" dirty="0">
                <a:solidFill>
                  <a:srgbClr val="2F2F2F"/>
                </a:solidFill>
                <a:latin typeface="Arial"/>
                <a:cs typeface="Arial"/>
              </a:rPr>
              <a:t>dönem </a:t>
            </a:r>
            <a:r>
              <a:rPr sz="1650" b="1" spc="-4" dirty="0">
                <a:solidFill>
                  <a:srgbClr val="2F2F2F"/>
                </a:solidFill>
                <a:latin typeface="Arial"/>
                <a:cs typeface="Arial"/>
              </a:rPr>
              <a:t>toplam maliyet ve  kısa dönem marjinal</a:t>
            </a:r>
            <a:r>
              <a:rPr sz="1650" b="1" spc="38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z="1650" b="1" spc="-4" dirty="0">
                <a:solidFill>
                  <a:srgbClr val="2F2F2F"/>
                </a:solidFill>
                <a:latin typeface="Arial"/>
                <a:cs typeface="Arial"/>
              </a:rPr>
              <a:t>maliyet.</a:t>
            </a:r>
            <a:endParaRPr sz="1650">
              <a:latin typeface="Arial"/>
              <a:cs typeface="Arial"/>
            </a:endParaRPr>
          </a:p>
          <a:p>
            <a:pPr marL="215265" marR="4286" indent="-205740" algn="just">
              <a:lnSpc>
                <a:spcPts val="1785"/>
              </a:lnSpc>
              <a:spcBef>
                <a:spcPts val="390"/>
              </a:spcBef>
              <a:buClr>
                <a:srgbClr val="AC0000"/>
              </a:buClr>
              <a:buChar char="•"/>
              <a:tabLst>
                <a:tab pos="215265" algn="l"/>
              </a:tabLst>
            </a:pP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Üretim düzeyine 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bağlı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olmayan maliyet </a:t>
            </a:r>
            <a:r>
              <a:rPr sz="1650" b="1" dirty="0">
                <a:solidFill>
                  <a:srgbClr val="2F2F2F"/>
                </a:solidFill>
                <a:latin typeface="Arial"/>
                <a:cs typeface="Arial"/>
              </a:rPr>
              <a:t>toplam </a:t>
            </a:r>
            <a:r>
              <a:rPr sz="1650" b="1" spc="-4" dirty="0">
                <a:solidFill>
                  <a:srgbClr val="2F2F2F"/>
                </a:solidFill>
                <a:latin typeface="Arial"/>
                <a:cs typeface="Arial"/>
              </a:rPr>
              <a:t>sabit </a:t>
            </a:r>
            <a:r>
              <a:rPr sz="1650" b="1" dirty="0">
                <a:solidFill>
                  <a:srgbClr val="2F2F2F"/>
                </a:solidFill>
                <a:latin typeface="Arial"/>
                <a:cs typeface="Arial"/>
              </a:rPr>
              <a:t>maliyet 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olarak  </a:t>
            </a:r>
            <a:r>
              <a:rPr sz="1650" spc="-11" dirty="0">
                <a:solidFill>
                  <a:srgbClr val="2F2F2F"/>
                </a:solidFill>
                <a:latin typeface="Arial"/>
                <a:cs typeface="Arial"/>
              </a:rPr>
              <a:t>adlandırılır.</a:t>
            </a:r>
            <a:endParaRPr sz="1650">
              <a:latin typeface="Arial"/>
              <a:cs typeface="Arial"/>
            </a:endParaRPr>
          </a:p>
          <a:p>
            <a:pPr marL="215265" indent="-205740" algn="just">
              <a:lnSpc>
                <a:spcPts val="1883"/>
              </a:lnSpc>
              <a:spcBef>
                <a:spcPts val="169"/>
              </a:spcBef>
              <a:buClr>
                <a:srgbClr val="AC0000"/>
              </a:buClr>
              <a:buChar char="•"/>
              <a:tabLst>
                <a:tab pos="215265" algn="l"/>
              </a:tabLst>
            </a:pP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Firmanın değişken girdilerden dolayı 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uğradığı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maliyete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z="1650" b="1" spc="-4" dirty="0">
                <a:solidFill>
                  <a:srgbClr val="2F2F2F"/>
                </a:solidFill>
                <a:latin typeface="Arial"/>
                <a:cs typeface="Arial"/>
              </a:rPr>
              <a:t>toplam</a:t>
            </a:r>
            <a:endParaRPr sz="1650">
              <a:latin typeface="Arial"/>
              <a:cs typeface="Arial"/>
            </a:endParaRPr>
          </a:p>
          <a:p>
            <a:pPr marL="215265" algn="just">
              <a:lnSpc>
                <a:spcPts val="1883"/>
              </a:lnSpc>
            </a:pPr>
            <a:r>
              <a:rPr sz="1650" b="1" spc="-4" dirty="0">
                <a:solidFill>
                  <a:srgbClr val="2F2F2F"/>
                </a:solidFill>
                <a:latin typeface="Arial"/>
                <a:cs typeface="Arial"/>
              </a:rPr>
              <a:t>değişken </a:t>
            </a:r>
            <a:r>
              <a:rPr sz="1650" b="1" spc="-8" dirty="0">
                <a:solidFill>
                  <a:srgbClr val="2F2F2F"/>
                </a:solidFill>
                <a:latin typeface="Arial"/>
                <a:cs typeface="Arial"/>
              </a:rPr>
              <a:t>maliyet</a:t>
            </a:r>
            <a:r>
              <a:rPr sz="1650" b="1" spc="41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z="1650" spc="-19" dirty="0">
                <a:solidFill>
                  <a:srgbClr val="2F2F2F"/>
                </a:solidFill>
                <a:latin typeface="Arial"/>
                <a:cs typeface="Arial"/>
              </a:rPr>
              <a:t>denir.</a:t>
            </a:r>
            <a:endParaRPr sz="1650">
              <a:latin typeface="Arial"/>
              <a:cs typeface="Arial"/>
            </a:endParaRPr>
          </a:p>
          <a:p>
            <a:pPr marL="215265" marR="3810" indent="-205740" algn="just">
              <a:lnSpc>
                <a:spcPts val="1785"/>
              </a:lnSpc>
              <a:spcBef>
                <a:spcPts val="420"/>
              </a:spcBef>
              <a:buClr>
                <a:srgbClr val="AC0000"/>
              </a:buClr>
              <a:buChar char="•"/>
              <a:tabLst>
                <a:tab pos="215265" algn="l"/>
              </a:tabLst>
            </a:pP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Üretim düzeyinden bağlı 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olmayan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toplam sabit maliyet ile değişken  maliyet </a:t>
            </a:r>
            <a:r>
              <a:rPr sz="1650" spc="-8" dirty="0">
                <a:solidFill>
                  <a:srgbClr val="2F2F2F"/>
                </a:solidFill>
                <a:latin typeface="Arial"/>
                <a:cs typeface="Arial"/>
              </a:rPr>
              <a:t>toplamına, </a:t>
            </a:r>
            <a:r>
              <a:rPr sz="1650" b="1" spc="-4" dirty="0">
                <a:solidFill>
                  <a:srgbClr val="2F2F2F"/>
                </a:solidFill>
                <a:latin typeface="Arial"/>
                <a:cs typeface="Arial"/>
              </a:rPr>
              <a:t>kısa dönem toplam maliyeti</a:t>
            </a:r>
            <a:r>
              <a:rPr sz="1650" b="1" spc="135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z="1650" spc="-8" dirty="0">
                <a:solidFill>
                  <a:srgbClr val="2F2F2F"/>
                </a:solidFill>
                <a:latin typeface="Arial"/>
                <a:cs typeface="Arial"/>
              </a:rPr>
              <a:t>denilmektedir.</a:t>
            </a:r>
            <a:endParaRPr sz="1650">
              <a:latin typeface="Arial"/>
              <a:cs typeface="Arial"/>
            </a:endParaRPr>
          </a:p>
          <a:p>
            <a:pPr marL="240983" algn="ctr">
              <a:spcBef>
                <a:spcPts val="188"/>
              </a:spcBef>
            </a:pPr>
            <a:r>
              <a:rPr b="1" spc="-4" dirty="0">
                <a:solidFill>
                  <a:srgbClr val="2F2F2F"/>
                </a:solidFill>
                <a:latin typeface="Arial"/>
                <a:cs typeface="Arial"/>
              </a:rPr>
              <a:t>SRTC </a:t>
            </a:r>
            <a:r>
              <a:rPr b="1" dirty="0">
                <a:solidFill>
                  <a:srgbClr val="2F2F2F"/>
                </a:solidFill>
                <a:latin typeface="Arial"/>
                <a:cs typeface="Arial"/>
              </a:rPr>
              <a:t>= </a:t>
            </a:r>
            <a:r>
              <a:rPr b="1" spc="-4" dirty="0">
                <a:solidFill>
                  <a:srgbClr val="2F2F2F"/>
                </a:solidFill>
                <a:latin typeface="Arial"/>
                <a:cs typeface="Arial"/>
              </a:rPr>
              <a:t>TFC </a:t>
            </a:r>
            <a:r>
              <a:rPr b="1" dirty="0">
                <a:solidFill>
                  <a:srgbClr val="2F2F2F"/>
                </a:solidFill>
                <a:latin typeface="Arial"/>
                <a:cs typeface="Arial"/>
              </a:rPr>
              <a:t>+</a:t>
            </a:r>
            <a:r>
              <a:rPr b="1" spc="-4" dirty="0">
                <a:solidFill>
                  <a:srgbClr val="2F2F2F"/>
                </a:solidFill>
                <a:latin typeface="Arial"/>
                <a:cs typeface="Arial"/>
              </a:rPr>
              <a:t> TVC</a:t>
            </a:r>
            <a:endParaRPr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849001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680145" y="1405508"/>
            <a:ext cx="3713321" cy="425116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lnSpc>
                <a:spcPct val="100000"/>
              </a:lnSpc>
              <a:spcBef>
                <a:spcPts val="75"/>
              </a:spcBef>
            </a:pPr>
            <a:r>
              <a:rPr sz="2700" spc="-4" dirty="0"/>
              <a:t>ÜRETİM</a:t>
            </a:r>
            <a:r>
              <a:rPr sz="2700" spc="-41" dirty="0"/>
              <a:t> </a:t>
            </a:r>
            <a:r>
              <a:rPr sz="2700" spc="-4" dirty="0"/>
              <a:t>MALİYETLERİ</a:t>
            </a:r>
            <a:endParaRPr sz="2700"/>
          </a:p>
        </p:txBody>
      </p:sp>
      <p:sp>
        <p:nvSpPr>
          <p:cNvPr id="4" name="object 4"/>
          <p:cNvSpPr txBox="1"/>
          <p:nvPr/>
        </p:nvSpPr>
        <p:spPr>
          <a:xfrm>
            <a:off x="1019365" y="2437274"/>
            <a:ext cx="6875145" cy="2042706"/>
          </a:xfrm>
          <a:prstGeom prst="rect">
            <a:avLst/>
          </a:prstGeom>
        </p:spPr>
        <p:txBody>
          <a:bodyPr vert="horz" wrap="square" lIns="0" tIns="59531" rIns="0" bIns="0" rtlCol="0">
            <a:spAutoFit/>
          </a:bodyPr>
          <a:lstStyle/>
          <a:p>
            <a:pPr algn="ctr">
              <a:spcBef>
                <a:spcPts val="469"/>
              </a:spcBef>
            </a:pPr>
            <a:r>
              <a:rPr sz="1650" b="1" spc="-8" dirty="0">
                <a:solidFill>
                  <a:srgbClr val="2F2F2F"/>
                </a:solidFill>
                <a:latin typeface="Arial"/>
                <a:cs typeface="Arial"/>
              </a:rPr>
              <a:t>Kısa Dönem </a:t>
            </a:r>
            <a:r>
              <a:rPr sz="1650" b="1" spc="-4" dirty="0">
                <a:solidFill>
                  <a:srgbClr val="2F2F2F"/>
                </a:solidFill>
                <a:latin typeface="Arial"/>
                <a:cs typeface="Arial"/>
              </a:rPr>
              <a:t>Maliyetler: Ortalama</a:t>
            </a:r>
            <a:r>
              <a:rPr sz="1650" b="1" spc="75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z="1650" b="1" spc="-4" dirty="0">
                <a:solidFill>
                  <a:srgbClr val="2F2F2F"/>
                </a:solidFill>
                <a:latin typeface="Arial"/>
                <a:cs typeface="Arial"/>
              </a:rPr>
              <a:t>Maliyetler</a:t>
            </a:r>
            <a:endParaRPr sz="1650">
              <a:latin typeface="Arial"/>
              <a:cs typeface="Arial"/>
            </a:endParaRPr>
          </a:p>
          <a:p>
            <a:pPr marL="205264" indent="-205264">
              <a:spcBef>
                <a:spcPts val="394"/>
              </a:spcBef>
              <a:buClr>
                <a:srgbClr val="AC0000"/>
              </a:buClr>
              <a:buChar char="•"/>
              <a:tabLst>
                <a:tab pos="205264" algn="l"/>
                <a:tab pos="215265" algn="l"/>
              </a:tabLst>
            </a:pPr>
            <a:r>
              <a:rPr sz="1650" spc="-34" dirty="0">
                <a:solidFill>
                  <a:srgbClr val="2F2F2F"/>
                </a:solidFill>
                <a:latin typeface="Arial"/>
                <a:cs typeface="Arial"/>
              </a:rPr>
              <a:t>Toplam 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sabit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maliyetin 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çıktı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miktarına oranına </a:t>
            </a:r>
            <a:r>
              <a:rPr sz="1650" b="1" dirty="0">
                <a:solidFill>
                  <a:srgbClr val="2F2F2F"/>
                </a:solidFill>
                <a:latin typeface="Arial"/>
                <a:cs typeface="Arial"/>
              </a:rPr>
              <a:t>ortalama </a:t>
            </a:r>
            <a:r>
              <a:rPr sz="1650" b="1" spc="-4" dirty="0">
                <a:solidFill>
                  <a:srgbClr val="2F2F2F"/>
                </a:solidFill>
                <a:latin typeface="Arial"/>
                <a:cs typeface="Arial"/>
              </a:rPr>
              <a:t>sabit</a:t>
            </a:r>
            <a:r>
              <a:rPr sz="1650" b="1" spc="259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z="1650" b="1" dirty="0">
                <a:solidFill>
                  <a:srgbClr val="2F2F2F"/>
                </a:solidFill>
                <a:latin typeface="Arial"/>
                <a:cs typeface="Arial"/>
              </a:rPr>
              <a:t>maliyet</a:t>
            </a:r>
            <a:endParaRPr sz="1650">
              <a:latin typeface="Arial"/>
              <a:cs typeface="Arial"/>
            </a:endParaRPr>
          </a:p>
          <a:p>
            <a:pPr marR="5925503" algn="ctr">
              <a:spcBef>
                <a:spcPts val="4"/>
              </a:spcBef>
            </a:pPr>
            <a:r>
              <a:rPr sz="1650" spc="-19" dirty="0">
                <a:solidFill>
                  <a:srgbClr val="2F2F2F"/>
                </a:solidFill>
                <a:latin typeface="Arial"/>
                <a:cs typeface="Arial"/>
              </a:rPr>
              <a:t>denir.</a:t>
            </a:r>
            <a:endParaRPr sz="1650">
              <a:latin typeface="Arial"/>
              <a:cs typeface="Arial"/>
            </a:endParaRPr>
          </a:p>
          <a:p>
            <a:pPr marL="476" algn="ctr">
              <a:spcBef>
                <a:spcPts val="394"/>
              </a:spcBef>
            </a:pPr>
            <a:r>
              <a:rPr sz="1650" b="1" spc="-4" dirty="0">
                <a:solidFill>
                  <a:srgbClr val="2F2F2F"/>
                </a:solidFill>
                <a:latin typeface="Arial"/>
                <a:cs typeface="Arial"/>
              </a:rPr>
              <a:t>AFC = TFC /</a:t>
            </a:r>
            <a:r>
              <a:rPr sz="1650" b="1" spc="19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z="1650" b="1" spc="-4" dirty="0">
                <a:solidFill>
                  <a:srgbClr val="2F2F2F"/>
                </a:solidFill>
                <a:latin typeface="Arial"/>
                <a:cs typeface="Arial"/>
              </a:rPr>
              <a:t>Q</a:t>
            </a:r>
            <a:endParaRPr sz="1650">
              <a:latin typeface="Arial"/>
              <a:cs typeface="Arial"/>
            </a:endParaRPr>
          </a:p>
          <a:p>
            <a:pPr marL="205264" indent="-205264">
              <a:spcBef>
                <a:spcPts val="398"/>
              </a:spcBef>
              <a:buClr>
                <a:srgbClr val="AC0000"/>
              </a:buClr>
              <a:buChar char="•"/>
              <a:tabLst>
                <a:tab pos="205264" algn="l"/>
                <a:tab pos="215265" algn="l"/>
              </a:tabLst>
            </a:pP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Değişken</a:t>
            </a:r>
            <a:r>
              <a:rPr sz="1650" spc="94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maliyetin</a:t>
            </a:r>
            <a:r>
              <a:rPr sz="1650" spc="98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çıktı</a:t>
            </a:r>
            <a:r>
              <a:rPr sz="1650" spc="90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miktarına</a:t>
            </a:r>
            <a:r>
              <a:rPr sz="1650" spc="105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oranına</a:t>
            </a:r>
            <a:r>
              <a:rPr sz="1650" spc="105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z="1650" b="1" spc="-4" dirty="0">
                <a:solidFill>
                  <a:srgbClr val="2F2F2F"/>
                </a:solidFill>
                <a:latin typeface="Arial"/>
                <a:cs typeface="Arial"/>
              </a:rPr>
              <a:t>ortalama</a:t>
            </a:r>
            <a:r>
              <a:rPr sz="1650" b="1" spc="94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z="1650" b="1" spc="-4" dirty="0">
                <a:solidFill>
                  <a:srgbClr val="2F2F2F"/>
                </a:solidFill>
                <a:latin typeface="Arial"/>
                <a:cs typeface="Arial"/>
              </a:rPr>
              <a:t>değişken</a:t>
            </a:r>
            <a:r>
              <a:rPr sz="1650" b="1" spc="98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z="1650" b="1" spc="-4" dirty="0">
                <a:solidFill>
                  <a:srgbClr val="2F2F2F"/>
                </a:solidFill>
                <a:latin typeface="Arial"/>
                <a:cs typeface="Arial"/>
              </a:rPr>
              <a:t>maliyet</a:t>
            </a:r>
            <a:endParaRPr sz="1650">
              <a:latin typeface="Arial"/>
              <a:cs typeface="Arial"/>
            </a:endParaRPr>
          </a:p>
          <a:p>
            <a:pPr marL="215265"/>
            <a:r>
              <a:rPr sz="1650" spc="-8" dirty="0">
                <a:solidFill>
                  <a:srgbClr val="2F2F2F"/>
                </a:solidFill>
                <a:latin typeface="Arial"/>
                <a:cs typeface="Arial"/>
              </a:rPr>
              <a:t>denilmektedir.</a:t>
            </a:r>
            <a:endParaRPr sz="1650">
              <a:latin typeface="Arial"/>
              <a:cs typeface="Arial"/>
            </a:endParaRPr>
          </a:p>
          <a:p>
            <a:pPr algn="ctr">
              <a:spcBef>
                <a:spcPts val="398"/>
              </a:spcBef>
            </a:pPr>
            <a:r>
              <a:rPr sz="1650" b="1" spc="-45" dirty="0">
                <a:solidFill>
                  <a:srgbClr val="2F2F2F"/>
                </a:solidFill>
                <a:latin typeface="Arial"/>
                <a:cs typeface="Arial"/>
              </a:rPr>
              <a:t>AVC </a:t>
            </a:r>
            <a:r>
              <a:rPr sz="1650" b="1" spc="-4" dirty="0">
                <a:solidFill>
                  <a:srgbClr val="2F2F2F"/>
                </a:solidFill>
                <a:latin typeface="Arial"/>
                <a:cs typeface="Arial"/>
              </a:rPr>
              <a:t>= TVC /</a:t>
            </a:r>
            <a:r>
              <a:rPr sz="1650" b="1" spc="53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z="1650" b="1" spc="-4" dirty="0">
                <a:solidFill>
                  <a:srgbClr val="2F2F2F"/>
                </a:solidFill>
                <a:latin typeface="Arial"/>
                <a:cs typeface="Arial"/>
              </a:rPr>
              <a:t>Q</a:t>
            </a:r>
            <a:endParaRPr sz="165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322963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98867" y="1405508"/>
            <a:ext cx="5875496" cy="425116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 algn="ctr">
              <a:lnSpc>
                <a:spcPct val="100000"/>
              </a:lnSpc>
              <a:spcBef>
                <a:spcPts val="75"/>
              </a:spcBef>
            </a:pPr>
            <a:r>
              <a:rPr sz="2700" dirty="0" smtClean="0"/>
              <a:t>KAYNAKLAR</a:t>
            </a:r>
            <a:endParaRPr sz="2700" dirty="0"/>
          </a:p>
        </p:txBody>
      </p:sp>
      <p:sp>
        <p:nvSpPr>
          <p:cNvPr id="4" name="object 4"/>
          <p:cNvSpPr txBox="1"/>
          <p:nvPr/>
        </p:nvSpPr>
        <p:spPr>
          <a:xfrm>
            <a:off x="434341" y="2218372"/>
            <a:ext cx="7795260" cy="2562112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İktisada Giriş: Prensipler ve Politika, İlker Parasız, Ezgi Kitabevi Yayınları, Bursa, 2003.</a:t>
            </a:r>
          </a:p>
          <a:p>
            <a:pPr algn="just">
              <a:lnSpc>
                <a:spcPct val="150000"/>
              </a:lnSpc>
            </a:pP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İktisadın </a:t>
            </a:r>
            <a:r>
              <a:rPr lang="tr-TR" sz="1600" dirty="0" err="1">
                <a:latin typeface="Arial" panose="020B0604020202020204" pitchFamily="34" charset="0"/>
                <a:cs typeface="Arial" panose="020B0604020202020204" pitchFamily="34" charset="0"/>
              </a:rPr>
              <a:t>ABC’si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, İlker Parasız, Ezgi Kitabevi Yayınları, Bursa, 2004.</a:t>
            </a:r>
          </a:p>
          <a:p>
            <a:pPr algn="just">
              <a:lnSpc>
                <a:spcPct val="150000"/>
              </a:lnSpc>
            </a:pP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İktisat Bilimine Giriş, Gülden Ülgen, Der Yayınları, İstanbul, 2002.</a:t>
            </a:r>
          </a:p>
          <a:p>
            <a:pPr algn="just">
              <a:lnSpc>
                <a:spcPct val="150000"/>
              </a:lnSpc>
            </a:pP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İktisat Biliminin Temelleri, Halil Seyidoğlu, </a:t>
            </a:r>
            <a:r>
              <a:rPr lang="tr-TR" sz="1600" dirty="0" err="1">
                <a:latin typeface="Arial" panose="020B0604020202020204" pitchFamily="34" charset="0"/>
                <a:cs typeface="Arial" panose="020B0604020202020204" pitchFamily="34" charset="0"/>
              </a:rPr>
              <a:t>Güzem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 Can Yayınları, İstanbul, 2006.</a:t>
            </a:r>
          </a:p>
          <a:p>
            <a:pPr algn="just">
              <a:lnSpc>
                <a:spcPct val="150000"/>
              </a:lnSpc>
            </a:pP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İktisat, Zeynel Dinler, Ekin Kitapevi Yayınları, Bursa, 2007.</a:t>
            </a:r>
          </a:p>
          <a:p>
            <a:pPr marL="9525" algn="just">
              <a:lnSpc>
                <a:spcPct val="150000"/>
              </a:lnSpc>
              <a:spcBef>
                <a:spcPts val="75"/>
              </a:spcBef>
              <a:buClr>
                <a:srgbClr val="AC0000"/>
              </a:buClr>
              <a:tabLst>
                <a:tab pos="215265" algn="l"/>
              </a:tabLst>
            </a:pP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48829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konomi">
  <a:themeElements>
    <a:clrScheme name="Gazete kağıdı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zete kağıdı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konomi" id="{14396F44-94C0-4BF2-8333-266569A57D02}" vid="{03703BF9-DFA0-42C9-89F9-C03DE1C4A071}"/>
    </a:ext>
  </a:extLst>
</a:theme>
</file>

<file path=ppt/theme/theme2.xml><?xml version="1.0" encoding="utf-8"?>
<a:theme xmlns:a="http://schemas.openxmlformats.org/drawingml/2006/main" name="1_Rics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h.t.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.t." id="{413A7544-DC64-4FD9-B67F-E82A6B382656}" vid="{2993C0EF-C761-423D-BA24-A50FC7959470}"/>
    </a:ext>
  </a:extLst>
</a:theme>
</file>

<file path=ppt/theme/theme4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ekonomi</Template>
  <TotalTime>12451</TotalTime>
  <Words>422</Words>
  <Application>Microsoft Office PowerPoint</Application>
  <PresentationFormat>Ekran Gösterisi (4:3)</PresentationFormat>
  <Paragraphs>45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3</vt:i4>
      </vt:variant>
      <vt:variant>
        <vt:lpstr>Slayt Başlıkları</vt:lpstr>
      </vt:variant>
      <vt:variant>
        <vt:i4>9</vt:i4>
      </vt:variant>
    </vt:vector>
  </HeadingPairs>
  <TitlesOfParts>
    <vt:vector size="16" baseType="lpstr">
      <vt:lpstr>ＭＳ Ｐゴシック</vt:lpstr>
      <vt:lpstr>Arial</vt:lpstr>
      <vt:lpstr>Calibri</vt:lpstr>
      <vt:lpstr>Times New Roman</vt:lpstr>
      <vt:lpstr>ekonomi</vt:lpstr>
      <vt:lpstr>1_Rics</vt:lpstr>
      <vt:lpstr>h.t.</vt:lpstr>
      <vt:lpstr>PowerPoint Sunusu</vt:lpstr>
      <vt:lpstr>ÜRETİM MALİYETLERİ</vt:lpstr>
      <vt:lpstr>ÜRETİM MALİYETLERİ</vt:lpstr>
      <vt:lpstr>ÜRETİM MALİYETLERİ</vt:lpstr>
      <vt:lpstr>ÜRETİM MALİYETLERİ</vt:lpstr>
      <vt:lpstr>ÜRETİM MALİYETLERİ</vt:lpstr>
      <vt:lpstr>ÜRETİM MALİYETLERİ</vt:lpstr>
      <vt:lpstr>ÜRETİM MALİYETLERİ</vt:lpstr>
      <vt:lpstr>KAYNAKLAR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ÜNİVERSİTESİ UYGULAMALI BİLİMLER FAKÜLTESİ GAYRİMENKUL GELİŞTİRME VE YÖNETİMİ BÖLÜMÜ</dc:title>
  <dc:creator>sibel</dc:creator>
  <cp:lastModifiedBy>Taşınmaz</cp:lastModifiedBy>
  <cp:revision>814</cp:revision>
  <cp:lastPrinted>2016-10-24T07:53:35Z</cp:lastPrinted>
  <dcterms:created xsi:type="dcterms:W3CDTF">2016-09-18T09:35:24Z</dcterms:created>
  <dcterms:modified xsi:type="dcterms:W3CDTF">2020-02-24T11:32:03Z</dcterms:modified>
</cp:coreProperties>
</file>