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5" r:id="rId3"/>
    <p:sldId id="292" r:id="rId4"/>
    <p:sldId id="276" r:id="rId5"/>
    <p:sldId id="291" r:id="rId6"/>
    <p:sldId id="277" r:id="rId7"/>
    <p:sldId id="290" r:id="rId8"/>
    <p:sldId id="289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0"/>
    <p:restoredTop sz="80208"/>
  </p:normalViewPr>
  <p:slideViewPr>
    <p:cSldViewPr snapToGrid="0" snapToObjects="1">
      <p:cViewPr varScale="1">
        <p:scale>
          <a:sx n="31" d="100"/>
          <a:sy n="31" d="100"/>
        </p:scale>
        <p:origin x="1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84567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55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634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799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2"/>
              </a:buBlip>
            </a:lvl1pPr>
            <a:lvl2pPr>
              <a:buBlip>
                <a:blip r:embed="rId12"/>
              </a:buBlip>
            </a:lvl2pPr>
            <a:lvl3pPr>
              <a:buBlip>
                <a:blip r:embed="rId12"/>
              </a:buBlip>
            </a:lvl3pPr>
            <a:lvl4pPr>
              <a:buBlip>
                <a:blip r:embed="rId12"/>
              </a:buBlip>
            </a:lvl4pPr>
            <a:lvl5pPr>
              <a:buBlip>
                <a:blip r:embed="rId1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Köpeklerde Sunİ Tohumlama"/>
          <p:cNvSpPr txBox="1">
            <a:spLocks noGrp="1"/>
          </p:cNvSpPr>
          <p:nvPr>
            <p:ph type="ctrTitle"/>
          </p:nvPr>
        </p:nvSpPr>
        <p:spPr>
          <a:xfrm>
            <a:off x="431101" y="1855310"/>
            <a:ext cx="11856066" cy="29187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dirty="0" err="1"/>
              <a:t>I</a:t>
            </a:r>
            <a:r>
              <a:rPr lang="tr-TR" dirty="0" err="1" smtClean="0"/>
              <a:t>nsemination</a:t>
            </a:r>
            <a:r>
              <a:rPr lang="tr-TR" dirty="0" smtClean="0"/>
              <a:t> </a:t>
            </a:r>
            <a:r>
              <a:rPr lang="tr-TR" dirty="0" err="1" smtClean="0"/>
              <a:t>Techniques</a:t>
            </a:r>
            <a:endParaRPr dirty="0"/>
          </a:p>
        </p:txBody>
      </p:sp>
      <p:sp>
        <p:nvSpPr>
          <p:cNvPr id="140" name="Ankara Üniversitesi, Veteriner Fakültesi…"/>
          <p:cNvSpPr txBox="1"/>
          <p:nvPr/>
        </p:nvSpPr>
        <p:spPr>
          <a:xfrm>
            <a:off x="1443217" y="7929016"/>
            <a:ext cx="9831833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Ankara </a:t>
            </a:r>
            <a:r>
              <a:rPr dirty="0" err="1"/>
              <a:t>Üniversitesi</a:t>
            </a:r>
            <a:r>
              <a:rPr dirty="0"/>
              <a:t>, </a:t>
            </a:r>
            <a:r>
              <a:rPr dirty="0" err="1"/>
              <a:t>Veteriner</a:t>
            </a:r>
            <a:r>
              <a:rPr dirty="0"/>
              <a:t> </a:t>
            </a:r>
            <a:r>
              <a:rPr dirty="0" err="1"/>
              <a:t>Fakültesi</a:t>
            </a:r>
            <a:endParaRPr dirty="0"/>
          </a:p>
          <a:p>
            <a:r>
              <a:rPr dirty="0" err="1"/>
              <a:t>Reprodüksiyon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Suni</a:t>
            </a:r>
            <a:r>
              <a:rPr dirty="0"/>
              <a:t> </a:t>
            </a:r>
            <a:r>
              <a:rPr dirty="0" err="1"/>
              <a:t>Tohumlama</a:t>
            </a:r>
            <a:r>
              <a:rPr dirty="0"/>
              <a:t> </a:t>
            </a:r>
            <a:r>
              <a:rPr dirty="0" err="1"/>
              <a:t>Anabilim</a:t>
            </a:r>
            <a:r>
              <a:rPr dirty="0"/>
              <a:t> </a:t>
            </a:r>
            <a:r>
              <a:rPr dirty="0" err="1"/>
              <a:t>Dalı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perma tipi ve fertil dönem"/>
          <p:cNvSpPr txBox="1">
            <a:spLocks noGrp="1"/>
          </p:cNvSpPr>
          <p:nvPr>
            <p:ph type="title"/>
          </p:nvPr>
        </p:nvSpPr>
        <p:spPr>
          <a:xfrm>
            <a:off x="517140" y="-85793"/>
            <a:ext cx="11970521" cy="2438401"/>
          </a:xfrm>
          <a:prstGeom prst="rect">
            <a:avLst/>
          </a:prstGeom>
        </p:spPr>
        <p:txBody>
          <a:bodyPr/>
          <a:lstStyle/>
          <a:p>
            <a:r>
              <a:rPr lang="tr-TR" dirty="0"/>
              <a:t>Sperm </a:t>
            </a:r>
            <a:r>
              <a:rPr lang="tr-TR" dirty="0" err="1"/>
              <a:t>type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Life </a:t>
            </a:r>
            <a:r>
              <a:rPr lang="tr-TR" dirty="0" err="1"/>
              <a:t>span</a:t>
            </a:r>
            <a:endParaRPr dirty="0"/>
          </a:p>
        </p:txBody>
      </p:sp>
      <p:graphicFrame>
        <p:nvGraphicFramePr>
          <p:cNvPr id="262" name="Table"/>
          <p:cNvGraphicFramePr/>
          <p:nvPr>
            <p:extLst>
              <p:ext uri="{D42A27DB-BD31-4B8C-83A1-F6EECF244321}">
                <p14:modId xmlns:p14="http://schemas.microsoft.com/office/powerpoint/2010/main" val="359273705"/>
              </p:ext>
            </p:extLst>
          </p:nvPr>
        </p:nvGraphicFramePr>
        <p:xfrm>
          <a:off x="270018" y="2119904"/>
          <a:ext cx="12626544" cy="7402017"/>
        </p:xfrm>
        <a:graphic>
          <a:graphicData uri="http://schemas.openxmlformats.org/drawingml/2006/table">
            <a:tbl>
              <a:tblPr firstRow="1" firstCol="1">
                <a:tableStyleId>{2708684C-4D16-4618-839F-0558EEFCDFE6}</a:tableStyleId>
              </a:tblPr>
              <a:tblGrid>
                <a:gridCol w="2286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7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5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92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055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50504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 dirty="0">
                          <a:solidFill>
                            <a:srgbClr val="45A7DE"/>
                          </a:solidFill>
                        </a:rPr>
                        <a:t>Sperm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 dirty="0">
                          <a:solidFill>
                            <a:srgbClr val="45A7DE"/>
                          </a:solidFill>
                        </a:rPr>
                        <a:t>Do</a:t>
                      </a:r>
                      <a:r>
                        <a:rPr lang="tr-TR" sz="3600" dirty="0">
                          <a:solidFill>
                            <a:srgbClr val="45A7DE"/>
                          </a:solidFill>
                        </a:rPr>
                        <a:t>se</a:t>
                      </a:r>
                      <a:endParaRPr sz="3600" dirty="0">
                        <a:solidFill>
                          <a:srgbClr val="45A7DE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tr-TR" sz="3600" dirty="0" err="1">
                          <a:solidFill>
                            <a:srgbClr val="45A7DE"/>
                          </a:solidFill>
                        </a:rPr>
                        <a:t>Expected</a:t>
                      </a:r>
                      <a:r>
                        <a:rPr lang="tr-TR" sz="3600" dirty="0">
                          <a:solidFill>
                            <a:srgbClr val="45A7DE"/>
                          </a:solidFill>
                        </a:rPr>
                        <a:t> life </a:t>
                      </a:r>
                      <a:r>
                        <a:rPr lang="tr-TR" sz="3600" dirty="0" err="1">
                          <a:solidFill>
                            <a:srgbClr val="45A7DE"/>
                          </a:solidFill>
                        </a:rPr>
                        <a:t>span</a:t>
                      </a:r>
                      <a:endParaRPr sz="3600" dirty="0">
                        <a:solidFill>
                          <a:srgbClr val="45A7DE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tr-TR" sz="3600" dirty="0">
                          <a:solidFill>
                            <a:srgbClr val="45A7DE"/>
                          </a:solidFill>
                        </a:rPr>
                        <a:t>Schedule</a:t>
                      </a:r>
                      <a:endParaRPr sz="3600" dirty="0">
                        <a:solidFill>
                          <a:srgbClr val="45A7DE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 dirty="0">
                          <a:solidFill>
                            <a:srgbClr val="45A7DE"/>
                          </a:solidFill>
                        </a:rPr>
                        <a:t>% </a:t>
                      </a:r>
                      <a:r>
                        <a:rPr sz="3600" dirty="0" err="1">
                          <a:solidFill>
                            <a:srgbClr val="45A7DE"/>
                          </a:solidFill>
                        </a:rPr>
                        <a:t>Fertili</a:t>
                      </a:r>
                      <a:r>
                        <a:rPr lang="tr-TR" sz="3600" dirty="0" err="1">
                          <a:solidFill>
                            <a:srgbClr val="45A7DE"/>
                          </a:solidFill>
                        </a:rPr>
                        <a:t>ty</a:t>
                      </a:r>
                      <a:endParaRPr sz="3600" dirty="0">
                        <a:solidFill>
                          <a:srgbClr val="45A7DE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3324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tr-TR" sz="3600" dirty="0" err="1">
                          <a:solidFill>
                            <a:srgbClr val="45A7DE"/>
                          </a:solidFill>
                        </a:rPr>
                        <a:t>Fresh</a:t>
                      </a:r>
                      <a:endParaRPr sz="3600" dirty="0">
                        <a:solidFill>
                          <a:srgbClr val="45A7DE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3600"/>
                      </a:pPr>
                      <a:r>
                        <a:t>150-200 x 10</a:t>
                      </a:r>
                      <a:r>
                        <a:rPr baseline="31999"/>
                        <a:t>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 dirty="0">
                          <a:solidFill>
                            <a:srgbClr val="858585"/>
                          </a:solidFill>
                        </a:rPr>
                        <a:t>4-6 </a:t>
                      </a:r>
                      <a:r>
                        <a:rPr lang="tr-TR" sz="3600" dirty="0">
                          <a:solidFill>
                            <a:srgbClr val="858585"/>
                          </a:solidFill>
                        </a:rPr>
                        <a:t>d</a:t>
                      </a:r>
                      <a:endParaRPr sz="3600" dirty="0">
                        <a:solidFill>
                          <a:srgbClr val="858585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 dirty="0">
                          <a:solidFill>
                            <a:srgbClr val="858585"/>
                          </a:solidFill>
                        </a:rPr>
                        <a:t>4-1</a:t>
                      </a:r>
                      <a:r>
                        <a:rPr lang="tr-TR" sz="3600" dirty="0">
                          <a:solidFill>
                            <a:srgbClr val="858585"/>
                          </a:solidFill>
                        </a:rPr>
                        <a:t>8</a:t>
                      </a:r>
                      <a:r>
                        <a:rPr sz="3600" dirty="0">
                          <a:solidFill>
                            <a:srgbClr val="858585"/>
                          </a:solidFill>
                        </a:rPr>
                        <a:t> ng/ml </a:t>
                      </a:r>
                      <a:r>
                        <a:rPr sz="3600" dirty="0" err="1">
                          <a:solidFill>
                            <a:srgbClr val="858585"/>
                          </a:solidFill>
                        </a:rPr>
                        <a:t>pg</a:t>
                      </a:r>
                      <a:r>
                        <a:rPr sz="3600" dirty="0">
                          <a:solidFill>
                            <a:srgbClr val="858585"/>
                          </a:solidFill>
                        </a:rPr>
                        <a:t> x 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58585"/>
                          </a:solidFill>
                        </a:rPr>
                        <a:t>Vaginal/80-90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9351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tr-TR" sz="3600" dirty="0" err="1">
                          <a:solidFill>
                            <a:srgbClr val="45A7DE"/>
                          </a:solidFill>
                        </a:rPr>
                        <a:t>Chilled</a:t>
                      </a:r>
                      <a:endParaRPr sz="3600" dirty="0">
                        <a:solidFill>
                          <a:srgbClr val="45A7DE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3600"/>
                      </a:pPr>
                      <a:r>
                        <a:t>150-200 x 10</a:t>
                      </a:r>
                      <a:r>
                        <a:rPr baseline="31999"/>
                        <a:t>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 dirty="0">
                          <a:solidFill>
                            <a:srgbClr val="858585"/>
                          </a:solidFill>
                        </a:rPr>
                        <a:t>24-72 </a:t>
                      </a:r>
                      <a:r>
                        <a:rPr lang="tr-TR" sz="3600" dirty="0">
                          <a:solidFill>
                            <a:srgbClr val="858585"/>
                          </a:solidFill>
                        </a:rPr>
                        <a:t>h</a:t>
                      </a:r>
                      <a:endParaRPr sz="3600" dirty="0">
                        <a:solidFill>
                          <a:srgbClr val="858585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tr-TR" sz="3600" dirty="0">
                          <a:solidFill>
                            <a:srgbClr val="858585"/>
                          </a:solidFill>
                        </a:rPr>
                        <a:t>8</a:t>
                      </a:r>
                      <a:r>
                        <a:rPr sz="3600" dirty="0">
                          <a:solidFill>
                            <a:srgbClr val="858585"/>
                          </a:solidFill>
                        </a:rPr>
                        <a:t>-1</a:t>
                      </a:r>
                      <a:r>
                        <a:rPr lang="tr-TR" sz="3600" dirty="0">
                          <a:solidFill>
                            <a:srgbClr val="858585"/>
                          </a:solidFill>
                        </a:rPr>
                        <a:t>8</a:t>
                      </a:r>
                      <a:r>
                        <a:rPr sz="3600" dirty="0">
                          <a:solidFill>
                            <a:srgbClr val="858585"/>
                          </a:solidFill>
                        </a:rPr>
                        <a:t> ng/ml </a:t>
                      </a:r>
                      <a:r>
                        <a:rPr sz="3600" dirty="0" err="1">
                          <a:solidFill>
                            <a:srgbClr val="858585"/>
                          </a:solidFill>
                        </a:rPr>
                        <a:t>pg</a:t>
                      </a:r>
                      <a:r>
                        <a:rPr sz="3600" dirty="0">
                          <a:solidFill>
                            <a:srgbClr val="858585"/>
                          </a:solidFill>
                        </a:rPr>
                        <a:t> x 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58585"/>
                          </a:solidFill>
                        </a:rPr>
                        <a:t>Transcervikal/vaginal %70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8838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tr-TR" sz="3600" dirty="0" err="1">
                          <a:solidFill>
                            <a:srgbClr val="45A7DE"/>
                          </a:solidFill>
                        </a:rPr>
                        <a:t>Frozen</a:t>
                      </a:r>
                      <a:endParaRPr sz="3600" dirty="0">
                        <a:solidFill>
                          <a:srgbClr val="45A7DE"/>
                        </a:solidFill>
                      </a:endParaRP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600"/>
                      </a:pPr>
                      <a:r>
                        <a:t>50-300 x 10</a:t>
                      </a:r>
                      <a:r>
                        <a:rPr baseline="31999"/>
                        <a:t>6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 dirty="0">
                          <a:solidFill>
                            <a:srgbClr val="858585"/>
                          </a:solidFill>
                        </a:rPr>
                        <a:t>12-24 </a:t>
                      </a:r>
                      <a:r>
                        <a:rPr lang="tr-TR" sz="3600" dirty="0">
                          <a:solidFill>
                            <a:srgbClr val="858585"/>
                          </a:solidFill>
                        </a:rPr>
                        <a:t>h</a:t>
                      </a:r>
                      <a:endParaRPr sz="3600" dirty="0">
                        <a:solidFill>
                          <a:srgbClr val="858585"/>
                        </a:solidFill>
                      </a:endParaRP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tr-TR" sz="3600" dirty="0">
                          <a:solidFill>
                            <a:srgbClr val="858585"/>
                          </a:solidFill>
                        </a:rPr>
                        <a:t>10-18</a:t>
                      </a:r>
                      <a:r>
                        <a:rPr sz="3600" dirty="0">
                          <a:solidFill>
                            <a:srgbClr val="858585"/>
                          </a:solidFill>
                        </a:rPr>
                        <a:t> ng/ml x 2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 dirty="0">
                          <a:solidFill>
                            <a:srgbClr val="858585"/>
                          </a:solidFill>
                        </a:rPr>
                        <a:t>%45
</a:t>
                      </a:r>
                      <a:r>
                        <a:rPr sz="3600" dirty="0" err="1">
                          <a:solidFill>
                            <a:srgbClr val="858585"/>
                          </a:solidFill>
                        </a:rPr>
                        <a:t>Transservikal</a:t>
                      </a:r>
                      <a:r>
                        <a:rPr sz="3600" dirty="0">
                          <a:solidFill>
                            <a:srgbClr val="858585"/>
                          </a:solidFill>
                        </a:rPr>
                        <a:t>/</a:t>
                      </a:r>
                      <a:r>
                        <a:rPr sz="3600" dirty="0" err="1">
                          <a:solidFill>
                            <a:srgbClr val="858585"/>
                          </a:solidFill>
                        </a:rPr>
                        <a:t>intrauterin</a:t>
                      </a:r>
                      <a:endParaRPr sz="3600" dirty="0">
                        <a:solidFill>
                          <a:srgbClr val="858585"/>
                        </a:solidFill>
                      </a:endParaRP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73" y="357909"/>
            <a:ext cx="10464800" cy="5715000"/>
          </a:xfrm>
        </p:spPr>
        <p:txBody>
          <a:bodyPr/>
          <a:lstStyle/>
          <a:p>
            <a:r>
              <a:rPr lang="en-US" dirty="0" smtClean="0"/>
              <a:t>AI </a:t>
            </a:r>
            <a:r>
              <a:rPr lang="en-US" dirty="0"/>
              <a:t>in bitches include vaginal deposition of the semen,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68" y="4613564"/>
            <a:ext cx="7651610" cy="42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742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0465" y="2539376"/>
            <a:ext cx="10923870" cy="509780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ohumlama Yöntemler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tr-TR" dirty="0" err="1"/>
              <a:t>Insemination</a:t>
            </a:r>
            <a:r>
              <a:rPr lang="tr-TR" dirty="0"/>
              <a:t> </a:t>
            </a:r>
            <a:r>
              <a:rPr lang="tr-TR" dirty="0" err="1"/>
              <a:t>Techniques</a:t>
            </a:r>
            <a:endParaRPr dirty="0"/>
          </a:p>
        </p:txBody>
      </p:sp>
      <p:sp>
        <p:nvSpPr>
          <p:cNvPr id="266" name="Vaginal"/>
          <p:cNvSpPr txBox="1"/>
          <p:nvPr/>
        </p:nvSpPr>
        <p:spPr>
          <a:xfrm>
            <a:off x="3378415" y="7838884"/>
            <a:ext cx="624797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sz="6600" dirty="0">
                <a:solidFill>
                  <a:srgbClr val="FF0000"/>
                </a:solidFill>
              </a:rPr>
              <a:t>Vaginal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9" y="254000"/>
            <a:ext cx="11365345" cy="2438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Learning </a:t>
            </a:r>
            <a:r>
              <a:rPr lang="en-US"/>
              <a:t>the </a:t>
            </a:r>
            <a:r>
              <a:rPr lang="en-US" smtClean="0"/>
              <a:t>techniques for TCI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039" y="2186709"/>
            <a:ext cx="10464800" cy="5715000"/>
          </a:xfrm>
        </p:spPr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on-surgical </a:t>
            </a:r>
            <a:r>
              <a:rPr lang="en-US" dirty="0"/>
              <a:t>TCI using the Norwegian/Scandinavian </a:t>
            </a:r>
            <a:r>
              <a:rPr lang="en-US" dirty="0" smtClean="0"/>
              <a:t>catheter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</a:p>
          <a:p>
            <a:r>
              <a:rPr lang="en-US" dirty="0"/>
              <a:t>R</a:t>
            </a:r>
            <a:r>
              <a:rPr lang="en-US" dirty="0" smtClean="0"/>
              <a:t>igid endoscope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334" y="3408218"/>
            <a:ext cx="3619010" cy="1635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867" y="5760027"/>
            <a:ext cx="4750934" cy="2761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313" y="8898386"/>
            <a:ext cx="66501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800" b="1" dirty="0">
              <a:solidFill>
                <a:srgbClr val="000000"/>
              </a:solidFill>
              <a:latin typeface="TH SarabunPSK" charset="0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TH SarabunPSK" charset="0"/>
              </a:rPr>
              <a:t>Ref: </a:t>
            </a:r>
            <a:r>
              <a:rPr lang="en-US" sz="2000" b="1" dirty="0">
                <a:solidFill>
                  <a:srgbClr val="000000"/>
                </a:solidFill>
                <a:latin typeface="TH SarabunPSK" charset="0"/>
              </a:rPr>
              <a:t>Catharina </a:t>
            </a:r>
            <a:r>
              <a:rPr lang="en-US" sz="2000" b="1" dirty="0" err="1">
                <a:solidFill>
                  <a:srgbClr val="000000"/>
                </a:solidFill>
                <a:latin typeface="TH SarabunPSK" charset="0"/>
              </a:rPr>
              <a:t>Linde</a:t>
            </a:r>
            <a:r>
              <a:rPr lang="en-US" sz="2000" b="1" dirty="0">
                <a:solidFill>
                  <a:srgbClr val="000000"/>
                </a:solidFill>
                <a:latin typeface="TH SarabunPSK" charset="0"/>
              </a:rPr>
              <a:t> Forsberg DVM, PhD, </a:t>
            </a:r>
            <a:r>
              <a:rPr lang="en-US" sz="2000" b="1" dirty="0" err="1">
                <a:solidFill>
                  <a:srgbClr val="000000"/>
                </a:solidFill>
                <a:latin typeface="TH SarabunPSK" charset="0"/>
              </a:rPr>
              <a:t>Dipl</a:t>
            </a:r>
            <a:r>
              <a:rPr lang="en-US" sz="2000" b="1" dirty="0">
                <a:solidFill>
                  <a:srgbClr val="000000"/>
                </a:solidFill>
                <a:latin typeface="TH SarabunPSK" charset="0"/>
              </a:rPr>
              <a:t> ECAR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520747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2.jpg" descr="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7559" y="2234703"/>
            <a:ext cx="9329682" cy="6210902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ransservikal"/>
          <p:cNvSpPr txBox="1"/>
          <p:nvPr/>
        </p:nvSpPr>
        <p:spPr>
          <a:xfrm>
            <a:off x="4353575" y="8657586"/>
            <a:ext cx="429765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6000" dirty="0">
                <a:solidFill>
                  <a:srgbClr val="FF0000"/>
                </a:solidFill>
              </a:rPr>
              <a:t>Trans</a:t>
            </a:r>
            <a:r>
              <a:rPr lang="tr-TR" sz="6000" dirty="0">
                <a:solidFill>
                  <a:srgbClr val="FF0000"/>
                </a:solidFill>
              </a:rPr>
              <a:t>-C</a:t>
            </a:r>
            <a:r>
              <a:rPr sz="6000" dirty="0" err="1">
                <a:solidFill>
                  <a:srgbClr val="FF0000"/>
                </a:solidFill>
              </a:rPr>
              <a:t>ervi</a:t>
            </a:r>
            <a:r>
              <a:rPr lang="tr-TR" sz="6000" dirty="0">
                <a:solidFill>
                  <a:srgbClr val="FF0000"/>
                </a:solidFill>
              </a:rPr>
              <a:t>c</a:t>
            </a:r>
            <a:r>
              <a:rPr sz="6000" dirty="0">
                <a:solidFill>
                  <a:srgbClr val="FF0000"/>
                </a:solidFill>
              </a:rPr>
              <a:t>al</a:t>
            </a:r>
          </a:p>
        </p:txBody>
      </p:sp>
      <p:pic>
        <p:nvPicPr>
          <p:cNvPr id="271" name="vag folds and cervix scope.jpg" descr="vag folds and cervix scop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22135" y="2240132"/>
            <a:ext cx="2431181" cy="182338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ohumlama Yöntemleri">
            <a:extLst>
              <a:ext uri="{FF2B5EF4-FFF2-40B4-BE49-F238E27FC236}">
                <a16:creationId xmlns:a16="http://schemas.microsoft.com/office/drawing/2014/main" xmlns="" id="{C137DDCE-0E98-C046-B8F2-A6B84A47C204}"/>
              </a:ext>
            </a:extLst>
          </p:cNvPr>
          <p:cNvSpPr txBox="1">
            <a:spLocks/>
          </p:cNvSpPr>
          <p:nvPr/>
        </p:nvSpPr>
        <p:spPr>
          <a:xfrm>
            <a:off x="1269999" y="620763"/>
            <a:ext cx="10464800" cy="2438400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hangingPunct="1"/>
            <a:r>
              <a:rPr lang="tr-TR" dirty="0" err="1"/>
              <a:t>Insemination</a:t>
            </a:r>
            <a:r>
              <a:rPr lang="tr-TR" dirty="0"/>
              <a:t> </a:t>
            </a:r>
            <a:r>
              <a:rPr lang="tr-TR" dirty="0" err="1"/>
              <a:t>Techniques</a:t>
            </a:r>
            <a:endParaRPr lang="tr-T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1C04C1-8ED3-224A-82E3-5EA369F1F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66" y="7073900"/>
            <a:ext cx="3289300" cy="2463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546" y="3024511"/>
            <a:ext cx="11388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H SarabunPSK" charset="0"/>
              </a:rPr>
              <a:t>Vaginal </a:t>
            </a:r>
            <a:r>
              <a:rPr lang="en-US" dirty="0">
                <a:solidFill>
                  <a:srgbClr val="000000"/>
                </a:solidFill>
                <a:latin typeface="TH SarabunPSK" charset="0"/>
              </a:rPr>
              <a:t>deposition of the semen</a:t>
            </a:r>
            <a:r>
              <a:rPr lang="en-US" dirty="0" smtClean="0">
                <a:solidFill>
                  <a:srgbClr val="000000"/>
                </a:solidFill>
                <a:latin typeface="TH SarabunPSK" charset="0"/>
              </a:rPr>
              <a:t>,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H SarabunPSK" charset="0"/>
              </a:rPr>
              <a:t>T</a:t>
            </a:r>
            <a:r>
              <a:rPr lang="en-US" dirty="0" err="1" smtClean="0">
                <a:solidFill>
                  <a:srgbClr val="000000"/>
                </a:solidFill>
                <a:latin typeface="TH SarabunPSK" charset="0"/>
              </a:rPr>
              <a:t>ranscervical</a:t>
            </a:r>
            <a:r>
              <a:rPr lang="en-US" dirty="0" smtClean="0">
                <a:solidFill>
                  <a:srgbClr val="000000"/>
                </a:solidFill>
                <a:latin typeface="TH SarabunPSK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H SarabunPSK" charset="0"/>
              </a:rPr>
              <a:t>intrauterine deposition (TCI) using </a:t>
            </a:r>
            <a:r>
              <a:rPr lang="en-US" dirty="0" smtClean="0">
                <a:solidFill>
                  <a:srgbClr val="000000"/>
                </a:solidFill>
                <a:latin typeface="TH SarabunPSK" charset="0"/>
              </a:rPr>
              <a:t>Norwegian/Scandinavian </a:t>
            </a:r>
            <a:r>
              <a:rPr lang="en-US" dirty="0">
                <a:solidFill>
                  <a:srgbClr val="000000"/>
                </a:solidFill>
                <a:latin typeface="TH SarabunPSK" charset="0"/>
              </a:rPr>
              <a:t>catheter or with the aid of a rigid endoscope, </a:t>
            </a:r>
            <a:endParaRPr lang="en-US" dirty="0" smtClean="0">
              <a:solidFill>
                <a:srgbClr val="000000"/>
              </a:solidFill>
              <a:latin typeface="TH SarabunPSK" charset="0"/>
            </a:endParaRPr>
          </a:p>
          <a:p>
            <a:pPr marL="571500" indent="-571500" algn="l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H SarabunPSK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H SarabunPSK" charset="0"/>
              </a:rPr>
              <a:t>ntrauterine </a:t>
            </a:r>
            <a:r>
              <a:rPr lang="en-US" dirty="0">
                <a:solidFill>
                  <a:srgbClr val="000000"/>
                </a:solidFill>
                <a:latin typeface="TH SarabunPSK" charset="0"/>
              </a:rPr>
              <a:t>(IU) insemination by laparoscopy </a:t>
            </a:r>
            <a:endParaRPr lang="en-US" dirty="0" smtClean="0">
              <a:solidFill>
                <a:srgbClr val="000000"/>
              </a:solidFill>
              <a:latin typeface="TH SarabunPSK" charset="0"/>
            </a:endParaRPr>
          </a:p>
          <a:p>
            <a:pPr marL="571500" indent="-571500" algn="l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H SarabunPSK" charset="0"/>
              </a:rPr>
              <a:t>Or Full </a:t>
            </a:r>
            <a:r>
              <a:rPr lang="en-US" dirty="0">
                <a:solidFill>
                  <a:srgbClr val="000000"/>
                </a:solidFill>
                <a:latin typeface="TH SarabunPSK" charset="0"/>
              </a:rPr>
              <a:t>abdominal surgery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" y="783372"/>
            <a:ext cx="9559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>
                <a:solidFill>
                  <a:srgbClr val="000000"/>
                </a:solidFill>
                <a:latin typeface="TH SarabunPSK" charset="0"/>
              </a:rPr>
              <a:t>Methods for AI in bitches include;</a:t>
            </a:r>
            <a:endParaRPr lang="en-US" sz="4800" dirty="0">
              <a:solidFill>
                <a:srgbClr val="000000"/>
              </a:solidFill>
              <a:latin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276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humlama Yöntemleri">
            <a:extLst>
              <a:ext uri="{FF2B5EF4-FFF2-40B4-BE49-F238E27FC236}">
                <a16:creationId xmlns:a16="http://schemas.microsoft.com/office/drawing/2014/main" xmlns="" id="{496B9B86-DDA0-C947-9322-71111D7D55AB}"/>
              </a:ext>
            </a:extLst>
          </p:cNvPr>
          <p:cNvSpPr txBox="1">
            <a:spLocks/>
          </p:cNvSpPr>
          <p:nvPr/>
        </p:nvSpPr>
        <p:spPr>
          <a:xfrm>
            <a:off x="1269999" y="620763"/>
            <a:ext cx="10464800" cy="2438400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hangingPunct="1"/>
            <a:r>
              <a:rPr lang="tr-TR" dirty="0" err="1"/>
              <a:t>Insemination</a:t>
            </a:r>
            <a:r>
              <a:rPr lang="tr-TR" dirty="0"/>
              <a:t> </a:t>
            </a:r>
            <a:r>
              <a:rPr lang="tr-TR" dirty="0" err="1"/>
              <a:t>Techniques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02BA54-4FE3-344A-A02E-F83F066F9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81" y="1991945"/>
            <a:ext cx="8418636" cy="6305851"/>
          </a:xfrm>
          <a:prstGeom prst="rect">
            <a:avLst/>
          </a:prstGeom>
        </p:spPr>
      </p:pic>
      <p:sp>
        <p:nvSpPr>
          <p:cNvPr id="5" name="İntra-Uterin">
            <a:extLst>
              <a:ext uri="{FF2B5EF4-FFF2-40B4-BE49-F238E27FC236}">
                <a16:creationId xmlns:a16="http://schemas.microsoft.com/office/drawing/2014/main" xmlns="" id="{B459D745-15BD-F740-861B-93447D170833}"/>
              </a:ext>
            </a:extLst>
          </p:cNvPr>
          <p:cNvSpPr txBox="1"/>
          <p:nvPr/>
        </p:nvSpPr>
        <p:spPr>
          <a:xfrm>
            <a:off x="5245648" y="8348120"/>
            <a:ext cx="251350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tr-TR" dirty="0" err="1"/>
              <a:t>Laparatomic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32461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159</Words>
  <Application>Microsoft Macintosh PowerPoint</Application>
  <PresentationFormat>Custom</PresentationFormat>
  <Paragraphs>42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Helvetica Neue</vt:lpstr>
      <vt:lpstr>Marker Felt</vt:lpstr>
      <vt:lpstr>TH SarabunPSK</vt:lpstr>
      <vt:lpstr>Arial</vt:lpstr>
      <vt:lpstr>GraphPaper</vt:lpstr>
      <vt:lpstr>Insemination Techniques</vt:lpstr>
      <vt:lpstr>Sperm type and Life span</vt:lpstr>
      <vt:lpstr>PowerPoint Presentation</vt:lpstr>
      <vt:lpstr>Insemination Techniques</vt:lpstr>
      <vt:lpstr>Learning the techniques for TCI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insemination in Dogs &amp; Cats</dc:title>
  <cp:lastModifiedBy>Microsoft Office User</cp:lastModifiedBy>
  <cp:revision>40</cp:revision>
  <dcterms:modified xsi:type="dcterms:W3CDTF">2019-05-06T19:28:20Z</dcterms:modified>
</cp:coreProperties>
</file>