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95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37DA8C-9DD0-44AE-94DA-256FF60E6102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ED3103-211F-4FB2-956A-0D3FB6786CFF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İsale hattı:Su temininde; kaynaktaki suyu şehir şebekesine ya da su depolarına taşıyan ana hatta verilen ad. 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DD4FA1-E45A-4663-BD33-69396FF79C79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yeraltı su kaynaklarından daha verimli faydalanmak, kirlenmelerini önlemek, az akımlı olan kaynakları birleştirerek bol su elde etmek gibi amaçlarla mevcut kaynak sularının belirli yerlerde toplanması ve depolanması işlemidir.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DD4FA1-E45A-4663-BD33-69396FF79C79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0E713-3D7E-4A97-867C-8513B3608EDD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A3ECE-3B56-4B67-B90A-AB636FA7B93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0E713-3D7E-4A97-867C-8513B3608EDD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A3ECE-3B56-4B67-B90A-AB636FA7B93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0E713-3D7E-4A97-867C-8513B3608EDD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A3ECE-3B56-4B67-B90A-AB636FA7B93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0E713-3D7E-4A97-867C-8513B3608EDD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A3ECE-3B56-4B67-B90A-AB636FA7B93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0E713-3D7E-4A97-867C-8513B3608EDD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A3ECE-3B56-4B67-B90A-AB636FA7B93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0E713-3D7E-4A97-867C-8513B3608EDD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A3ECE-3B56-4B67-B90A-AB636FA7B93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0E713-3D7E-4A97-867C-8513B3608EDD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A3ECE-3B56-4B67-B90A-AB636FA7B93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0E713-3D7E-4A97-867C-8513B3608EDD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A3ECE-3B56-4B67-B90A-AB636FA7B93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0E713-3D7E-4A97-867C-8513B3608EDD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A3ECE-3B56-4B67-B90A-AB636FA7B93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0E713-3D7E-4A97-867C-8513B3608EDD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A3ECE-3B56-4B67-B90A-AB636FA7B93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0E713-3D7E-4A97-867C-8513B3608EDD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A3ECE-3B56-4B67-B90A-AB636FA7B93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0E713-3D7E-4A97-867C-8513B3608EDD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A3ECE-3B56-4B67-B90A-AB636FA7B931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/>
          <a:lstStyle/>
          <a:p>
            <a:r>
              <a:rPr lang="tr-TR" dirty="0" smtClean="0"/>
              <a:t>Su tanımları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268760"/>
            <a:ext cx="8291264" cy="5055840"/>
          </a:xfrm>
        </p:spPr>
        <p:txBody>
          <a:bodyPr>
            <a:normAutofit fontScale="85000" lnSpcReduction="20000"/>
          </a:bodyPr>
          <a:lstStyle/>
          <a:p>
            <a:r>
              <a:rPr lang="tr-TR" b="1" dirty="0" smtClean="0"/>
              <a:t>Yer altı suyu</a:t>
            </a:r>
            <a:r>
              <a:rPr lang="tr-TR" dirty="0" smtClean="0"/>
              <a:t>: yeraltındaki doygun su katmanında bulunan, basıncı atmosferik basınca eşit veya daha fazla olan su.Yüzey suları ile doğrudan etkileşim içinde değildir.</a:t>
            </a:r>
          </a:p>
          <a:p>
            <a:r>
              <a:rPr lang="tr-TR" b="1" dirty="0" smtClean="0"/>
              <a:t>Kaynak suyu</a:t>
            </a:r>
            <a:r>
              <a:rPr lang="tr-TR" dirty="0" smtClean="0"/>
              <a:t>: Doğal bir biçimde dünya yüzeyine çıkan ve suyun yer altındaki oluşumlarından kaynaklanan su.</a:t>
            </a:r>
          </a:p>
          <a:p>
            <a:r>
              <a:rPr lang="tr-TR" b="1" dirty="0" smtClean="0"/>
              <a:t>Kuyu suyu</a:t>
            </a:r>
            <a:r>
              <a:rPr lang="tr-TR" dirty="0" smtClean="0"/>
              <a:t>: yer altı su tabakasına (</a:t>
            </a:r>
            <a:r>
              <a:rPr lang="tr-TR" dirty="0" err="1" smtClean="0"/>
              <a:t>aqufer</a:t>
            </a:r>
            <a:r>
              <a:rPr lang="tr-TR" dirty="0" smtClean="0"/>
              <a:t>) sondajla veya başka türlü açılan deliklerle ulaşılarak elde edilmiş su</a:t>
            </a:r>
          </a:p>
          <a:p>
            <a:r>
              <a:rPr lang="tr-TR" b="1" dirty="0" smtClean="0"/>
              <a:t>Artezyen veya artezyen kuyu suyu</a:t>
            </a:r>
            <a:r>
              <a:rPr lang="tr-TR" dirty="0" smtClean="0"/>
              <a:t>: İçerdiği su seviyesi yeraltındaki su katmanının en üst seviyesinden yüksek olan ve sınırlandırılmış su katmanı </a:t>
            </a:r>
            <a:r>
              <a:rPr lang="tr-TR" dirty="0" err="1" smtClean="0"/>
              <a:t>olark</a:t>
            </a:r>
            <a:r>
              <a:rPr lang="tr-TR" dirty="0" smtClean="0"/>
              <a:t> adlandırılan su katmanını delerek elde edilen kuyu suyu. Artezyen kuyusu basınçlı su içerir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35480"/>
            <a:ext cx="8686800" cy="438912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r>
              <a:rPr lang="tr-TR" dirty="0" smtClean="0"/>
              <a:t>Suyu depoya akıtmak için kurulan isale hattı, suyun fiziksel ve kimyasal niteliklerini bozmayacak bir maddeden yapılır.</a:t>
            </a:r>
          </a:p>
          <a:p>
            <a:endParaRPr dirty="0"/>
          </a:p>
          <a:p>
            <a:r>
              <a:rPr lang="tr-TR" dirty="0" smtClean="0"/>
              <a:t>İsale projesi, isale hattı borusunda daima basınçlı su bulunacak şekilde tanzim edilir.</a:t>
            </a:r>
          </a:p>
          <a:p>
            <a:endParaRPr dirty="0"/>
          </a:p>
          <a:p>
            <a:r>
              <a:rPr lang="tr-TR" dirty="0" smtClean="0"/>
              <a:t>Su </a:t>
            </a:r>
            <a:r>
              <a:rPr lang="tr-TR" dirty="0" err="1" smtClean="0"/>
              <a:t>kaptajdan</a:t>
            </a:r>
            <a:r>
              <a:rPr lang="tr-TR" dirty="0" smtClean="0"/>
              <a:t> depoya, gerekli sıhhi ve teknik tedbirler alınarak cazibe ile akıtılır. </a:t>
            </a:r>
          </a:p>
          <a:p>
            <a:endParaRPr dirty="0"/>
          </a:p>
          <a:p>
            <a:r>
              <a:rPr lang="tr-TR" dirty="0" err="1" smtClean="0"/>
              <a:t>Topoğrafik</a:t>
            </a:r>
            <a:r>
              <a:rPr lang="tr-TR" dirty="0" smtClean="0"/>
              <a:t> bakımdan buna imkan olmayan hallerde, suyun özelliklerini bozmayacak nitelikte pompa kullanılarak isale sağlanabilir.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Depo gözlerinin havalandırılmasının sağlanması ve dışarıdan su ve başka maddelerin girmesinin önlenmesi için uygun bir havalandırma bacası bulunur.</a:t>
            </a:r>
          </a:p>
          <a:p>
            <a:endParaRPr dirty="0"/>
          </a:p>
          <a:p>
            <a:r>
              <a:rPr lang="tr-TR" dirty="0" smtClean="0"/>
              <a:t>Suların niteliklerini değiştirmeyecek paslanmaz çelik  ve benzeri maddeler ile yapılmış depolar ile kullanılabilir.</a:t>
            </a:r>
          </a:p>
          <a:p>
            <a:endParaRPr dirty="0"/>
          </a:p>
          <a:p>
            <a:r>
              <a:rPr lang="tr-TR" dirty="0" smtClean="0"/>
              <a:t>Depo sürekli kilitli olmalı ve en az altı ayda bir temizliği yapılmalıdır. 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60000"/>
              <a:lumOff val="4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tr-TR" dirty="0" smtClean="0"/>
              <a:t>Şebekeye verilecek suyun otomatik klorlama cihazı ile klorlanması sağlanmalıdır.</a:t>
            </a:r>
          </a:p>
          <a:p>
            <a:r>
              <a:rPr lang="tr-TR" dirty="0" smtClean="0"/>
              <a:t>Otomatik klorlama imkanı yok ise; Su deposunun dolması beklenir,</a:t>
            </a:r>
          </a:p>
          <a:p>
            <a:endParaRPr dirty="0"/>
          </a:p>
          <a:p>
            <a:r>
              <a:rPr lang="tr-TR" dirty="0" smtClean="0"/>
              <a:t>Depo dolduktan sonra dokuz (dokuz) tona 1 (bir) </a:t>
            </a:r>
          </a:p>
          <a:p>
            <a:r>
              <a:rPr lang="tr-TR" dirty="0" smtClean="0"/>
              <a:t>tablet (7 gr-%68 </a:t>
            </a:r>
            <a:r>
              <a:rPr lang="tr-TR" dirty="0" err="1" smtClean="0"/>
              <a:t>Cl</a:t>
            </a:r>
            <a:r>
              <a:rPr lang="tr-TR" dirty="0" smtClean="0"/>
              <a:t>) gelecek şekilde hesaplanarak klor </a:t>
            </a:r>
          </a:p>
          <a:p>
            <a:r>
              <a:rPr lang="tr-TR" dirty="0" smtClean="0"/>
              <a:t>tableti atılır,</a:t>
            </a:r>
          </a:p>
          <a:p>
            <a:endParaRPr dirty="0"/>
          </a:p>
          <a:p>
            <a:r>
              <a:rPr lang="tr-TR" dirty="0" smtClean="0"/>
              <a:t>Su deposuna hesaplanan miktarda klor tabletleri </a:t>
            </a:r>
          </a:p>
          <a:p>
            <a:r>
              <a:rPr lang="tr-TR" dirty="0" smtClean="0"/>
              <a:t>atıldıktan sonra 1 (bir) saat bekledikten sonra su </a:t>
            </a:r>
          </a:p>
          <a:p>
            <a:r>
              <a:rPr lang="tr-TR" dirty="0" smtClean="0"/>
              <a:t>şebekeye verilir.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55576" y="1844824"/>
            <a:ext cx="7931224" cy="4479776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r>
              <a:rPr lang="tr-TR" dirty="0" smtClean="0"/>
              <a:t>Sonuçları kolaylıkla kontrol edilir</a:t>
            </a:r>
          </a:p>
          <a:p>
            <a:endParaRPr dirty="0"/>
          </a:p>
          <a:p>
            <a:r>
              <a:rPr lang="tr-TR" dirty="0" smtClean="0"/>
              <a:t>Uygulaması kolaydır</a:t>
            </a:r>
          </a:p>
          <a:p>
            <a:endParaRPr dirty="0"/>
          </a:p>
          <a:p>
            <a:r>
              <a:rPr lang="tr-TR" dirty="0" smtClean="0"/>
              <a:t>Klorlama için gereken tesis basittir</a:t>
            </a:r>
          </a:p>
          <a:p>
            <a:endParaRPr dirty="0"/>
          </a:p>
          <a:p>
            <a:r>
              <a:rPr lang="tr-TR" dirty="0" smtClean="0"/>
              <a:t>Nakliyesi ve depolaması ucuzdur</a:t>
            </a:r>
          </a:p>
          <a:p>
            <a:endParaRPr dirty="0"/>
          </a:p>
          <a:p>
            <a:r>
              <a:rPr lang="tr-TR" dirty="0" smtClean="0"/>
              <a:t>Yurdumuzda imal edilmektedir</a:t>
            </a:r>
          </a:p>
          <a:p>
            <a:endParaRPr dirty="0"/>
          </a:p>
          <a:p>
            <a:r>
              <a:rPr lang="tr-TR" dirty="0" smtClean="0"/>
              <a:t>Fiyatı ucuzdur</a:t>
            </a:r>
          </a:p>
          <a:p>
            <a:endParaRPr dirty="0"/>
          </a:p>
          <a:p>
            <a:r>
              <a:rPr lang="tr-TR" dirty="0" smtClean="0"/>
              <a:t>Oluşan </a:t>
            </a:r>
            <a:r>
              <a:rPr lang="tr-TR" dirty="0" err="1" smtClean="0"/>
              <a:t>kloramin</a:t>
            </a:r>
            <a:r>
              <a:rPr lang="tr-TR" dirty="0" smtClean="0"/>
              <a:t> bileşikleri dezenfeksiyonu devam </a:t>
            </a:r>
          </a:p>
          <a:p>
            <a:r>
              <a:rPr lang="tr-TR" dirty="0" smtClean="0"/>
              <a:t>ettirir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764704"/>
            <a:ext cx="8075240" cy="5559896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120000"/>
              </a:lnSpc>
            </a:pPr>
            <a:r>
              <a:rPr lang="tr-TR" sz="6000" dirty="0" smtClean="0"/>
              <a:t>Petrol ve kömür hidrokarbonları</a:t>
            </a:r>
          </a:p>
          <a:p>
            <a:pPr>
              <a:lnSpc>
                <a:spcPct val="120000"/>
              </a:lnSpc>
            </a:pPr>
            <a:endParaRPr sz="6000" dirty="0"/>
          </a:p>
          <a:p>
            <a:pPr>
              <a:lnSpc>
                <a:spcPct val="120000"/>
              </a:lnSpc>
            </a:pPr>
            <a:r>
              <a:rPr lang="tr-TR" sz="6000" dirty="0" smtClean="0"/>
              <a:t>Sentetik organikler (PVC, </a:t>
            </a:r>
            <a:r>
              <a:rPr lang="tr-TR" sz="6000" dirty="0" err="1" smtClean="0"/>
              <a:t>pestisitler</a:t>
            </a:r>
            <a:r>
              <a:rPr lang="tr-TR" sz="6000" dirty="0" smtClean="0"/>
              <a:t>…)</a:t>
            </a:r>
          </a:p>
          <a:p>
            <a:pPr>
              <a:lnSpc>
                <a:spcPct val="120000"/>
              </a:lnSpc>
            </a:pPr>
            <a:endParaRPr sz="6000" dirty="0"/>
          </a:p>
          <a:p>
            <a:pPr>
              <a:lnSpc>
                <a:spcPct val="120000"/>
              </a:lnSpc>
            </a:pPr>
            <a:r>
              <a:rPr lang="tr-TR" sz="6000" dirty="0" smtClean="0"/>
              <a:t>Ağır metaller (Kadmiyum, </a:t>
            </a:r>
            <a:r>
              <a:rPr lang="tr-TR" sz="6000" dirty="0" err="1" smtClean="0"/>
              <a:t>civa</a:t>
            </a:r>
            <a:r>
              <a:rPr lang="tr-TR" sz="6000" dirty="0" smtClean="0"/>
              <a:t>, kurşun, arsenik, </a:t>
            </a:r>
          </a:p>
          <a:p>
            <a:pPr>
              <a:lnSpc>
                <a:spcPct val="120000"/>
              </a:lnSpc>
            </a:pPr>
            <a:r>
              <a:rPr lang="tr-TR" sz="6000" dirty="0" smtClean="0"/>
              <a:t>krom, nikel…)</a:t>
            </a:r>
          </a:p>
          <a:p>
            <a:pPr>
              <a:lnSpc>
                <a:spcPct val="120000"/>
              </a:lnSpc>
            </a:pPr>
            <a:endParaRPr sz="6000" dirty="0"/>
          </a:p>
          <a:p>
            <a:pPr>
              <a:lnSpc>
                <a:spcPct val="120000"/>
              </a:lnSpc>
            </a:pPr>
            <a:r>
              <a:rPr lang="tr-TR" sz="6000" dirty="0" err="1" smtClean="0"/>
              <a:t>Radyonüklidler</a:t>
            </a:r>
            <a:r>
              <a:rPr lang="tr-TR" sz="6000" dirty="0" smtClean="0"/>
              <a:t> (Sezyum-137…)</a:t>
            </a:r>
          </a:p>
          <a:p>
            <a:pPr>
              <a:lnSpc>
                <a:spcPct val="120000"/>
              </a:lnSpc>
            </a:pPr>
            <a:endParaRPr sz="6000" dirty="0"/>
          </a:p>
          <a:p>
            <a:pPr>
              <a:lnSpc>
                <a:spcPct val="120000"/>
              </a:lnSpc>
            </a:pPr>
            <a:r>
              <a:rPr lang="tr-TR" sz="6000" dirty="0" smtClean="0"/>
              <a:t>Enfeksiyon önleyiciler (</a:t>
            </a:r>
            <a:r>
              <a:rPr lang="tr-TR" sz="6000" dirty="0" err="1" smtClean="0"/>
              <a:t>triklor</a:t>
            </a:r>
            <a:r>
              <a:rPr lang="tr-TR" sz="6000" dirty="0" smtClean="0"/>
              <a:t> asetik asit…)</a:t>
            </a:r>
          </a:p>
          <a:p>
            <a:pPr>
              <a:lnSpc>
                <a:spcPct val="120000"/>
              </a:lnSpc>
            </a:pPr>
            <a:endParaRPr sz="6000" dirty="0"/>
          </a:p>
          <a:p>
            <a:pPr>
              <a:lnSpc>
                <a:spcPct val="120000"/>
              </a:lnSpc>
            </a:pPr>
            <a:r>
              <a:rPr lang="tr-TR" sz="6000" dirty="0" smtClean="0"/>
              <a:t>Endüstriyel atıklar</a:t>
            </a:r>
          </a:p>
          <a:p>
            <a:pPr>
              <a:lnSpc>
                <a:spcPct val="120000"/>
              </a:lnSpc>
            </a:pPr>
            <a:endParaRPr sz="6000" dirty="0"/>
          </a:p>
          <a:p>
            <a:pPr>
              <a:lnSpc>
                <a:spcPct val="120000"/>
              </a:lnSpc>
            </a:pPr>
            <a:r>
              <a:rPr lang="tr-TR" sz="6000" dirty="0" smtClean="0"/>
              <a:t>Hane ve tarımdan kaynak alan kimyasallar</a:t>
            </a:r>
            <a:endParaRPr lang="tr-TR" sz="6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İÇME - KULLANMA SUYU</a:t>
            </a:r>
          </a:p>
          <a:p>
            <a:r>
              <a:rPr lang="tr-TR" dirty="0" smtClean="0"/>
              <a:t>İçme kullanma suları, </a:t>
            </a:r>
          </a:p>
          <a:p>
            <a:r>
              <a:rPr lang="tr-TR" dirty="0" smtClean="0"/>
              <a:t>evlerde kullanılan sular olup, </a:t>
            </a:r>
          </a:p>
          <a:p>
            <a:endParaRPr lang="tr-TR" dirty="0" smtClean="0"/>
          </a:p>
          <a:p>
            <a:r>
              <a:rPr lang="tr-TR" dirty="0" smtClean="0"/>
              <a:t>içme, yemek yapma, bulaşık ve çamaşır yıkama, çiçek veya bahçe sulama, banyo, yapma ev temizliği gibi çok değişken amaçlarla kullanılabilmektedir. </a:t>
            </a:r>
          </a:p>
          <a:p>
            <a:r>
              <a:rPr lang="tr-TR" dirty="0" smtClean="0"/>
              <a:t>Örneğin çim sulamasında kullanılacak suyun bakteriyolojik elverişliliği, ya da sertliği çok önemli olmayabilir. </a:t>
            </a:r>
          </a:p>
          <a:p>
            <a:r>
              <a:rPr lang="tr-TR" dirty="0" smtClean="0"/>
              <a:t>Yine de, topluma sunulan suların, herhangi bir zamanda,, herhangi biri tarafından içilebileceği unutulmamalı ve hiçbir su özelliği, hiçbir zaman içme suyu kalitesinin altına düşmemelidir.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>İçme kullanma sularında, diğer kullanımlardan ayrımlı olarak çoğu zaman bir ön işlem (arıtma) gereklidir. </a:t>
            </a:r>
          </a:p>
          <a:p>
            <a:r>
              <a:rPr lang="tr-TR" dirty="0" smtClean="0"/>
              <a:t>Arıtma işlemleri, </a:t>
            </a:r>
          </a:p>
          <a:p>
            <a:r>
              <a:rPr lang="tr-TR" dirty="0" smtClean="0"/>
              <a:t>havalandırma, dinlendirme veya kaynatma ve etkin karbon ve </a:t>
            </a:r>
            <a:r>
              <a:rPr lang="tr-TR" dirty="0" err="1" smtClean="0"/>
              <a:t>deiyonizasyon</a:t>
            </a:r>
            <a:r>
              <a:rPr lang="tr-TR" dirty="0" smtClean="0"/>
              <a:t> gibi çok karmaşık işlemlere değin değişebilir. </a:t>
            </a:r>
          </a:p>
          <a:p>
            <a:r>
              <a:rPr lang="tr-TR" dirty="0" smtClean="0"/>
              <a:t>Burada başlangıç su kalitesi çok kirli bir tatlı su, ya da çok tuzlu deniz suyu olabilir.</a:t>
            </a:r>
          </a:p>
          <a:p>
            <a:r>
              <a:rPr lang="tr-TR" dirty="0" smtClean="0"/>
              <a:t> Ama arıtmadan çıkan suyun değerleri belirli bir düzeyin altına inemez. Kuşkusuz, işlem görmemiş suyun da, belirli sınırların üzerinde arıtma sırasında giderilemeyen </a:t>
            </a:r>
            <a:r>
              <a:rPr lang="tr-TR" dirty="0" err="1" smtClean="0"/>
              <a:t>ögeler</a:t>
            </a:r>
            <a:r>
              <a:rPr lang="tr-TR" dirty="0" smtClean="0"/>
              <a:t> içermemesi, fizikokimyasal özelliklerinin aşırı dalgalanmaması, debisinin kararlı olması gibi ön koşulları olabilir.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İçme-kullanma suyunda kullanılan standartlar günden güne değişikliğe uğramakta, bugün için geçerli olan bir sınır değeri, konu üzerinde başka araştırmalar yürütüldükçe değişebilmektedir. Ayrıca her geçen gün listeye yeni göstergeler eklenmektedir.</a:t>
            </a:r>
          </a:p>
          <a:p>
            <a:r>
              <a:rPr lang="tr-TR" dirty="0" smtClean="0"/>
              <a:t>Son olarak, şunu da belirtmek gerekir ki, sulara karışabilecek zararlı, zehirli, istenmeyen maddelerin tam listesinin hazırlanabilmesi olanaksızdır.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Su kaynağı olarak aynı coğrafi bölgede yüzey ve yar altı suları karşılaştırılırsa, genellikle aşağıdaki ayrımlar göze çarpar:  </a:t>
            </a:r>
          </a:p>
          <a:p>
            <a:r>
              <a:rPr lang="tr-TR" dirty="0" smtClean="0"/>
              <a:t>Yüzey Suları: Daha bulanık, tortulu, sıcaklığı değişken, </a:t>
            </a:r>
            <a:r>
              <a:rPr lang="tr-TR" dirty="0" err="1" smtClean="0"/>
              <a:t>mikrobiyel</a:t>
            </a:r>
            <a:r>
              <a:rPr lang="tr-TR" dirty="0" smtClean="0"/>
              <a:t> riski yüksek sulardır.</a:t>
            </a:r>
          </a:p>
          <a:p>
            <a:r>
              <a:rPr lang="tr-TR" dirty="0" smtClean="0"/>
              <a:t>Yeraltı Suları: Bulanıklık, sıcaklığı değişikliği gibi fiziksel özellikleri daha durağan olmakla birlikte, çözünmüş oksijen kapsamı düşük ve çözünmüş katıların miktarı genellikle yüzey sularından daha fazla olduğu için, içimi zordur. </a:t>
            </a:r>
          </a:p>
          <a:p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755576" y="620688"/>
            <a:ext cx="70567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/>
              <a:t>YÜZEY-YERALTI SULARININ KALİTE KARŞILAŞTIRMASI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Maden suyu: jeolojik ve fiziksel olarak koruma  altında tutulan tutulan yer altı sularından kuyu açılarak veya kaynaktan doldurularak elde edilmiş çözünmüş katı madde içeriği toplam 250 </a:t>
            </a:r>
            <a:r>
              <a:rPr lang="tr-TR" dirty="0" err="1" smtClean="0"/>
              <a:t>ppm</a:t>
            </a:r>
            <a:r>
              <a:rPr lang="tr-TR" dirty="0" smtClean="0"/>
              <a:t> den daha az olmayan sulardır. Çözünmüş mineral tuzları, elementler ve gaz içerirler.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1143000"/>
          </a:xfrm>
        </p:spPr>
        <p:txBody>
          <a:bodyPr/>
          <a:lstStyle/>
          <a:p>
            <a:r>
              <a:rPr lang="tr-TR" dirty="0" smtClean="0"/>
              <a:t>İçme suyunun nitelikleri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solidFill>
            <a:srgbClr val="CAF28A"/>
          </a:solidFill>
        </p:spPr>
        <p:txBody>
          <a:bodyPr>
            <a:normAutofit fontScale="85000" lnSpcReduction="20000"/>
          </a:bodyPr>
          <a:lstStyle/>
          <a:p>
            <a:r>
              <a:rPr lang="tr-TR" dirty="0" smtClean="0"/>
              <a:t>Kokusuz, renksiz, berrak ve içimi hoş. </a:t>
            </a:r>
          </a:p>
          <a:p>
            <a:endParaRPr dirty="0"/>
          </a:p>
          <a:p>
            <a:r>
              <a:rPr lang="tr-TR" dirty="0" smtClean="0"/>
              <a:t>Tortusuz ve renksiz. </a:t>
            </a:r>
          </a:p>
          <a:p>
            <a:endParaRPr dirty="0"/>
          </a:p>
          <a:p>
            <a:r>
              <a:rPr lang="tr-TR" dirty="0" smtClean="0"/>
              <a:t>Hastalık yapan mikroorganizmalar ihtiva etmemeli. </a:t>
            </a:r>
          </a:p>
          <a:p>
            <a:endParaRPr dirty="0"/>
          </a:p>
          <a:p>
            <a:r>
              <a:rPr lang="tr-TR" dirty="0" smtClean="0"/>
              <a:t>Fenoller, yağlar gibi suya kötü koku ve tat veren </a:t>
            </a:r>
          </a:p>
          <a:p>
            <a:r>
              <a:rPr lang="tr-TR" dirty="0" smtClean="0"/>
              <a:t>maddeler bulunmamalı.</a:t>
            </a:r>
          </a:p>
          <a:p>
            <a:endParaRPr dirty="0"/>
          </a:p>
          <a:p>
            <a:r>
              <a:rPr lang="tr-TR" dirty="0" smtClean="0"/>
              <a:t>Kullanma maksatlarına uygun olmalı.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Sorumlu kuruluşlar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dirty="0" smtClean="0"/>
              <a:t>Halka devamlı olarak </a:t>
            </a:r>
            <a:r>
              <a:rPr lang="tr-TR" b="1" u="sng" dirty="0" smtClean="0"/>
              <a:t>Sağlıklı ve Güvenilir </a:t>
            </a:r>
            <a:r>
              <a:rPr lang="tr-TR" dirty="0" smtClean="0"/>
              <a:t>su temini </a:t>
            </a:r>
          </a:p>
          <a:p>
            <a:r>
              <a:rPr lang="tr-TR" dirty="0" smtClean="0"/>
              <a:t> 		BELEDİYE </a:t>
            </a:r>
          </a:p>
          <a:p>
            <a:r>
              <a:rPr lang="tr-TR" dirty="0" smtClean="0"/>
              <a:t> 		İL ÖZEL İDARELERİ</a:t>
            </a:r>
          </a:p>
          <a:p>
            <a:r>
              <a:rPr lang="tr-TR" dirty="0" smtClean="0"/>
              <a:t>sorumluluğunda.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3568" y="332656"/>
            <a:ext cx="8229600" cy="1143000"/>
          </a:xfrm>
        </p:spPr>
        <p:txBody>
          <a:bodyPr/>
          <a:lstStyle/>
          <a:p>
            <a:r>
              <a:rPr lang="tr-TR" dirty="0" smtClean="0"/>
              <a:t>İçme-kullanma suyu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70000" lnSpcReduction="20000"/>
          </a:bodyPr>
          <a:lstStyle/>
          <a:p>
            <a:r>
              <a:rPr lang="tr-TR" dirty="0" smtClean="0"/>
              <a:t>İçme, </a:t>
            </a:r>
          </a:p>
          <a:p>
            <a:r>
              <a:rPr lang="tr-TR" dirty="0" smtClean="0"/>
              <a:t>yemek,</a:t>
            </a:r>
          </a:p>
          <a:p>
            <a:r>
              <a:rPr lang="tr-TR" dirty="0" smtClean="0"/>
              <a:t> temizlik ve </a:t>
            </a:r>
          </a:p>
          <a:p>
            <a:r>
              <a:rPr lang="tr-TR" dirty="0" smtClean="0"/>
              <a:t>diğer evsel kullanılan suyu,</a:t>
            </a:r>
          </a:p>
          <a:p>
            <a:pPr>
              <a:buNone/>
            </a:pPr>
            <a:endParaRPr dirty="0"/>
          </a:p>
          <a:p>
            <a:r>
              <a:rPr lang="tr-TR" dirty="0" smtClean="0"/>
              <a:t>Gıda maddelerinin hazırlanması işlenmesi, saklanması</a:t>
            </a:r>
          </a:p>
          <a:p>
            <a:r>
              <a:rPr lang="tr-TR" dirty="0" smtClean="0"/>
              <a:t>ve pazarlanması amacıyla kullanılan suyu, 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orijinal haliyle ya da arıtılmış olarak ister kaynağından </a:t>
            </a:r>
          </a:p>
          <a:p>
            <a:r>
              <a:rPr lang="tr-TR" dirty="0" smtClean="0"/>
              <a:t>isterse dağıtım ağından temin edilen suyu,</a:t>
            </a:r>
          </a:p>
          <a:p>
            <a:pPr>
              <a:buNone/>
            </a:pPr>
            <a:endParaRPr dirty="0"/>
          </a:p>
          <a:p>
            <a:r>
              <a:rPr lang="tr-TR" dirty="0" smtClean="0"/>
              <a:t>Parametre değerlerini sağlayan ve ticari amaçlı satışa </a:t>
            </a:r>
          </a:p>
          <a:p>
            <a:pPr>
              <a:buNone/>
            </a:pPr>
            <a:r>
              <a:rPr lang="tr-TR" dirty="0" smtClean="0"/>
              <a:t>arz edilmeyen suyu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3568" y="332656"/>
            <a:ext cx="8229600" cy="1143000"/>
          </a:xfrm>
        </p:spPr>
        <p:txBody>
          <a:bodyPr/>
          <a:lstStyle/>
          <a:p>
            <a:r>
              <a:rPr lang="tr-TR" dirty="0" smtClean="0"/>
              <a:t>İçme suyunun nitelikleri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solidFill>
            <a:srgbClr val="CAF28A"/>
          </a:solidFill>
        </p:spPr>
        <p:txBody>
          <a:bodyPr>
            <a:normAutofit fontScale="77500" lnSpcReduction="20000"/>
          </a:bodyPr>
          <a:lstStyle/>
          <a:p>
            <a:r>
              <a:rPr lang="tr-TR" dirty="0" smtClean="0"/>
              <a:t>Sıcaklığı 7-12 °C '</a:t>
            </a:r>
            <a:r>
              <a:rPr lang="tr-TR" dirty="0" err="1" smtClean="0"/>
              <a:t>ler</a:t>
            </a:r>
            <a:r>
              <a:rPr lang="tr-TR" dirty="0" smtClean="0"/>
              <a:t> arasında. </a:t>
            </a:r>
          </a:p>
          <a:p>
            <a:endParaRPr dirty="0"/>
          </a:p>
          <a:p>
            <a:r>
              <a:rPr lang="tr-TR" dirty="0" err="1" smtClean="0"/>
              <a:t>pH</a:t>
            </a:r>
            <a:r>
              <a:rPr lang="tr-TR" dirty="0" smtClean="0"/>
              <a:t> 6.5-9.2 sınırları içinde. </a:t>
            </a:r>
          </a:p>
          <a:p>
            <a:endParaRPr dirty="0"/>
          </a:p>
          <a:p>
            <a:r>
              <a:rPr lang="tr-TR" dirty="0" smtClean="0"/>
              <a:t>Havadan oksijen alan temiz sular, litresinde 12 ml </a:t>
            </a:r>
          </a:p>
          <a:p>
            <a:pPr>
              <a:buNone/>
            </a:pPr>
            <a:r>
              <a:rPr lang="tr-TR" dirty="0" smtClean="0"/>
              <a:t>     kadar oksijen içerirler. </a:t>
            </a:r>
          </a:p>
          <a:p>
            <a:endParaRPr dirty="0"/>
          </a:p>
          <a:p>
            <a:r>
              <a:rPr lang="tr-TR" dirty="0" smtClean="0"/>
              <a:t>Kimyasal oksijen ihtiyacı 3,5 mg. O /</a:t>
            </a:r>
            <a:r>
              <a:rPr lang="tr-TR" dirty="0" err="1" smtClean="0"/>
              <a:t>lt</a:t>
            </a:r>
            <a:r>
              <a:rPr lang="tr-TR" dirty="0" smtClean="0"/>
              <a:t> den fazla organik madde içeren sular kirlidir .</a:t>
            </a:r>
          </a:p>
          <a:p>
            <a:endParaRPr dirty="0"/>
          </a:p>
          <a:p>
            <a:r>
              <a:rPr lang="tr-TR" dirty="0" smtClean="0"/>
              <a:t>Suda sağlığa zararlı kimyasal maddeler  bulunmamalıdır. (Arsenik, kadmiyum, krom, kurşun, </a:t>
            </a:r>
            <a:r>
              <a:rPr lang="tr-TR" dirty="0" err="1" smtClean="0"/>
              <a:t>civa</a:t>
            </a:r>
            <a:r>
              <a:rPr lang="tr-TR" dirty="0" smtClean="0"/>
              <a:t> gibi...)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dirty="0" smtClean="0"/>
              <a:t>Bunun için;</a:t>
            </a:r>
          </a:p>
          <a:p>
            <a:pPr>
              <a:buNone/>
            </a:pPr>
            <a:r>
              <a:rPr lang="tr-TR" dirty="0" smtClean="0"/>
              <a:t>		Olabilecek en iyi kaliteye sahip su kaynağı</a:t>
            </a:r>
          </a:p>
          <a:p>
            <a:pPr>
              <a:buNone/>
            </a:pPr>
            <a:r>
              <a:rPr lang="tr-TR" dirty="0" smtClean="0"/>
              <a:t>		kullanılmalıdır</a:t>
            </a:r>
          </a:p>
          <a:p>
            <a:r>
              <a:rPr lang="tr-TR" dirty="0" smtClean="0"/>
              <a:t>Su kaynaklarının korunması için her türlü önlem </a:t>
            </a:r>
          </a:p>
          <a:p>
            <a:pPr>
              <a:buNone/>
            </a:pPr>
            <a:r>
              <a:rPr lang="tr-TR" dirty="0" smtClean="0"/>
              <a:t>	alınmalıdır</a:t>
            </a:r>
          </a:p>
          <a:p>
            <a:r>
              <a:rPr lang="tr-TR" dirty="0" smtClean="0"/>
              <a:t>Su devamlı olarak dezenfekte edilmelidir.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19256" cy="1080120"/>
          </a:xfrm>
        </p:spPr>
        <p:txBody>
          <a:bodyPr/>
          <a:lstStyle/>
          <a:p>
            <a:r>
              <a:rPr lang="tr-TR" dirty="0" smtClean="0"/>
              <a:t>Kalite kriterleri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340768"/>
            <a:ext cx="8291264" cy="4983832"/>
          </a:xfrm>
          <a:solidFill>
            <a:srgbClr val="FFCCCC"/>
          </a:solidFill>
        </p:spPr>
        <p:txBody>
          <a:bodyPr>
            <a:normAutofit fontScale="85000" lnSpcReduction="10000"/>
          </a:bodyPr>
          <a:lstStyle/>
          <a:p>
            <a:r>
              <a:rPr lang="tr-TR" dirty="0" smtClean="0"/>
              <a:t>Suyun güvenli kullanımını sağlayan ve suyun kalitesini </a:t>
            </a:r>
          </a:p>
          <a:p>
            <a:pPr>
              <a:buNone/>
            </a:pPr>
            <a:r>
              <a:rPr lang="tr-TR" dirty="0" smtClean="0"/>
              <a:t>bozan değişik maddeler üzerine getirilen </a:t>
            </a:r>
          </a:p>
          <a:p>
            <a:pPr>
              <a:buNone/>
            </a:pPr>
            <a:r>
              <a:rPr lang="tr-TR" dirty="0" smtClean="0"/>
              <a:t>sınırlamalardır. </a:t>
            </a:r>
          </a:p>
          <a:p>
            <a:endParaRPr dirty="0"/>
          </a:p>
          <a:p>
            <a:r>
              <a:rPr lang="tr-TR" dirty="0" smtClean="0"/>
              <a:t>Kalite kriterleri bilimsel parametrelerdir.</a:t>
            </a:r>
          </a:p>
          <a:p>
            <a:pPr lvl="1"/>
            <a:r>
              <a:rPr lang="tr-TR" dirty="0" smtClean="0"/>
              <a:t>Yer altı depolama tanklarından sızıntı</a:t>
            </a:r>
          </a:p>
          <a:p>
            <a:pPr lvl="1"/>
            <a:r>
              <a:rPr lang="tr-TR" dirty="0" smtClean="0"/>
              <a:t>Tarımsal akıntılar</a:t>
            </a:r>
          </a:p>
          <a:p>
            <a:pPr lvl="1"/>
            <a:r>
              <a:rPr lang="tr-TR" dirty="0" smtClean="0"/>
              <a:t>Uygun olmayan endüstriyel uygulamalar</a:t>
            </a:r>
          </a:p>
          <a:p>
            <a:pPr lvl="1"/>
            <a:r>
              <a:rPr lang="tr-TR" dirty="0" smtClean="0"/>
              <a:t>Madencilik işletmeleri</a:t>
            </a:r>
          </a:p>
          <a:p>
            <a:pPr lvl="1"/>
            <a:r>
              <a:rPr lang="tr-TR" dirty="0" smtClean="0"/>
              <a:t>Atık kimyasalların toprağa enjeksiyonu</a:t>
            </a:r>
          </a:p>
          <a:p>
            <a:pPr lvl="1"/>
            <a:r>
              <a:rPr lang="tr-TR" dirty="0" smtClean="0"/>
              <a:t>su kalite kriterleri üzerine etkilidir.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solidFill>
            <a:schemeClr val="bg1">
              <a:lumMod val="85000"/>
            </a:schemeClr>
          </a:solidFill>
          <a:ln>
            <a:solidFill>
              <a:srgbClr val="CAF28A"/>
            </a:solidFill>
          </a:ln>
        </p:spPr>
        <p:txBody>
          <a:bodyPr>
            <a:normAutofit lnSpcReduction="10000"/>
          </a:bodyPr>
          <a:lstStyle/>
          <a:p>
            <a:r>
              <a:rPr lang="tr-TR" dirty="0" smtClean="0"/>
              <a:t>İnsan, hayvan, sel ve diğer suların girmemesi.</a:t>
            </a:r>
          </a:p>
          <a:p>
            <a:endParaRPr dirty="0"/>
          </a:p>
          <a:p>
            <a:r>
              <a:rPr lang="tr-TR" dirty="0" smtClean="0"/>
              <a:t>Her türlü kirlenmeye karşı tedbirler. </a:t>
            </a:r>
          </a:p>
          <a:p>
            <a:endParaRPr dirty="0"/>
          </a:p>
          <a:p>
            <a:r>
              <a:rPr lang="tr-TR" dirty="0" smtClean="0"/>
              <a:t>Suyun niteliğini etkileyecek faaliyetlere izin </a:t>
            </a:r>
          </a:p>
          <a:p>
            <a:r>
              <a:rPr lang="tr-TR" dirty="0" smtClean="0"/>
              <a:t>verilmez.</a:t>
            </a:r>
          </a:p>
          <a:p>
            <a:endParaRPr dirty="0"/>
          </a:p>
          <a:p>
            <a:r>
              <a:rPr lang="tr-TR" dirty="0" smtClean="0"/>
              <a:t>Kaynak koruma bandı içerisine alınır.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992</Words>
  <Application>Microsoft Office PowerPoint</Application>
  <PresentationFormat>Ekran Gösterisi (4:3)</PresentationFormat>
  <Paragraphs>145</Paragraphs>
  <Slides>18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19" baseType="lpstr">
      <vt:lpstr>Ofis Teması</vt:lpstr>
      <vt:lpstr>Su tanımları</vt:lpstr>
      <vt:lpstr>Slayt 2</vt:lpstr>
      <vt:lpstr>İçme suyunun nitelikleri</vt:lpstr>
      <vt:lpstr>Sorumlu kuruluşlar</vt:lpstr>
      <vt:lpstr>İçme-kullanma suyu</vt:lpstr>
      <vt:lpstr>İçme suyunun nitelikleri</vt:lpstr>
      <vt:lpstr>Slayt 7</vt:lpstr>
      <vt:lpstr>Kalite kriterleri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 tanımları</dc:title>
  <dc:creator>sonay</dc:creator>
  <cp:lastModifiedBy>sonay</cp:lastModifiedBy>
  <cp:revision>1</cp:revision>
  <dcterms:created xsi:type="dcterms:W3CDTF">2018-10-10T06:56:01Z</dcterms:created>
  <dcterms:modified xsi:type="dcterms:W3CDTF">2018-10-10T06:56:11Z</dcterms:modified>
</cp:coreProperties>
</file>