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5" r:id="rId3"/>
    <p:sldId id="266" r:id="rId4"/>
    <p:sldId id="270" r:id="rId5"/>
    <p:sldId id="268" r:id="rId6"/>
    <p:sldId id="271" r:id="rId7"/>
    <p:sldId id="272" r:id="rId8"/>
    <p:sldId id="273" r:id="rId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37F61D5-74BB-49F9-ADB4-9C90AEEAF5A8}"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tr-TR"/>
        </a:p>
      </dgm:t>
    </dgm:pt>
    <dgm:pt modelId="{3FCA4705-E027-49CE-9B0D-54EEF34C734F}">
      <dgm:prSet phldrT="[Metin]"/>
      <dgm:spPr/>
      <dgm:t>
        <a:bodyPr/>
        <a:lstStyle/>
        <a:p>
          <a:r>
            <a:rPr lang="tr-TR" dirty="0" err="1" smtClean="0"/>
            <a:t>Merkantalizim</a:t>
          </a:r>
          <a:endParaRPr lang="tr-TR" dirty="0"/>
        </a:p>
      </dgm:t>
    </dgm:pt>
    <dgm:pt modelId="{66958AC3-2088-4667-A6AF-656CF3946EC6}" type="parTrans" cxnId="{E0481DB8-27A4-4B2B-84FD-07AB9586B757}">
      <dgm:prSet/>
      <dgm:spPr/>
      <dgm:t>
        <a:bodyPr/>
        <a:lstStyle/>
        <a:p>
          <a:endParaRPr lang="tr-TR"/>
        </a:p>
      </dgm:t>
    </dgm:pt>
    <dgm:pt modelId="{82E4BE4A-29C4-4DE3-B987-5B1FDB85F4BF}" type="sibTrans" cxnId="{E0481DB8-27A4-4B2B-84FD-07AB9586B757}">
      <dgm:prSet/>
      <dgm:spPr/>
      <dgm:t>
        <a:bodyPr/>
        <a:lstStyle/>
        <a:p>
          <a:endParaRPr lang="tr-TR"/>
        </a:p>
      </dgm:t>
    </dgm:pt>
    <dgm:pt modelId="{B58C10A5-9620-4E9F-A50C-D60A6EE19867}">
      <dgm:prSet phldrT="[Metin]"/>
      <dgm:spPr/>
      <dgm:t>
        <a:bodyPr/>
        <a:lstStyle/>
        <a:p>
          <a:r>
            <a:rPr lang="tr-TR" dirty="0" smtClean="0"/>
            <a:t>Serbest ticaret taraftarları</a:t>
          </a:r>
          <a:endParaRPr lang="tr-TR" dirty="0"/>
        </a:p>
      </dgm:t>
    </dgm:pt>
    <dgm:pt modelId="{B2ACBA05-A3E7-4B94-8D5F-55397373BB15}" type="parTrans" cxnId="{EFC69634-FBFE-4E4E-8855-6A4AB00A8C74}">
      <dgm:prSet/>
      <dgm:spPr/>
      <dgm:t>
        <a:bodyPr/>
        <a:lstStyle/>
        <a:p>
          <a:endParaRPr lang="tr-TR"/>
        </a:p>
      </dgm:t>
    </dgm:pt>
    <dgm:pt modelId="{C3073217-7418-43EC-9730-F0F679C45E8B}" type="sibTrans" cxnId="{EFC69634-FBFE-4E4E-8855-6A4AB00A8C74}">
      <dgm:prSet/>
      <dgm:spPr/>
      <dgm:t>
        <a:bodyPr/>
        <a:lstStyle/>
        <a:p>
          <a:endParaRPr lang="tr-TR"/>
        </a:p>
      </dgm:t>
    </dgm:pt>
    <dgm:pt modelId="{724A2389-60F8-492B-B8D2-1BEB05D92CC8}">
      <dgm:prSet phldrT="[Metin]"/>
      <dgm:spPr/>
      <dgm:t>
        <a:bodyPr/>
        <a:lstStyle/>
        <a:p>
          <a:r>
            <a:rPr lang="tr-TR" dirty="0" err="1" smtClean="0"/>
            <a:t>Karşılaştırmal</a:t>
          </a:r>
          <a:r>
            <a:rPr lang="tr-TR" dirty="0" smtClean="0"/>
            <a:t> masraflar teorisi</a:t>
          </a:r>
          <a:endParaRPr lang="tr-TR" dirty="0"/>
        </a:p>
      </dgm:t>
    </dgm:pt>
    <dgm:pt modelId="{C1F6EFB0-B4B7-44DD-8B2E-180067CD68B8}" type="parTrans" cxnId="{C7082EAD-451F-4EA8-AEA1-8F7D84E8348F}">
      <dgm:prSet/>
      <dgm:spPr/>
      <dgm:t>
        <a:bodyPr/>
        <a:lstStyle/>
        <a:p>
          <a:endParaRPr lang="tr-TR"/>
        </a:p>
      </dgm:t>
    </dgm:pt>
    <dgm:pt modelId="{33FD5C30-EEB3-45A5-B094-9C229F997B36}" type="sibTrans" cxnId="{C7082EAD-451F-4EA8-AEA1-8F7D84E8348F}">
      <dgm:prSet/>
      <dgm:spPr/>
      <dgm:t>
        <a:bodyPr/>
        <a:lstStyle/>
        <a:p>
          <a:endParaRPr lang="tr-TR"/>
        </a:p>
      </dgm:t>
    </dgm:pt>
    <dgm:pt modelId="{5AE76E21-C694-4E3F-A7A6-C35CC4D3CF20}">
      <dgm:prSet phldrT="[Metin]"/>
      <dgm:spPr/>
      <dgm:t>
        <a:bodyPr/>
        <a:lstStyle/>
        <a:p>
          <a:r>
            <a:rPr lang="tr-TR" dirty="0" smtClean="0"/>
            <a:t>Himayeli ticaret teorileri</a:t>
          </a:r>
          <a:endParaRPr lang="tr-TR" dirty="0"/>
        </a:p>
      </dgm:t>
    </dgm:pt>
    <dgm:pt modelId="{C80982D3-9D55-4C8D-BAB6-B60FE94674E7}" type="parTrans" cxnId="{ED40CAAA-046C-4E45-B34D-ADEAF4660EEF}">
      <dgm:prSet/>
      <dgm:spPr/>
      <dgm:t>
        <a:bodyPr/>
        <a:lstStyle/>
        <a:p>
          <a:endParaRPr lang="tr-TR"/>
        </a:p>
      </dgm:t>
    </dgm:pt>
    <dgm:pt modelId="{D03FD887-33C1-47BA-A40B-AC99CD670EE2}" type="sibTrans" cxnId="{ED40CAAA-046C-4E45-B34D-ADEAF4660EEF}">
      <dgm:prSet/>
      <dgm:spPr/>
      <dgm:t>
        <a:bodyPr/>
        <a:lstStyle/>
        <a:p>
          <a:endParaRPr lang="tr-TR"/>
        </a:p>
      </dgm:t>
    </dgm:pt>
    <dgm:pt modelId="{FF6FDC52-4FD0-477A-8A67-3F646B590481}" type="pres">
      <dgm:prSet presAssocID="{137F61D5-74BB-49F9-ADB4-9C90AEEAF5A8}" presName="diagram" presStyleCnt="0">
        <dgm:presLayoutVars>
          <dgm:dir/>
          <dgm:resizeHandles val="exact"/>
        </dgm:presLayoutVars>
      </dgm:prSet>
      <dgm:spPr/>
      <dgm:t>
        <a:bodyPr/>
        <a:lstStyle/>
        <a:p>
          <a:endParaRPr lang="tr-TR"/>
        </a:p>
      </dgm:t>
    </dgm:pt>
    <dgm:pt modelId="{6CA7950D-EBDF-490C-B463-4048A3862100}" type="pres">
      <dgm:prSet presAssocID="{3FCA4705-E027-49CE-9B0D-54EEF34C734F}" presName="node" presStyleLbl="node1" presStyleIdx="0" presStyleCnt="4">
        <dgm:presLayoutVars>
          <dgm:bulletEnabled val="1"/>
        </dgm:presLayoutVars>
      </dgm:prSet>
      <dgm:spPr/>
      <dgm:t>
        <a:bodyPr/>
        <a:lstStyle/>
        <a:p>
          <a:endParaRPr lang="tr-TR"/>
        </a:p>
      </dgm:t>
    </dgm:pt>
    <dgm:pt modelId="{3B9BEF95-3EA1-43CC-8DAA-12377949AC56}" type="pres">
      <dgm:prSet presAssocID="{82E4BE4A-29C4-4DE3-B987-5B1FDB85F4BF}" presName="sibTrans" presStyleCnt="0"/>
      <dgm:spPr/>
    </dgm:pt>
    <dgm:pt modelId="{E4246AA7-B601-47EC-A54E-2DB9D744DF8C}" type="pres">
      <dgm:prSet presAssocID="{B58C10A5-9620-4E9F-A50C-D60A6EE19867}" presName="node" presStyleLbl="node1" presStyleIdx="1" presStyleCnt="4">
        <dgm:presLayoutVars>
          <dgm:bulletEnabled val="1"/>
        </dgm:presLayoutVars>
      </dgm:prSet>
      <dgm:spPr/>
      <dgm:t>
        <a:bodyPr/>
        <a:lstStyle/>
        <a:p>
          <a:endParaRPr lang="tr-TR"/>
        </a:p>
      </dgm:t>
    </dgm:pt>
    <dgm:pt modelId="{4271D30C-282C-4C32-8310-8EC83CE711DA}" type="pres">
      <dgm:prSet presAssocID="{C3073217-7418-43EC-9730-F0F679C45E8B}" presName="sibTrans" presStyleCnt="0"/>
      <dgm:spPr/>
    </dgm:pt>
    <dgm:pt modelId="{4AF3E9DD-982D-40A1-BD52-00F8305646A0}" type="pres">
      <dgm:prSet presAssocID="{724A2389-60F8-492B-B8D2-1BEB05D92CC8}" presName="node" presStyleLbl="node1" presStyleIdx="2" presStyleCnt="4">
        <dgm:presLayoutVars>
          <dgm:bulletEnabled val="1"/>
        </dgm:presLayoutVars>
      </dgm:prSet>
      <dgm:spPr/>
      <dgm:t>
        <a:bodyPr/>
        <a:lstStyle/>
        <a:p>
          <a:endParaRPr lang="tr-TR"/>
        </a:p>
      </dgm:t>
    </dgm:pt>
    <dgm:pt modelId="{93709EEC-5BA4-4037-9506-7CFE6F31C194}" type="pres">
      <dgm:prSet presAssocID="{33FD5C30-EEB3-45A5-B094-9C229F997B36}" presName="sibTrans" presStyleCnt="0"/>
      <dgm:spPr/>
    </dgm:pt>
    <dgm:pt modelId="{713E98F0-134B-490F-9FA1-986A8404FF91}" type="pres">
      <dgm:prSet presAssocID="{5AE76E21-C694-4E3F-A7A6-C35CC4D3CF20}" presName="node" presStyleLbl="node1" presStyleIdx="3" presStyleCnt="4">
        <dgm:presLayoutVars>
          <dgm:bulletEnabled val="1"/>
        </dgm:presLayoutVars>
      </dgm:prSet>
      <dgm:spPr/>
      <dgm:t>
        <a:bodyPr/>
        <a:lstStyle/>
        <a:p>
          <a:endParaRPr lang="tr-TR"/>
        </a:p>
      </dgm:t>
    </dgm:pt>
  </dgm:ptLst>
  <dgm:cxnLst>
    <dgm:cxn modelId="{C7082EAD-451F-4EA8-AEA1-8F7D84E8348F}" srcId="{137F61D5-74BB-49F9-ADB4-9C90AEEAF5A8}" destId="{724A2389-60F8-492B-B8D2-1BEB05D92CC8}" srcOrd="2" destOrd="0" parTransId="{C1F6EFB0-B4B7-44DD-8B2E-180067CD68B8}" sibTransId="{33FD5C30-EEB3-45A5-B094-9C229F997B36}"/>
    <dgm:cxn modelId="{75A5189F-CBB3-498B-B021-15B43059C87D}" type="presOf" srcId="{B58C10A5-9620-4E9F-A50C-D60A6EE19867}" destId="{E4246AA7-B601-47EC-A54E-2DB9D744DF8C}" srcOrd="0" destOrd="0" presId="urn:microsoft.com/office/officeart/2005/8/layout/default"/>
    <dgm:cxn modelId="{36838455-4446-41BE-BA79-89A7E91DC496}" type="presOf" srcId="{137F61D5-74BB-49F9-ADB4-9C90AEEAF5A8}" destId="{FF6FDC52-4FD0-477A-8A67-3F646B590481}" srcOrd="0" destOrd="0" presId="urn:microsoft.com/office/officeart/2005/8/layout/default"/>
    <dgm:cxn modelId="{EFC69634-FBFE-4E4E-8855-6A4AB00A8C74}" srcId="{137F61D5-74BB-49F9-ADB4-9C90AEEAF5A8}" destId="{B58C10A5-9620-4E9F-A50C-D60A6EE19867}" srcOrd="1" destOrd="0" parTransId="{B2ACBA05-A3E7-4B94-8D5F-55397373BB15}" sibTransId="{C3073217-7418-43EC-9730-F0F679C45E8B}"/>
    <dgm:cxn modelId="{299BA351-F397-4DFF-9D77-2EA3CF5800D9}" type="presOf" srcId="{724A2389-60F8-492B-B8D2-1BEB05D92CC8}" destId="{4AF3E9DD-982D-40A1-BD52-00F8305646A0}" srcOrd="0" destOrd="0" presId="urn:microsoft.com/office/officeart/2005/8/layout/default"/>
    <dgm:cxn modelId="{ED40CAAA-046C-4E45-B34D-ADEAF4660EEF}" srcId="{137F61D5-74BB-49F9-ADB4-9C90AEEAF5A8}" destId="{5AE76E21-C694-4E3F-A7A6-C35CC4D3CF20}" srcOrd="3" destOrd="0" parTransId="{C80982D3-9D55-4C8D-BAB6-B60FE94674E7}" sibTransId="{D03FD887-33C1-47BA-A40B-AC99CD670EE2}"/>
    <dgm:cxn modelId="{44B7C210-ABCB-4870-8D44-3BE357BA59D3}" type="presOf" srcId="{5AE76E21-C694-4E3F-A7A6-C35CC4D3CF20}" destId="{713E98F0-134B-490F-9FA1-986A8404FF91}" srcOrd="0" destOrd="0" presId="urn:microsoft.com/office/officeart/2005/8/layout/default"/>
    <dgm:cxn modelId="{E2C37267-68A3-4192-92A5-DC4D7ECEC675}" type="presOf" srcId="{3FCA4705-E027-49CE-9B0D-54EEF34C734F}" destId="{6CA7950D-EBDF-490C-B463-4048A3862100}" srcOrd="0" destOrd="0" presId="urn:microsoft.com/office/officeart/2005/8/layout/default"/>
    <dgm:cxn modelId="{E0481DB8-27A4-4B2B-84FD-07AB9586B757}" srcId="{137F61D5-74BB-49F9-ADB4-9C90AEEAF5A8}" destId="{3FCA4705-E027-49CE-9B0D-54EEF34C734F}" srcOrd="0" destOrd="0" parTransId="{66958AC3-2088-4667-A6AF-656CF3946EC6}" sibTransId="{82E4BE4A-29C4-4DE3-B987-5B1FDB85F4BF}"/>
    <dgm:cxn modelId="{E9BA1C76-57BB-41CE-B14A-9851DFD1CEE9}" type="presParOf" srcId="{FF6FDC52-4FD0-477A-8A67-3F646B590481}" destId="{6CA7950D-EBDF-490C-B463-4048A3862100}" srcOrd="0" destOrd="0" presId="urn:microsoft.com/office/officeart/2005/8/layout/default"/>
    <dgm:cxn modelId="{AAA782E3-BCD5-4A4D-977E-DC908DEAB058}" type="presParOf" srcId="{FF6FDC52-4FD0-477A-8A67-3F646B590481}" destId="{3B9BEF95-3EA1-43CC-8DAA-12377949AC56}" srcOrd="1" destOrd="0" presId="urn:microsoft.com/office/officeart/2005/8/layout/default"/>
    <dgm:cxn modelId="{AECAA14E-DE86-434F-AA8B-48A3EF07A122}" type="presParOf" srcId="{FF6FDC52-4FD0-477A-8A67-3F646B590481}" destId="{E4246AA7-B601-47EC-A54E-2DB9D744DF8C}" srcOrd="2" destOrd="0" presId="urn:microsoft.com/office/officeart/2005/8/layout/default"/>
    <dgm:cxn modelId="{75C0B6B1-08EE-4BC7-B23C-D4A44041A2E5}" type="presParOf" srcId="{FF6FDC52-4FD0-477A-8A67-3F646B590481}" destId="{4271D30C-282C-4C32-8310-8EC83CE711DA}" srcOrd="3" destOrd="0" presId="urn:microsoft.com/office/officeart/2005/8/layout/default"/>
    <dgm:cxn modelId="{BF5206F9-A7BE-4B15-9A53-686637BFC937}" type="presParOf" srcId="{FF6FDC52-4FD0-477A-8A67-3F646B590481}" destId="{4AF3E9DD-982D-40A1-BD52-00F8305646A0}" srcOrd="4" destOrd="0" presId="urn:microsoft.com/office/officeart/2005/8/layout/default"/>
    <dgm:cxn modelId="{D6E9330A-465A-4540-903D-0333B8A28750}" type="presParOf" srcId="{FF6FDC52-4FD0-477A-8A67-3F646B590481}" destId="{93709EEC-5BA4-4037-9506-7CFE6F31C194}" srcOrd="5" destOrd="0" presId="urn:microsoft.com/office/officeart/2005/8/layout/default"/>
    <dgm:cxn modelId="{4B13CB40-B45D-43EC-A43C-5E48ED4C5464}" type="presParOf" srcId="{FF6FDC52-4FD0-477A-8A67-3F646B590481}" destId="{713E98F0-134B-490F-9FA1-986A8404FF91}"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A7950D-EBDF-490C-B463-4048A3862100}">
      <dsp:nvSpPr>
        <dsp:cNvPr id="0" name=""/>
        <dsp:cNvSpPr/>
      </dsp:nvSpPr>
      <dsp:spPr>
        <a:xfrm>
          <a:off x="1748064"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err="1" smtClean="0"/>
            <a:t>Merkantalizim</a:t>
          </a:r>
          <a:endParaRPr lang="tr-TR" sz="4000" kern="1200" dirty="0"/>
        </a:p>
      </dsp:txBody>
      <dsp:txXfrm>
        <a:off x="1748064" y="2975"/>
        <a:ext cx="3342605" cy="2005563"/>
      </dsp:txXfrm>
    </dsp:sp>
    <dsp:sp modelId="{E4246AA7-B601-47EC-A54E-2DB9D744DF8C}">
      <dsp:nvSpPr>
        <dsp:cNvPr id="0" name=""/>
        <dsp:cNvSpPr/>
      </dsp:nvSpPr>
      <dsp:spPr>
        <a:xfrm>
          <a:off x="5424930" y="2975"/>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Serbest ticaret taraftarları</a:t>
          </a:r>
          <a:endParaRPr lang="tr-TR" sz="4000" kern="1200" dirty="0"/>
        </a:p>
      </dsp:txBody>
      <dsp:txXfrm>
        <a:off x="5424930" y="2975"/>
        <a:ext cx="3342605" cy="2005563"/>
      </dsp:txXfrm>
    </dsp:sp>
    <dsp:sp modelId="{4AF3E9DD-982D-40A1-BD52-00F8305646A0}">
      <dsp:nvSpPr>
        <dsp:cNvPr id="0" name=""/>
        <dsp:cNvSpPr/>
      </dsp:nvSpPr>
      <dsp:spPr>
        <a:xfrm>
          <a:off x="1748064"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err="1" smtClean="0"/>
            <a:t>Karşılaştırmal</a:t>
          </a:r>
          <a:r>
            <a:rPr lang="tr-TR" sz="4000" kern="1200" dirty="0" smtClean="0"/>
            <a:t> masraflar teorisi</a:t>
          </a:r>
          <a:endParaRPr lang="tr-TR" sz="4000" kern="1200" dirty="0"/>
        </a:p>
      </dsp:txBody>
      <dsp:txXfrm>
        <a:off x="1748064" y="2342799"/>
        <a:ext cx="3342605" cy="2005563"/>
      </dsp:txXfrm>
    </dsp:sp>
    <dsp:sp modelId="{713E98F0-134B-490F-9FA1-986A8404FF91}">
      <dsp:nvSpPr>
        <dsp:cNvPr id="0" name=""/>
        <dsp:cNvSpPr/>
      </dsp:nvSpPr>
      <dsp:spPr>
        <a:xfrm>
          <a:off x="5424930" y="2342799"/>
          <a:ext cx="3342605" cy="2005563"/>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tr-TR" sz="4000" kern="1200" dirty="0" smtClean="0"/>
            <a:t>Himayeli ticaret teorileri</a:t>
          </a:r>
          <a:endParaRPr lang="tr-TR" sz="4000" kern="1200" dirty="0"/>
        </a:p>
      </dsp:txBody>
      <dsp:txXfrm>
        <a:off x="5424930" y="2342799"/>
        <a:ext cx="3342605" cy="2005563"/>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122742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786014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4612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800543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C4206F1-247F-457E-9F37-C68D7D4CC5E2}" type="datetimeFigureOut">
              <a:rPr lang="tr-TR" smtClean="0"/>
              <a:t>13.11.2019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0930579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2122919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C4206F1-247F-457E-9F37-C68D7D4CC5E2}" type="datetimeFigureOut">
              <a:rPr lang="tr-TR" smtClean="0"/>
              <a:t>13.11.2019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9993223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C4206F1-247F-457E-9F37-C68D7D4CC5E2}" type="datetimeFigureOut">
              <a:rPr lang="tr-TR" smtClean="0"/>
              <a:t>13.11.2019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86724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C4206F1-247F-457E-9F37-C68D7D4CC5E2}" type="datetimeFigureOut">
              <a:rPr lang="tr-TR" smtClean="0"/>
              <a:t>13.11.2019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418923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19316472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C4206F1-247F-457E-9F37-C68D7D4CC5E2}" type="datetimeFigureOut">
              <a:rPr lang="tr-TR" smtClean="0"/>
              <a:t>13.11.2019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52684BE8-10FA-4D49-B939-051275303F65}" type="slidenum">
              <a:rPr lang="tr-TR" smtClean="0"/>
              <a:t>‹#›</a:t>
            </a:fld>
            <a:endParaRPr lang="tr-TR"/>
          </a:p>
        </p:txBody>
      </p:sp>
    </p:spTree>
    <p:extLst>
      <p:ext uri="{BB962C8B-B14F-4D97-AF65-F5344CB8AC3E}">
        <p14:creationId xmlns:p14="http://schemas.microsoft.com/office/powerpoint/2010/main" val="32766173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4206F1-247F-457E-9F37-C68D7D4CC5E2}" type="datetimeFigureOut">
              <a:rPr lang="tr-TR" smtClean="0"/>
              <a:t>13.11.2019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684BE8-10FA-4D49-B939-051275303F65}" type="slidenum">
              <a:rPr lang="tr-TR" smtClean="0"/>
              <a:t>‹#›</a:t>
            </a:fld>
            <a:endParaRPr lang="tr-TR"/>
          </a:p>
        </p:txBody>
      </p:sp>
    </p:spTree>
    <p:extLst>
      <p:ext uri="{BB962C8B-B14F-4D97-AF65-F5344CB8AC3E}">
        <p14:creationId xmlns:p14="http://schemas.microsoft.com/office/powerpoint/2010/main" val="3908544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İçerik</a:t>
            </a:r>
            <a:endParaRPr lang="tr-TR" dirty="0"/>
          </a:p>
        </p:txBody>
      </p:sp>
      <p:sp>
        <p:nvSpPr>
          <p:cNvPr id="3" name="İçerik Yer Tutucusu 2"/>
          <p:cNvSpPr>
            <a:spLocks noGrp="1"/>
          </p:cNvSpPr>
          <p:nvPr>
            <p:ph idx="1"/>
          </p:nvPr>
        </p:nvSpPr>
        <p:spPr/>
        <p:txBody>
          <a:bodyPr/>
          <a:lstStyle/>
          <a:p>
            <a:r>
              <a:rPr lang="tr-TR" dirty="0"/>
              <a:t>DIŞ TİCARET (DIŞ TİCARETİN FAYDA VE SEBEPLERİ, DIŞ TİCARET TEORİLERİ, ÖDEMELER DENGESİ HAKKINDA TEORİLER)</a:t>
            </a:r>
          </a:p>
        </p:txBody>
      </p:sp>
    </p:spTree>
    <p:extLst>
      <p:ext uri="{BB962C8B-B14F-4D97-AF65-F5344CB8AC3E}">
        <p14:creationId xmlns:p14="http://schemas.microsoft.com/office/powerpoint/2010/main" val="41990660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DIŞ TİCARET</a:t>
            </a:r>
            <a:endParaRPr lang="tr-TR" cap="none" dirty="0"/>
          </a:p>
        </p:txBody>
      </p:sp>
      <p:sp>
        <p:nvSpPr>
          <p:cNvPr id="3" name="2 İçerik Yer Tutucusu"/>
          <p:cNvSpPr>
            <a:spLocks noGrp="1"/>
          </p:cNvSpPr>
          <p:nvPr>
            <p:ph idx="1"/>
          </p:nvPr>
        </p:nvSpPr>
        <p:spPr/>
        <p:txBody>
          <a:bodyPr/>
          <a:lstStyle/>
          <a:p>
            <a:r>
              <a:rPr lang="tr-TR" dirty="0" smtClean="0"/>
              <a:t>Dış ticaret uluslararası hizmet ve sermaye mübadelesinin tümünü kapsamaktadır.</a:t>
            </a:r>
            <a:endParaRPr lang="tr-TR" dirty="0"/>
          </a:p>
        </p:txBody>
      </p:sp>
    </p:spTree>
    <p:extLst>
      <p:ext uri="{BB962C8B-B14F-4D97-AF65-F5344CB8AC3E}">
        <p14:creationId xmlns:p14="http://schemas.microsoft.com/office/powerpoint/2010/main" val="262290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b="1" cap="none" dirty="0" smtClean="0"/>
              <a:t>DIŞ TİCARETİN FAYDA VE SEBEPLERİ</a:t>
            </a:r>
            <a:endParaRPr lang="tr-TR" cap="none" dirty="0"/>
          </a:p>
        </p:txBody>
      </p:sp>
      <p:sp>
        <p:nvSpPr>
          <p:cNvPr id="3" name="2 İçerik Yer Tutucusu"/>
          <p:cNvSpPr>
            <a:spLocks noGrp="1"/>
          </p:cNvSpPr>
          <p:nvPr>
            <p:ph idx="1"/>
          </p:nvPr>
        </p:nvSpPr>
        <p:spPr>
          <a:xfrm>
            <a:off x="724930" y="1554162"/>
            <a:ext cx="9790670" cy="4827166"/>
          </a:xfrm>
        </p:spPr>
        <p:txBody>
          <a:bodyPr>
            <a:normAutofit/>
          </a:bodyPr>
          <a:lstStyle/>
          <a:p>
            <a:pPr algn="just"/>
            <a:r>
              <a:rPr lang="tr-TR" dirty="0" smtClean="0"/>
              <a:t>Dış ticaretin iki faydası bulunmaktadır.</a:t>
            </a:r>
          </a:p>
          <a:p>
            <a:pPr algn="just"/>
            <a:r>
              <a:rPr lang="tr-TR" dirty="0" smtClean="0"/>
              <a:t>Birincisi, her memleketin, kendisinde hiç yetişmeyen veya az miktarda üretilemeyen çeşitli ihtiyaç maddelerini diğerinden temin edebilmesidir.</a:t>
            </a:r>
          </a:p>
          <a:p>
            <a:pPr algn="just"/>
            <a:r>
              <a:rPr lang="tr-TR" dirty="0" smtClean="0"/>
              <a:t>İkinci faydası ise, ulusların kendisinde yetişebilen bir kısım ürünleri, diğer uluslardan daha ucuza satın alabilmeleridir.</a:t>
            </a:r>
            <a:endParaRPr lang="tr-TR" dirty="0"/>
          </a:p>
        </p:txBody>
      </p:sp>
    </p:spTree>
    <p:extLst>
      <p:ext uri="{BB962C8B-B14F-4D97-AF65-F5344CB8AC3E}">
        <p14:creationId xmlns:p14="http://schemas.microsoft.com/office/powerpoint/2010/main" val="25726846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dirty="0"/>
              <a:t>DIŞ TİCARETİN FAYDA VE SEBEPLERİ</a:t>
            </a:r>
            <a:endParaRPr lang="tr-TR" dirty="0"/>
          </a:p>
        </p:txBody>
      </p:sp>
      <p:sp>
        <p:nvSpPr>
          <p:cNvPr id="3" name="İçerik Yer Tutucusu 2"/>
          <p:cNvSpPr>
            <a:spLocks noGrp="1"/>
          </p:cNvSpPr>
          <p:nvPr>
            <p:ph idx="1"/>
          </p:nvPr>
        </p:nvSpPr>
        <p:spPr/>
        <p:txBody>
          <a:bodyPr/>
          <a:lstStyle/>
          <a:p>
            <a:r>
              <a:rPr lang="tr-TR" dirty="0" smtClean="0"/>
              <a:t>Dış ticaretin gelişmesinde rol oynayan başlıca iki sebebi bulunmaktadır.</a:t>
            </a:r>
          </a:p>
          <a:p>
            <a:r>
              <a:rPr lang="tr-TR" dirty="0" smtClean="0"/>
              <a:t>Doğal ve sosyal sebepler.</a:t>
            </a:r>
            <a:endParaRPr lang="tr-TR" dirty="0"/>
          </a:p>
        </p:txBody>
      </p:sp>
    </p:spTree>
    <p:extLst>
      <p:ext uri="{BB962C8B-B14F-4D97-AF65-F5344CB8AC3E}">
        <p14:creationId xmlns:p14="http://schemas.microsoft.com/office/powerpoint/2010/main" val="2251345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cap="none" dirty="0" smtClean="0"/>
              <a:t>DIŞ TİCARET TEORİLERİ</a:t>
            </a:r>
            <a:endParaRPr lang="tr-TR" cap="none" dirty="0"/>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421278543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84716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ÖDEMELER DENGESİ</a:t>
            </a:r>
            <a:endParaRPr lang="tr-TR" dirty="0"/>
          </a:p>
        </p:txBody>
      </p:sp>
      <p:sp>
        <p:nvSpPr>
          <p:cNvPr id="3" name="İçerik Yer Tutucusu 2"/>
          <p:cNvSpPr>
            <a:spLocks noGrp="1"/>
          </p:cNvSpPr>
          <p:nvPr>
            <p:ph idx="1"/>
          </p:nvPr>
        </p:nvSpPr>
        <p:spPr/>
        <p:txBody>
          <a:bodyPr/>
          <a:lstStyle/>
          <a:p>
            <a:pPr algn="just"/>
            <a:r>
              <a:rPr lang="tr-TR" dirty="0" smtClean="0"/>
              <a:t>Bir ülkenin, diğer ülkelerle yaptığı temaslar sonucunda, bir sene içinde ödediği ve tahsil ettiği dövizleri karşılaştıran genel listeye ödemeler dengesi adı verilir</a:t>
            </a:r>
            <a:r>
              <a:rPr lang="tr-TR" dirty="0" smtClean="0"/>
              <a:t>.</a:t>
            </a:r>
            <a:endParaRPr lang="tr-TR" dirty="0" smtClean="0"/>
          </a:p>
        </p:txBody>
      </p:sp>
    </p:spTree>
    <p:extLst>
      <p:ext uri="{BB962C8B-B14F-4D97-AF65-F5344CB8AC3E}">
        <p14:creationId xmlns:p14="http://schemas.microsoft.com/office/powerpoint/2010/main" val="2711559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ÖDEMELER DENGESİ</a:t>
            </a:r>
          </a:p>
        </p:txBody>
      </p:sp>
      <p:sp>
        <p:nvSpPr>
          <p:cNvPr id="3" name="İçerik Yer Tutucusu 2"/>
          <p:cNvSpPr>
            <a:spLocks noGrp="1"/>
          </p:cNvSpPr>
          <p:nvPr>
            <p:ph idx="1"/>
          </p:nvPr>
        </p:nvSpPr>
        <p:spPr/>
        <p:txBody>
          <a:bodyPr/>
          <a:lstStyle/>
          <a:p>
            <a:r>
              <a:rPr lang="tr-TR" dirty="0"/>
              <a:t>Ödemeler dengesi esas itibariyle, ticaret, hizmet ve sermaye dengeleri olmak üzere 3 bilançodan meydana gelmektedir.</a:t>
            </a:r>
          </a:p>
          <a:p>
            <a:endParaRPr lang="tr-TR" dirty="0"/>
          </a:p>
        </p:txBody>
      </p:sp>
    </p:spTree>
    <p:extLst>
      <p:ext uri="{BB962C8B-B14F-4D97-AF65-F5344CB8AC3E}">
        <p14:creationId xmlns:p14="http://schemas.microsoft.com/office/powerpoint/2010/main" val="9236531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ÖDEMELER DENGESİ</a:t>
            </a:r>
          </a:p>
        </p:txBody>
      </p:sp>
      <p:sp>
        <p:nvSpPr>
          <p:cNvPr id="3" name="İçerik Yer Tutucusu 2"/>
          <p:cNvSpPr>
            <a:spLocks noGrp="1"/>
          </p:cNvSpPr>
          <p:nvPr>
            <p:ph idx="1"/>
          </p:nvPr>
        </p:nvSpPr>
        <p:spPr/>
        <p:txBody>
          <a:bodyPr/>
          <a:lstStyle/>
          <a:p>
            <a:pPr algn="just"/>
            <a:r>
              <a:rPr lang="tr-TR" dirty="0" smtClean="0"/>
              <a:t>Ödemeler dengesinde döviz sağlayan ve döviz ödenmesi gerektiren işlemlerin başında dış ticaret gelir. Ticaret bilançosu, bir ülkenin bir yıl zarfında dış ülkeye sattığı malların kıymeti ile, dışarıdan satın aldığı malların kıymetini, yani ihracat ve ithalat kıymetlerini karşılaştıran cetveldir.</a:t>
            </a:r>
            <a:endParaRPr lang="tr-TR" dirty="0"/>
          </a:p>
        </p:txBody>
      </p:sp>
    </p:spTree>
    <p:extLst>
      <p:ext uri="{BB962C8B-B14F-4D97-AF65-F5344CB8AC3E}">
        <p14:creationId xmlns:p14="http://schemas.microsoft.com/office/powerpoint/2010/main" val="147037886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TotalTime>
  <Words>204</Words>
  <Application>Microsoft Office PowerPoint</Application>
  <PresentationFormat>Geniş ekran</PresentationFormat>
  <Paragraphs>22</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Arial</vt:lpstr>
      <vt:lpstr>Calibri</vt:lpstr>
      <vt:lpstr>Calibri Light</vt:lpstr>
      <vt:lpstr>Office Teması</vt:lpstr>
      <vt:lpstr>İçerik</vt:lpstr>
      <vt:lpstr>DIŞ TİCARET</vt:lpstr>
      <vt:lpstr>DIŞ TİCARETİN FAYDA VE SEBEPLERİ</vt:lpstr>
      <vt:lpstr>DIŞ TİCARETİN FAYDA VE SEBEPLERİ</vt:lpstr>
      <vt:lpstr>DIŞ TİCARET TEORİLERİ</vt:lpstr>
      <vt:lpstr>ÖDEMELER DENGESİ</vt:lpstr>
      <vt:lpstr>ÖDEMELER DENGESİ</vt:lpstr>
      <vt:lpstr>ÖDEMELER DENGESİ</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İçerik</dc:title>
  <dc:creator>hsssSSss ..</dc:creator>
  <cp:lastModifiedBy>hsssSSss ..</cp:lastModifiedBy>
  <cp:revision>19</cp:revision>
  <dcterms:created xsi:type="dcterms:W3CDTF">2018-01-02T09:40:21Z</dcterms:created>
  <dcterms:modified xsi:type="dcterms:W3CDTF">2019-11-13T06:09:25Z</dcterms:modified>
</cp:coreProperties>
</file>