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58" r:id="rId5"/>
    <p:sldId id="259"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60"/>
            <p14:sldId id="258"/>
            <p14:sldId id="25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(14.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6C97744-9CF6-4303-ABA9-0DB0A5F9B8C1}"/>
              </a:ext>
            </a:extLst>
          </p:cNvPr>
          <p:cNvSpPr>
            <a:spLocks noGrp="1"/>
          </p:cNvSpPr>
          <p:nvPr>
            <p:ph type="title"/>
          </p:nvPr>
        </p:nvSpPr>
        <p:spPr/>
        <p:txBody>
          <a:bodyPr/>
          <a:lstStyle/>
          <a:p>
            <a:r>
              <a:rPr lang="tr-TR" dirty="0"/>
              <a:t>Sistem Dışı Yargılama</a:t>
            </a:r>
          </a:p>
        </p:txBody>
      </p:sp>
      <p:sp>
        <p:nvSpPr>
          <p:cNvPr id="5" name="İçerik Yer Tutucusu 4">
            <a:extLst>
              <a:ext uri="{FF2B5EF4-FFF2-40B4-BE49-F238E27FC236}">
                <a16:creationId xmlns:a16="http://schemas.microsoft.com/office/drawing/2014/main" id="{C78C0B11-3CD0-4C3A-A543-BA0F86465ECB}"/>
              </a:ext>
            </a:extLst>
          </p:cNvPr>
          <p:cNvSpPr>
            <a:spLocks noGrp="1"/>
          </p:cNvSpPr>
          <p:nvPr>
            <p:ph idx="1"/>
          </p:nvPr>
        </p:nvSpPr>
        <p:spPr/>
        <p:txBody>
          <a:bodyPr>
            <a:normAutofit fontScale="92500" lnSpcReduction="10000"/>
          </a:bodyPr>
          <a:lstStyle/>
          <a:p>
            <a:pPr algn="just"/>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Augustus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zamanından itibaren uygulamaya konulan yeni bir yargılama sistemiydi.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Merkezi otoritenin artmasını takiben yargının da devletin elinde toplanmasının sonuçlarından birisiydi. Bu sistemin en büyük özelliği, davaların tek bir aşamada ve devlet memuru statüsündeki kişiler önünde görülmesi ve karara bağlanmasıydı.</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Bu sistemde artık kararı kendisi verecek olan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magistra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(başlangıçta karar mercileri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magistra’lar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iken, daha sonraları bu işle ilgilenen devlet memurları olmuştur),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bağlı olmaksızın geniş bir takdir yetkisine sahipti.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Mahkumiyet mutlaka paraya ilişkin değildi; kesin hüküm olmuyordu, </a:t>
            </a:r>
            <a:r>
              <a:rPr lang="tr-TR" dirty="0">
                <a:latin typeface="Calibri" panose="020F0502020204030204" pitchFamily="34" charset="0"/>
                <a:ea typeface="Times New Roman" panose="02020603050405020304" pitchFamily="18" charset="0"/>
                <a:cs typeface="Times New Roman" panose="02020603050405020304" pitchFamily="18" charset="0"/>
              </a:rPr>
              <a:t>yargıç tarafından verilen kararları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üst makamlara götürme imkanı vardı.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Principatus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gelen bu sistem, zaman içerisinde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formula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usulünün yerine geçmiş, M.S. 4. yüzyıldan itibaren de tek başına kalmıştır. İmparator da doğrudan doğruya yargılama işi görebiliyordu, ama çoğu zaman bu işi memur yargıçlar üstleniyordu. Davalara bakan en üst merci, iki merkezli imparatorluktaki Roma ve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Constantinopolis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valileriydi. Davalar eski sistemin tersine kapalı salonlarda görülürdü, davalarda avukatlar da hazır bulunabilmekteydi.</a:t>
            </a:r>
            <a:endParaRPr lang="tr-TR" dirty="0"/>
          </a:p>
        </p:txBody>
      </p:sp>
    </p:spTree>
    <p:extLst>
      <p:ext uri="{BB962C8B-B14F-4D97-AF65-F5344CB8AC3E}">
        <p14:creationId xmlns:p14="http://schemas.microsoft.com/office/powerpoint/2010/main" val="2832152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B385D86-6825-47CB-9EE2-270E539D984C}"/>
              </a:ext>
            </a:extLst>
          </p:cNvPr>
          <p:cNvSpPr>
            <a:spLocks noGrp="1"/>
          </p:cNvSpPr>
          <p:nvPr>
            <p:ph type="title"/>
          </p:nvPr>
        </p:nvSpPr>
        <p:spPr/>
        <p:txBody>
          <a:bodyPr/>
          <a:lstStyle/>
          <a:p>
            <a:r>
              <a:rPr lang="tr-TR" dirty="0"/>
              <a:t>Sistem Dışı Yargılama</a:t>
            </a:r>
          </a:p>
        </p:txBody>
      </p:sp>
      <p:sp>
        <p:nvSpPr>
          <p:cNvPr id="5" name="İçerik Yer Tutucusu 4">
            <a:extLst>
              <a:ext uri="{FF2B5EF4-FFF2-40B4-BE49-F238E27FC236}">
                <a16:creationId xmlns:a16="http://schemas.microsoft.com/office/drawing/2014/main" id="{66DB4DF5-CC1D-4EDB-9896-D1740A2933E1}"/>
              </a:ext>
            </a:extLst>
          </p:cNvPr>
          <p:cNvSpPr>
            <a:spLocks noGrp="1"/>
          </p:cNvSpPr>
          <p:nvPr>
            <p:ph idx="1"/>
          </p:nvPr>
        </p:nvSpPr>
        <p:spPr/>
        <p:txBody>
          <a:bodyPr>
            <a:normAutofit fontScale="92500" lnSpcReduction="10000"/>
          </a:bodyPr>
          <a:lstStyle/>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DAVALARIN BAŞLANGICI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Dava, iddia sahibinin dava açması ile başlardı. Dava olunan kimsenin doğrudan doğruya yargıcın önüne getirilmesi gerekmiyordu.</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Dava açılması üzerine memurlar eliyle davalıya tebligat yapılırdı ve dört ay içinde yargıcın önüne çıkması ihtar edilirdi, davalının adresi bulunamıyorsa çağrı ilan yolu ile yapılırdı. Tebligatı yapan memura davalı, yargıcın önüne zamanında gideceğine dair güvence verirdi. Ayrıca dava dilekçesine karşı bir itirazı var ise bunları yazıp görevli memura verebiliyordu.</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DAVANIN YÜRÜTÜLMESİ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Üç tane çağrı yapılmasına rağmen davalı gelmezse dava gıyabi usul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absentia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görülürdü. Davacı gelmezse dava düşürülür; davalı gelirse ve borcu ikrar ederse dava kesilir ve davalı borcu ödemeye davet edilir, ödemezse de icra aşamasına geçilirdi. </a:t>
            </a:r>
            <a:r>
              <a:rPr kumimoji="0" lang="tr-TR" sz="21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Times New Roman" panose="02020603050405020304" pitchFamily="18" charset="0"/>
                <a:cs typeface="Times New Roman" panose="02020603050405020304" pitchFamily="18" charset="0"/>
              </a:rPr>
              <a:t>Bu sistemde </a:t>
            </a:r>
            <a:r>
              <a:rPr kumimoji="0" lang="tr-TR" sz="2100" b="0" i="1" u="none" strike="noStrike" kern="1200" cap="none" spc="0" normalizeH="0" baseline="0" noProof="0" dirty="0" err="1">
                <a:ln>
                  <a:noFill/>
                </a:ln>
                <a:solidFill>
                  <a:srgbClr val="000000">
                    <a:lumMod val="75000"/>
                    <a:lumOff val="25000"/>
                  </a:srgbClr>
                </a:solidFill>
                <a:effectLst/>
                <a:uLnTx/>
                <a:uFillTx/>
                <a:latin typeface="Calibri" panose="020F0502020204030204" pitchFamily="34" charset="0"/>
                <a:ea typeface="Times New Roman" panose="02020603050405020304" pitchFamily="18" charset="0"/>
                <a:cs typeface="Times New Roman" panose="02020603050405020304" pitchFamily="18" charset="0"/>
              </a:rPr>
              <a:t>litis</a:t>
            </a:r>
            <a:r>
              <a:rPr kumimoji="0" lang="tr-TR" sz="21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tr-TR" sz="2100" b="0" i="1" u="none" strike="noStrike" kern="1200" cap="none" spc="0" normalizeH="0" baseline="0" noProof="0" dirty="0" err="1">
                <a:ln>
                  <a:noFill/>
                </a:ln>
                <a:solidFill>
                  <a:srgbClr val="000000">
                    <a:lumMod val="75000"/>
                    <a:lumOff val="25000"/>
                  </a:srgbClr>
                </a:solidFill>
                <a:effectLst/>
                <a:uLnTx/>
                <a:uFillTx/>
                <a:latin typeface="Calibri" panose="020F0502020204030204" pitchFamily="34" charset="0"/>
                <a:ea typeface="Times New Roman" panose="02020603050405020304" pitchFamily="18" charset="0"/>
                <a:cs typeface="Times New Roman" panose="02020603050405020304" pitchFamily="18" charset="0"/>
              </a:rPr>
              <a:t>contestatio</a:t>
            </a:r>
            <a:r>
              <a:rPr kumimoji="0" lang="tr-TR" sz="2100" b="0" i="1"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tr-TR" sz="21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Times New Roman" panose="02020603050405020304" pitchFamily="18" charset="0"/>
                <a:cs typeface="Times New Roman" panose="02020603050405020304" pitchFamily="18" charset="0"/>
              </a:rPr>
              <a:t>yoktu.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Öte yandan davacının iddialarının, davalının cevap ve karşı iddialarının dinlenilmesinin sona erdiği an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olarak adlandırılıyordu, fakat artık özel yargılama sistemindeki önemi kalmamıştı.</a:t>
            </a:r>
            <a:endParaRPr lang="tr-TR" dirty="0"/>
          </a:p>
        </p:txBody>
      </p:sp>
    </p:spTree>
    <p:extLst>
      <p:ext uri="{BB962C8B-B14F-4D97-AF65-F5344CB8AC3E}">
        <p14:creationId xmlns:p14="http://schemas.microsoft.com/office/powerpoint/2010/main" val="1221848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B385D86-6825-47CB-9EE2-270E539D984C}"/>
              </a:ext>
            </a:extLst>
          </p:cNvPr>
          <p:cNvSpPr>
            <a:spLocks noGrp="1"/>
          </p:cNvSpPr>
          <p:nvPr>
            <p:ph type="title"/>
          </p:nvPr>
        </p:nvSpPr>
        <p:spPr/>
        <p:txBody>
          <a:bodyPr/>
          <a:lstStyle/>
          <a:p>
            <a:r>
              <a:rPr lang="tr-TR" dirty="0"/>
              <a:t>Sistem Dışı Yargılama</a:t>
            </a:r>
          </a:p>
        </p:txBody>
      </p:sp>
      <p:sp>
        <p:nvSpPr>
          <p:cNvPr id="5" name="İçerik Yer Tutucusu 4">
            <a:extLst>
              <a:ext uri="{FF2B5EF4-FFF2-40B4-BE49-F238E27FC236}">
                <a16:creationId xmlns:a16="http://schemas.microsoft.com/office/drawing/2014/main" id="{66DB4DF5-CC1D-4EDB-9896-D1740A2933E1}"/>
              </a:ext>
            </a:extLst>
          </p:cNvPr>
          <p:cNvSpPr>
            <a:spLocks noGrp="1"/>
          </p:cNvSpPr>
          <p:nvPr>
            <p:ph idx="1"/>
          </p:nvPr>
        </p:nvSpPr>
        <p:spPr/>
        <p:txBody>
          <a:bodyPr>
            <a:normAutofit/>
          </a:bodyPr>
          <a:lstStyle/>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DELİLLER VE İSPAT</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Taraflar iddialarını ispatla yükümlüydüler. En önemli deliller tanık ve yazılı belgelerdi. Yazılı belgeler, tanıktan daha üstün kabul edilirdi; yazılı belgenin hükmünü yitirmesi için aleyhine beş tanık gerekmekteydi. Resmi belgelerin doğruluğuna ise itiraz edilemezdi. Yargıç her türlü soruyu sorabilirdi. Yemin delili de söz konusuydu. Tarafların ikrarları ispat niteliğindeydi. Yasal karinelere dayanılabilmekteydi.</a:t>
            </a:r>
          </a:p>
          <a:p>
            <a:pPr algn="just"/>
            <a:r>
              <a:rPr lang="tr-TR" b="1" dirty="0">
                <a:latin typeface="Calibri" panose="020F0502020204030204" pitchFamily="34" charset="0"/>
                <a:cs typeface="Times New Roman" panose="02020603050405020304" pitchFamily="18" charset="0"/>
              </a:rPr>
              <a:t>YARGICIN KARARI</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Yargıç tarafları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dinler, delilleri değerlendirir, vardığı kanıya göre, hakkaniyete en uygun kararı verirdi. Davalı, davacının talebinin bir kısmına ya da talebinin fazlasına mahkum edilebilirdi. Hakkaniyet elveriyorsa davalı yerine davacı da mahkum ettirilebilirdi. Mahkeme masrafları kaybeden tarafa yüklenirdi. Karar, tarafların hazır bulundukları duruşmada okunur ve kararın onaylanmış sureti taraflara verilirdi. Bu suret, ilam niteliğindeydi.</a:t>
            </a:r>
            <a:endParaRPr lang="tr-TR" b="1" dirty="0"/>
          </a:p>
        </p:txBody>
      </p:sp>
    </p:spTree>
    <p:extLst>
      <p:ext uri="{BB962C8B-B14F-4D97-AF65-F5344CB8AC3E}">
        <p14:creationId xmlns:p14="http://schemas.microsoft.com/office/powerpoint/2010/main" val="4148735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B385D86-6825-47CB-9EE2-270E539D984C}"/>
              </a:ext>
            </a:extLst>
          </p:cNvPr>
          <p:cNvSpPr>
            <a:spLocks noGrp="1"/>
          </p:cNvSpPr>
          <p:nvPr>
            <p:ph type="title"/>
          </p:nvPr>
        </p:nvSpPr>
        <p:spPr/>
        <p:txBody>
          <a:bodyPr/>
          <a:lstStyle/>
          <a:p>
            <a:r>
              <a:rPr lang="tr-TR" dirty="0"/>
              <a:t>Sistem Dışı Yargılama</a:t>
            </a:r>
          </a:p>
        </p:txBody>
      </p:sp>
      <p:sp>
        <p:nvSpPr>
          <p:cNvPr id="5" name="İçerik Yer Tutucusu 4">
            <a:extLst>
              <a:ext uri="{FF2B5EF4-FFF2-40B4-BE49-F238E27FC236}">
                <a16:creationId xmlns:a16="http://schemas.microsoft.com/office/drawing/2014/main" id="{66DB4DF5-CC1D-4EDB-9896-D1740A2933E1}"/>
              </a:ext>
            </a:extLst>
          </p:cNvPr>
          <p:cNvSpPr>
            <a:spLocks noGrp="1"/>
          </p:cNvSpPr>
          <p:nvPr>
            <p:ph idx="1"/>
          </p:nvPr>
        </p:nvSpPr>
        <p:spPr/>
        <p:txBody>
          <a:bodyPr/>
          <a:lstStyle/>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KANUN YOLU (İSTİNAF – </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APPELATIO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Yargıcın verdiği karardan memnun olmayan taraf, davanın yeniden incelenmesi için kararın kendisine bildirilmesinden itibaren 10 gün içinde kararı veren yargıca itiraz ederdi. İtiraz icrayı durdururdu. İtiraz, ilgili belgelerle birlikte üst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merciye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gönderilirdi. Üst merci istemi ya reddeder ya da itirazı haklı bulup davaya tekrar bakar ve bir karar verirdi. Verilen ret kararı ya da yeniden inceleme sonucu verilen yeni karar kesindi. İtirazda bulunan taraf </a:t>
            </a:r>
            <a:r>
              <a:rPr lang="tr-TR" sz="2000">
                <a:effectLst/>
                <a:latin typeface="Calibri" panose="020F0502020204030204" pitchFamily="34" charset="0"/>
                <a:ea typeface="Times New Roman" panose="02020603050405020304" pitchFamily="18" charset="0"/>
                <a:cs typeface="Times New Roman" panose="02020603050405020304" pitchFamily="18" charset="0"/>
              </a:rPr>
              <a:t>davayı yine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kaybederse, mahkeme masraflarının dört katını ödemeye mahkum edilirdi, kötüniyetli ise ayrıca para </a:t>
            </a:r>
            <a:r>
              <a:rPr lang="tr-TR" sz="2000">
                <a:effectLst/>
                <a:latin typeface="Calibri" panose="020F0502020204030204" pitchFamily="34" charset="0"/>
                <a:ea typeface="Times New Roman" panose="02020603050405020304" pitchFamily="18" charset="0"/>
                <a:cs typeface="Times New Roman" panose="02020603050405020304" pitchFamily="18" charset="0"/>
              </a:rPr>
              <a:t>cezası verilirdi.</a:t>
            </a:r>
            <a:endParaRPr lang="tr-TR" dirty="0"/>
          </a:p>
        </p:txBody>
      </p:sp>
    </p:spTree>
    <p:extLst>
      <p:ext uri="{BB962C8B-B14F-4D97-AF65-F5344CB8AC3E}">
        <p14:creationId xmlns:p14="http://schemas.microsoft.com/office/powerpoint/2010/main" val="308008615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2288</TotalTime>
  <Words>580</Words>
  <Application>Microsoft Office PowerPoint</Application>
  <PresentationFormat>Geniş ekran</PresentationFormat>
  <Paragraphs>22</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Calibri</vt:lpstr>
      <vt:lpstr>Calibri Light</vt:lpstr>
      <vt:lpstr>Geçmişe bakış</vt:lpstr>
      <vt:lpstr>Roma Hukuku (14. hafta)</vt:lpstr>
      <vt:lpstr>Sistem Dışı Yargılama</vt:lpstr>
      <vt:lpstr>Sistem Dışı Yargılama</vt:lpstr>
      <vt:lpstr>Sistem Dışı Yargılama</vt:lpstr>
      <vt:lpstr>Sistem Dışı Yargılama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72</cp:revision>
  <dcterms:created xsi:type="dcterms:W3CDTF">2020-07-31T15:00:01Z</dcterms:created>
  <dcterms:modified xsi:type="dcterms:W3CDTF">2020-08-16T21:12:56Z</dcterms:modified>
</cp:coreProperties>
</file>