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98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04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377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664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82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674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05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793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9182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685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43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83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393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629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212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960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54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051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541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414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907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16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583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635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700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1372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29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68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43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065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13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8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60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B03BF-8AC3-43E0-B04E-14C7178E864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00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15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21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İNFEKSİYON TİPLERİ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Vücuttaki Konumlarına Göre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Genel (sistemik) infeksiyon – </a:t>
            </a:r>
            <a:r>
              <a:rPr lang="tr-TR" altLang="tr-TR" sz="1800" b="1">
                <a:solidFill>
                  <a:srgbClr val="FFFF00"/>
                </a:solidFill>
              </a:rPr>
              <a:t>at vebası, sığır vebası</a:t>
            </a:r>
            <a:r>
              <a:rPr lang="tr-TR" altLang="tr-TR" sz="2000" b="1">
                <a:solidFill>
                  <a:srgbClr val="FFFF0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Lokal infeksiyon – </a:t>
            </a:r>
            <a:r>
              <a:rPr lang="tr-TR" altLang="tr-TR" sz="1800" b="1">
                <a:solidFill>
                  <a:srgbClr val="FFFF00"/>
                </a:solidFill>
              </a:rPr>
              <a:t>deride stafilokok ve streptokok infeksiyonları, IBK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		              </a:t>
            </a:r>
            <a:r>
              <a:rPr lang="tr-TR" altLang="tr-TR" sz="1800" b="1" i="1">
                <a:solidFill>
                  <a:srgbClr val="FFFF00"/>
                </a:solidFill>
              </a:rPr>
              <a:t>B. abortus</a:t>
            </a:r>
            <a:r>
              <a:rPr lang="tr-TR" altLang="tr-TR" sz="1800" b="1">
                <a:solidFill>
                  <a:srgbClr val="FFFF00"/>
                </a:solidFill>
              </a:rPr>
              <a:t> – dişi genital kanal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			</a:t>
            </a:r>
            <a:r>
              <a:rPr lang="tr-TR" altLang="tr-TR" sz="1800" b="1" i="1">
                <a:solidFill>
                  <a:srgbClr val="FFFF00"/>
                </a:solidFill>
              </a:rPr>
              <a:t>C. renale</a:t>
            </a:r>
            <a:r>
              <a:rPr lang="tr-TR" altLang="tr-TR" sz="1800" b="1">
                <a:solidFill>
                  <a:srgbClr val="FFFF00"/>
                </a:solidFill>
              </a:rPr>
              <a:t> - böbrekler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			</a:t>
            </a:r>
            <a:r>
              <a:rPr lang="tr-TR" altLang="tr-TR" sz="1800" b="1" i="1">
                <a:solidFill>
                  <a:srgbClr val="FFFF00"/>
                </a:solidFill>
              </a:rPr>
              <a:t>C. fetus</a:t>
            </a:r>
            <a:r>
              <a:rPr lang="tr-TR" altLang="tr-TR" sz="1800" b="1">
                <a:solidFill>
                  <a:srgbClr val="FFFF00"/>
                </a:solidFill>
              </a:rPr>
              <a:t> – plasenta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Fokal infeksiyon – </a:t>
            </a:r>
            <a:r>
              <a:rPr lang="tr-TR" altLang="tr-TR" sz="1800" b="1">
                <a:solidFill>
                  <a:srgbClr val="FFFF00"/>
                </a:solidFill>
              </a:rPr>
              <a:t>streptokok, korinebakteri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Latent infeksiyon –</a:t>
            </a:r>
            <a:r>
              <a:rPr lang="tr-TR" altLang="tr-TR" sz="1800" b="1">
                <a:solidFill>
                  <a:srgbClr val="FFFF00"/>
                </a:solidFill>
              </a:rPr>
              <a:t> buzağılarda parainfluenza virus infeksiyonları, CEM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Fırsatçı (opurtinistik) infeksiyon –</a:t>
            </a:r>
            <a:r>
              <a:rPr lang="tr-TR" altLang="tr-TR" sz="1800" b="1">
                <a:solidFill>
                  <a:srgbClr val="FFFF00"/>
                </a:solidFill>
              </a:rPr>
              <a:t> Candida infeksiyonları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Gizli infeksiyon –</a:t>
            </a:r>
            <a:r>
              <a:rPr lang="tr-TR" altLang="tr-TR" sz="1800" b="1">
                <a:solidFill>
                  <a:srgbClr val="FFFF00"/>
                </a:solidFill>
              </a:rPr>
              <a:t> martılarda </a:t>
            </a:r>
            <a:r>
              <a:rPr lang="tr-TR" altLang="tr-TR" sz="1800" b="1" i="1">
                <a:solidFill>
                  <a:srgbClr val="FFFF00"/>
                </a:solidFill>
              </a:rPr>
              <a:t>C. jejuni</a:t>
            </a:r>
            <a:r>
              <a:rPr lang="tr-TR" altLang="tr-TR" sz="1800" b="1">
                <a:solidFill>
                  <a:srgbClr val="FFFF00"/>
                </a:solidFill>
              </a:rPr>
              <a:t> infeksiyonu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Ortak (ko) infeksiyon –</a:t>
            </a:r>
            <a:r>
              <a:rPr lang="tr-TR" altLang="tr-TR" sz="1800" b="1">
                <a:solidFill>
                  <a:srgbClr val="FFFF00"/>
                </a:solidFill>
              </a:rPr>
              <a:t> koyun pnömonisinde </a:t>
            </a:r>
            <a:r>
              <a:rPr lang="tr-TR" altLang="tr-TR" sz="1800" b="1" i="1">
                <a:solidFill>
                  <a:srgbClr val="FFFF00"/>
                </a:solidFill>
              </a:rPr>
              <a:t>P. multocida</a:t>
            </a:r>
            <a:r>
              <a:rPr lang="tr-TR" altLang="tr-TR" sz="1800" b="1">
                <a:solidFill>
                  <a:srgbClr val="FFFF00"/>
                </a:solidFill>
              </a:rPr>
              <a:t>, mikoplazma ve parainfluenza-3 virusu; piyetende </a:t>
            </a:r>
            <a:r>
              <a:rPr lang="tr-TR" altLang="tr-TR" sz="1800" b="1" i="1">
                <a:solidFill>
                  <a:srgbClr val="FFFF00"/>
                </a:solidFill>
              </a:rPr>
              <a:t>F. necrophorum</a:t>
            </a:r>
            <a:r>
              <a:rPr lang="tr-TR" altLang="tr-TR" sz="1800" b="1">
                <a:solidFill>
                  <a:srgbClr val="FFFF00"/>
                </a:solidFill>
              </a:rPr>
              <a:t> ve </a:t>
            </a:r>
            <a:r>
              <a:rPr lang="tr-TR" altLang="tr-TR" sz="1800" b="1" i="1">
                <a:solidFill>
                  <a:srgbClr val="FFFF00"/>
                </a:solidFill>
              </a:rPr>
              <a:t>B. nodosus</a:t>
            </a:r>
            <a:endParaRPr lang="tr-TR" altLang="tr-TR" sz="18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Sekonder infeksiyon – </a:t>
            </a:r>
            <a:r>
              <a:rPr lang="tr-TR" altLang="tr-TR" sz="1800" b="1">
                <a:solidFill>
                  <a:srgbClr val="FFFF00"/>
                </a:solidFill>
              </a:rPr>
              <a:t>koyunlarda çiçek lezyonlarına stafilokokların girmesi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</a:t>
            </a:r>
            <a:r>
              <a:rPr lang="tr-TR" altLang="tr-TR" sz="1800" b="1">
                <a:solidFill>
                  <a:srgbClr val="FFFF00"/>
                </a:solidFill>
              </a:rPr>
              <a:t>AIDS hastalığında sekonder infeksiyonlar</a:t>
            </a:r>
            <a:endParaRPr lang="tr-TR" altLang="tr-TR" sz="2000" b="1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18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tr-TR" altLang="tr-TR" sz="24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tr-TR" altLang="tr-TR" smtClean="0">
              <a:solidFill>
                <a:srgbClr val="FFFF00"/>
              </a:solidFill>
            </a:endParaRP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İNFEKSİYON TİPLERİ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İnfeksiyon Seyrine Göre</a:t>
            </a: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Perakut infeksiyon</a:t>
            </a:r>
            <a:r>
              <a:rPr lang="tr-TR" altLang="tr-TR" sz="2000" b="1">
                <a:solidFill>
                  <a:srgbClr val="FFFF00"/>
                </a:solidFill>
              </a:rPr>
              <a:t> – Newcastle hastalığı, neonatal septisemiler </a:t>
            </a: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Akut infeksiyon</a:t>
            </a:r>
            <a:r>
              <a:rPr lang="tr-TR" altLang="tr-TR" sz="2000" b="1">
                <a:solidFill>
                  <a:srgbClr val="FFFF00"/>
                </a:solidFill>
              </a:rPr>
              <a:t> – tavuk tifosu, anthrax</a:t>
            </a: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Subakut infeksiyon </a:t>
            </a:r>
          </a:p>
          <a:p>
            <a:pPr lvl="1" eaLnBrk="1" hangingPunct="1"/>
            <a:endParaRPr lang="tr-TR" altLang="tr-TR" sz="2000" b="1">
              <a:solidFill>
                <a:srgbClr val="FF00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Kronik infeksiyon</a:t>
            </a:r>
            <a:r>
              <a:rPr lang="tr-TR" altLang="tr-TR" sz="2000" b="1">
                <a:solidFill>
                  <a:srgbClr val="FFFF00"/>
                </a:solidFill>
              </a:rPr>
              <a:t> – paratüberküloz, tüberküloz, löykoz, brucellosis, campylobacteriosis</a:t>
            </a:r>
          </a:p>
          <a:p>
            <a:pPr lvl="2" eaLnBrk="1" hangingPunct="1"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6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Popülasyon boyutları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akvaryumdaki 10 balık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kümesteki 50 tavuk 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ahırdaki 200 sığır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köydeki tüm koyunlar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şehirdeki tüm köpekler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coğrafi bölgedeki tüm tektırnaklılar 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ülkedeki tüm inekler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kümesteki 50 tavuktan yumurtlayan 40 tanesi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ahırdaki 200 sığırın içinde yeni doğan 20 buzağı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köydeki koyunların içinde gebe olanları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şehirdeki tüm köpeklerin içinden sokak köpekleri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coğrafi bölgedeki tektırnaklılar içindeki tüm atlar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ülkedeki tüm inekler içindeki tüm yerli sığır ırkları</a:t>
            </a:r>
          </a:p>
          <a:p>
            <a:pPr lvl="1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1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Hayvan popülasyonlarının yapısı</a:t>
            </a:r>
          </a:p>
          <a:p>
            <a:pPr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(Spasyal popülasyon yapısı)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Rasgele (düzensiz) dağılım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Belirli noktalardaki hayvan sayısı, yoğunluğu ve konumları düzensiz</a:t>
            </a:r>
          </a:p>
          <a:p>
            <a:pPr lvl="1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Kümesel (kontagiyöz) dağılım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Hayvanlar belirli alanlarda yoğunlaşmıştır, kümeler arası mesafeler yakın veya uzak olabilir</a:t>
            </a:r>
          </a:p>
          <a:p>
            <a:pPr lvl="1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Düzenli (üniform) dağılım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Alandaki hayvan yoğunluğu sabit ve birbirleriyle mesafeleri eşittir</a:t>
            </a:r>
          </a:p>
          <a:p>
            <a:pPr lvl="1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4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Hayvan popülasyonlarının yapısı, belirli bir alandaki yerleşim özellikleri (kontagiyöz ve separe) ve popülasyondaki hareketler yönünden (açık ve kapalı) incelenir</a:t>
            </a:r>
          </a:p>
          <a:p>
            <a:pPr lvl="1" eaLnBrk="1" hangingPunct="1"/>
            <a:r>
              <a:rPr lang="tr-TR" altLang="tr-TR" sz="2000" b="1" u="sng">
                <a:solidFill>
                  <a:srgbClr val="FF0000"/>
                </a:solidFill>
              </a:rPr>
              <a:t>Kontagiyöz popülasyonlar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</a:t>
            </a:r>
            <a:r>
              <a:rPr lang="tr-TR" altLang="tr-TR" sz="2000" b="1">
                <a:solidFill>
                  <a:srgbClr val="FFFF00"/>
                </a:solidFill>
              </a:rPr>
              <a:t>Kedi ve köpek popülasyonları, 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Ekstansif hayvancılıkta, bir bölgedeki koyunların aynı otlakta bulunmaları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Göç eden yabani hayvanlar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İnsan tarafından nakledilen yerleşik popülasyonlar</a:t>
            </a: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Kontagiyöz popülasyonların hacmini belirlemek zordur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İnfeksiyöz hastalıklar kontagiyöz popülasyonlarda daha  kolay yayılır, yerleşir ve daha uzun süre devam eder</a:t>
            </a:r>
          </a:p>
          <a:p>
            <a:pPr lvl="1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Hayvan popülasyonlarının yapısı, belirli bir alandaki yerleşim özellikleri (kontagiyöz ve separe) ve popülasyondaki hareketler yönünden (açık ve kapalı) incelenir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u="sng">
                <a:solidFill>
                  <a:srgbClr val="FF0000"/>
                </a:solidFill>
              </a:rPr>
              <a:t>Separe popülasyonlar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</a:t>
            </a:r>
            <a:r>
              <a:rPr lang="tr-TR" altLang="tr-TR" sz="2000" b="1">
                <a:solidFill>
                  <a:srgbClr val="FFFF00"/>
                </a:solidFill>
              </a:rPr>
              <a:t>İntensif hayvancılıkta;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		Hayvancılık işletmelerindeki,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		Çiftliklerdeki,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		Kümeslerdeki sürüler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Bir adadaki veya coğrafik engellerle kuşatılmış bir bölgedeki hayvanlar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Göç etmeyen yabani hayvanlar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Separe popülasyonların hacmini belirlemek mümkündür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 İnfeksiyöz hastalıkların separe popülasyonlarda yayılması ve yerleşmesi daha güçtür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Kimono</vt:lpstr>
      <vt:lpstr>1_Kimono</vt:lpstr>
      <vt:lpstr>İNFEKSİYON TİPLERİ</vt:lpstr>
      <vt:lpstr>İNFEKSİYON TİPLERİ</vt:lpstr>
      <vt:lpstr>POPÜLASYONDA HASTALIK</vt:lpstr>
      <vt:lpstr>POPÜLASYONDA HASTALIK</vt:lpstr>
      <vt:lpstr>POPÜLASYONDA HASTALIK</vt:lpstr>
      <vt:lpstr>POPÜLASYONDA HASTALIK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 TİPLERİ</dc:title>
  <dc:creator>Windows Kullanıcısı</dc:creator>
  <cp:lastModifiedBy>Windows Kullanıcısı</cp:lastModifiedBy>
  <cp:revision>2</cp:revision>
  <dcterms:created xsi:type="dcterms:W3CDTF">2018-02-14T10:03:23Z</dcterms:created>
  <dcterms:modified xsi:type="dcterms:W3CDTF">2018-02-14T10:09:44Z</dcterms:modified>
</cp:coreProperties>
</file>