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83" r:id="rId4"/>
    <p:sldId id="1084" r:id="rId5"/>
    <p:sldId id="1086" r:id="rId6"/>
    <p:sldId id="1087" r:id="rId7"/>
    <p:sldId id="1088" r:id="rId8"/>
    <p:sldId id="1089" r:id="rId9"/>
    <p:sldId id="1090" r:id="rId10"/>
    <p:sldId id="1091" r:id="rId11"/>
    <p:sldId id="1085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57" d="100"/>
          <a:sy n="5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434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Coğrafi Bilgi Sistemleri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Yeşim TANRIVERMİŞ 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Hata, Doğruluk ve Kesinlik (Hassasiyet)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36462" y="1342887"/>
            <a:ext cx="8026141" cy="3462807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b="1" dirty="0"/>
              <a:t>Hata</a:t>
            </a:r>
            <a:r>
              <a:rPr lang="tr-TR" sz="1800" dirty="0"/>
              <a:t>, doğruluk ve hassasiyet birçok CBS projesini olumlu/olumsuz etkileyebilir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Yani, kontrol edilmeden bırakılan hatalar bir CBS analizinin sonuçlarını neredeyse değersiz hale getirebilir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800" i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800" i="1" dirty="0"/>
          </a:p>
        </p:txBody>
      </p:sp>
    </p:spTree>
    <p:extLst>
      <p:ext uri="{BB962C8B-B14F-4D97-AF65-F5344CB8AC3E}">
        <p14:creationId xmlns:p14="http://schemas.microsoft.com/office/powerpoint/2010/main" val="8682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Hata, Doğruluk ve Kesinlik (Hassasiyet)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36462" y="1342887"/>
            <a:ext cx="8026141" cy="3462807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b="1" dirty="0" smtClean="0"/>
              <a:t>Doğruluk</a:t>
            </a:r>
            <a:r>
              <a:rPr lang="tr-TR" sz="1800" dirty="0"/>
              <a:t>, ölçülen bir değerin standart veya bilinen bir değere yakınlığı anlamına gelir.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b="1" dirty="0"/>
              <a:t>Hassasiyet</a:t>
            </a:r>
            <a:r>
              <a:rPr lang="tr-TR" sz="1800" dirty="0"/>
              <a:t>, iki anlamda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İki veya daha fazla ölçümün birbirine yakınlığını ifade eder.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Verilerin değerlerinin basamak değeri</a:t>
            </a:r>
          </a:p>
        </p:txBody>
      </p:sp>
    </p:spTree>
    <p:extLst>
      <p:ext uri="{BB962C8B-B14F-4D97-AF65-F5344CB8AC3E}">
        <p14:creationId xmlns:p14="http://schemas.microsoft.com/office/powerpoint/2010/main" val="12325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Hata, Doğruluk ve Kesinlik (Hassasiyet)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57815" y="1354696"/>
            <a:ext cx="8619189" cy="4417157"/>
          </a:xfrm>
        </p:spPr>
        <p:txBody>
          <a:bodyPr anchor="t">
            <a:noAutofit/>
          </a:bodyPr>
          <a:lstStyle/>
          <a:p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 Adresi: Ahmet Yılmaz, Cumhuriyet Mahallesi, Ayaz Sokak, Gül Apartmanı, No:5</a:t>
            </a:r>
          </a:p>
          <a:p>
            <a:endParaRPr lang="tr-T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</a:t>
            </a:r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Ahmet Yılmaz, Cumhuriyet Mahallesi, </a:t>
            </a:r>
            <a:r>
              <a:rPr lang="tr-T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Avaz</a:t>
            </a:r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Sokak, </a:t>
            </a:r>
            <a:r>
              <a:rPr lang="tr-T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Güler</a:t>
            </a:r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Apartmanı, No:5</a:t>
            </a:r>
          </a:p>
          <a:p>
            <a:endParaRPr lang="tr-T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: Ahmet Yılmaz, Cumhuriyet Mahallesi</a:t>
            </a:r>
          </a:p>
          <a:p>
            <a:endParaRPr lang="tr-T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6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39.936822, 32.833121   Ankara Üniversitesi Koordinatları</a:t>
            </a:r>
          </a:p>
          <a:p>
            <a:pPr lvl="6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39.93</a:t>
            </a: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1491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32.83</a:t>
            </a: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7154 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Anıtkabir</a:t>
            </a:r>
          </a:p>
          <a:p>
            <a:pPr lvl="6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39.9 , 32.8     Çukurambar</a:t>
            </a:r>
          </a:p>
          <a:p>
            <a:pPr lvl="6"/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6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39.</a:t>
            </a: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36822, 32.</a:t>
            </a: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33121  Karaahmet-Sarıoba arası bir yer</a:t>
            </a:r>
          </a:p>
          <a:p>
            <a:pPr marL="0" indent="0">
              <a:buNone/>
            </a:pPr>
            <a:endParaRPr lang="tr-T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Dikdörtgen 4">
            <a:extLst>
              <a:ext uri="{FF2B5EF4-FFF2-40B4-BE49-F238E27FC236}">
                <a16:creationId xmlns:a16="http://schemas.microsoft.com/office/drawing/2014/main" xmlns="" id="{2D36D674-67BF-4869-8BAF-583F78448638}"/>
              </a:ext>
            </a:extLst>
          </p:cNvPr>
          <p:cNvSpPr/>
          <p:nvPr/>
        </p:nvSpPr>
        <p:spPr>
          <a:xfrm>
            <a:off x="618359" y="2053244"/>
            <a:ext cx="1371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i="1" u="sng" dirty="0"/>
              <a:t>Doğruluk</a:t>
            </a:r>
          </a:p>
          <a:p>
            <a:pPr algn="ctr"/>
            <a:r>
              <a:rPr lang="tr-TR" i="1" u="sng" dirty="0"/>
              <a:t>Hata</a:t>
            </a:r>
          </a:p>
        </p:txBody>
      </p:sp>
      <p:sp>
        <p:nvSpPr>
          <p:cNvPr id="7" name="Dikdörtgen 5">
            <a:extLst>
              <a:ext uri="{FF2B5EF4-FFF2-40B4-BE49-F238E27FC236}">
                <a16:creationId xmlns:a16="http://schemas.microsoft.com/office/drawing/2014/main" xmlns="" id="{7DF5C709-E272-4FBA-9E4F-C71402EF7AB1}"/>
              </a:ext>
            </a:extLst>
          </p:cNvPr>
          <p:cNvSpPr/>
          <p:nvPr/>
        </p:nvSpPr>
        <p:spPr>
          <a:xfrm>
            <a:off x="663633" y="2755669"/>
            <a:ext cx="1371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i="1" u="sng" dirty="0"/>
              <a:t>Hassasiyet</a:t>
            </a:r>
          </a:p>
        </p:txBody>
      </p:sp>
      <p:sp>
        <p:nvSpPr>
          <p:cNvPr id="9" name="Dikdörtgen 6">
            <a:extLst>
              <a:ext uri="{FF2B5EF4-FFF2-40B4-BE49-F238E27FC236}">
                <a16:creationId xmlns:a16="http://schemas.microsoft.com/office/drawing/2014/main" xmlns="" id="{E9AA982C-9FF8-43A5-AC8D-A7E8AADDC34F}"/>
              </a:ext>
            </a:extLst>
          </p:cNvPr>
          <p:cNvSpPr/>
          <p:nvPr/>
        </p:nvSpPr>
        <p:spPr>
          <a:xfrm>
            <a:off x="1989959" y="3590073"/>
            <a:ext cx="1371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i="1" u="sng" dirty="0"/>
              <a:t>Hassasiyet</a:t>
            </a:r>
          </a:p>
        </p:txBody>
      </p:sp>
      <p:sp>
        <p:nvSpPr>
          <p:cNvPr id="10" name="Dikdörtgen 7">
            <a:extLst>
              <a:ext uri="{FF2B5EF4-FFF2-40B4-BE49-F238E27FC236}">
                <a16:creationId xmlns:a16="http://schemas.microsoft.com/office/drawing/2014/main" xmlns="" id="{D7429D8A-2B1D-49E7-AD51-C1FD0AE58397}"/>
              </a:ext>
            </a:extLst>
          </p:cNvPr>
          <p:cNvSpPr/>
          <p:nvPr/>
        </p:nvSpPr>
        <p:spPr>
          <a:xfrm>
            <a:off x="1989959" y="4667636"/>
            <a:ext cx="1371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i="1" u="sng" dirty="0"/>
              <a:t>Doğruluk</a:t>
            </a:r>
          </a:p>
          <a:p>
            <a:pPr algn="ctr"/>
            <a:r>
              <a:rPr lang="tr-TR" i="1" u="sng" dirty="0"/>
              <a:t>Hata</a:t>
            </a:r>
          </a:p>
        </p:txBody>
      </p:sp>
    </p:spTree>
    <p:extLst>
      <p:ext uri="{BB962C8B-B14F-4D97-AF65-F5344CB8AC3E}">
        <p14:creationId xmlns:p14="http://schemas.microsoft.com/office/powerpoint/2010/main" val="12196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Hata, Doğruluk ve Kesinlik (Hassasiyet)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36462" y="1342887"/>
            <a:ext cx="8026141" cy="3462807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b="1" dirty="0"/>
              <a:t>En İdeal Veri Doğru Hassas Hatasız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b="1" dirty="0"/>
              <a:t>Ama böyle bir veri </a:t>
            </a:r>
            <a:r>
              <a:rPr lang="tr-TR" sz="1800" b="1" dirty="0" smtClean="0"/>
              <a:t>bulmak zordur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12196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Hata, Doğruluk ve Kesinlik (Hassasiyet)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36462" y="1342887"/>
            <a:ext cx="8026141" cy="3462807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Doğruluk (Accuracy): Bir fiziksel özelliğin ölçümünde gerçek değer ile cihazın gösterdiği değer arasındaki farktır.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Kesinlik veya Hassasiyet (Precision): Bir ölçme aletinin aynı bir fiziksel büyüklüğe ait tekrarlanan çeşitli ölçümler esnasında aynı değeri verebilme özelliğidir.</a:t>
            </a:r>
          </a:p>
        </p:txBody>
      </p:sp>
    </p:spTree>
    <p:extLst>
      <p:ext uri="{BB962C8B-B14F-4D97-AF65-F5344CB8AC3E}">
        <p14:creationId xmlns:p14="http://schemas.microsoft.com/office/powerpoint/2010/main" val="12196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Hata, Doğruluk ve Kesinlik (Hassasiyet)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2" descr="Image result for precision and accurac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7" y="2514600"/>
            <a:ext cx="8393804" cy="26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1"/>
          <p:cNvSpPr txBox="1"/>
          <p:nvPr/>
        </p:nvSpPr>
        <p:spPr>
          <a:xfrm>
            <a:off x="774421" y="1840973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Yüksek Doğruluk	    Düşük Doğruluk	         Yüksek Doğruluk	Düşük Doğruluk</a:t>
            </a:r>
          </a:p>
          <a:p>
            <a:r>
              <a:rPr lang="tr-TR" dirty="0"/>
              <a:t>Yüksek Hassasiyet       Yüksek Hassasiyet         Düşük Hassasiyet	Düşük Hassasiyet</a:t>
            </a:r>
          </a:p>
        </p:txBody>
      </p:sp>
      <p:sp>
        <p:nvSpPr>
          <p:cNvPr id="9" name="Rectangle 8"/>
          <p:cNvSpPr/>
          <p:nvPr/>
        </p:nvSpPr>
        <p:spPr>
          <a:xfrm>
            <a:off x="979517" y="5368724"/>
            <a:ext cx="8012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Kaynak: http</a:t>
            </a:r>
            <a:r>
              <a:rPr lang="tr-TR" dirty="0"/>
              <a:t>://climatica.org.uk/climate-science-information/uncertainty</a:t>
            </a:r>
          </a:p>
        </p:txBody>
      </p:sp>
    </p:spTree>
    <p:extLst>
      <p:ext uri="{BB962C8B-B14F-4D97-AF65-F5344CB8AC3E}">
        <p14:creationId xmlns:p14="http://schemas.microsoft.com/office/powerpoint/2010/main" val="12196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Hata, Doğruluk ve Kesinlik (Hassasiyet)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36462" y="1342887"/>
            <a:ext cx="8026141" cy="3462807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Hata, doğruluk ve hassasiyet birçok CBS projesini olumlu/olumsuz etkileyebilir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Yani, kontrol edilmeden bırakılan hatalar bir CBS analizinin sonuçlarını neredeyse değersiz hale getirebilir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 smtClean="0"/>
              <a:t>Doğruluk</a:t>
            </a:r>
            <a:r>
              <a:rPr lang="tr-TR" sz="1800" dirty="0"/>
              <a:t>, ölçülen bir değerin standart veya bilinen bir değere yakınlığı anlamına gelir.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Hassasiyet, iki anlamda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İki veya daha fazla ölçümün birbirine yakınlığını ifade eder.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Verilerin değerlerinin basamak değeri</a:t>
            </a:r>
          </a:p>
        </p:txBody>
      </p:sp>
    </p:spTree>
    <p:extLst>
      <p:ext uri="{BB962C8B-B14F-4D97-AF65-F5344CB8AC3E}">
        <p14:creationId xmlns:p14="http://schemas.microsoft.com/office/powerpoint/2010/main" val="12196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Kaynaklar	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36462" y="1342887"/>
            <a:ext cx="8026141" cy="3462807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i="1" dirty="0" smtClean="0"/>
              <a:t>ArcGIS </a:t>
            </a:r>
            <a:r>
              <a:rPr lang="tr-TR" sz="1800" i="1" dirty="0"/>
              <a:t>[GIS software]. Version </a:t>
            </a:r>
            <a:r>
              <a:rPr lang="tr-TR" sz="1800" i="1" dirty="0" smtClean="0"/>
              <a:t>10.1. </a:t>
            </a:r>
            <a:r>
              <a:rPr lang="tr-TR" sz="1800" i="1" dirty="0"/>
              <a:t>Redlands, CA: Environmental Systems Research Institute, Inc., </a:t>
            </a:r>
            <a:r>
              <a:rPr lang="tr-TR" sz="1800" i="1" dirty="0" smtClean="0"/>
              <a:t>2020.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 smtClean="0"/>
              <a:t>İmage Source: http</a:t>
            </a:r>
            <a:r>
              <a:rPr lang="tr-TR" sz="1800" dirty="0"/>
              <a:t>://climatica.org.uk/climate-science-information/uncertainty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800" i="1" dirty="0"/>
          </a:p>
        </p:txBody>
      </p:sp>
    </p:spTree>
    <p:extLst>
      <p:ext uri="{BB962C8B-B14F-4D97-AF65-F5344CB8AC3E}">
        <p14:creationId xmlns:p14="http://schemas.microsoft.com/office/powerpoint/2010/main" val="8682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12459</TotalTime>
  <Words>314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ekonomi</vt:lpstr>
      <vt:lpstr>1_Rics</vt:lpstr>
      <vt:lpstr>h.t.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sibel</cp:lastModifiedBy>
  <cp:revision>811</cp:revision>
  <cp:lastPrinted>2016-10-24T07:53:35Z</cp:lastPrinted>
  <dcterms:created xsi:type="dcterms:W3CDTF">2016-09-18T09:35:24Z</dcterms:created>
  <dcterms:modified xsi:type="dcterms:W3CDTF">2020-02-26T07:32:50Z</dcterms:modified>
</cp:coreProperties>
</file>