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6" r:id="rId2"/>
    <p:sldId id="258" r:id="rId3"/>
    <p:sldId id="259" r:id="rId4"/>
    <p:sldId id="260" r:id="rId5"/>
    <p:sldId id="261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63" r:id="rId16"/>
    <p:sldId id="264" r:id="rId17"/>
    <p:sldId id="265" r:id="rId18"/>
    <p:sldId id="267" r:id="rId19"/>
    <p:sldId id="268" r:id="rId20"/>
    <p:sldId id="352" r:id="rId21"/>
    <p:sldId id="271" r:id="rId22"/>
    <p:sldId id="272" r:id="rId23"/>
    <p:sldId id="274" r:id="rId24"/>
    <p:sldId id="275" r:id="rId25"/>
    <p:sldId id="276" r:id="rId26"/>
    <p:sldId id="277" r:id="rId27"/>
    <p:sldId id="354" r:id="rId28"/>
    <p:sldId id="290" r:id="rId29"/>
    <p:sldId id="291" r:id="rId30"/>
    <p:sldId id="278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4" r:id="rId42"/>
    <p:sldId id="305" r:id="rId43"/>
    <p:sldId id="306" r:id="rId44"/>
    <p:sldId id="308" r:id="rId45"/>
    <p:sldId id="309" r:id="rId46"/>
    <p:sldId id="311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4" r:id="rId55"/>
    <p:sldId id="326" r:id="rId56"/>
    <p:sldId id="328" r:id="rId57"/>
    <p:sldId id="329" r:id="rId58"/>
    <p:sldId id="331" r:id="rId59"/>
    <p:sldId id="334" r:id="rId60"/>
    <p:sldId id="336" r:id="rId61"/>
    <p:sldId id="337" r:id="rId62"/>
    <p:sldId id="338" r:id="rId63"/>
    <p:sldId id="339" r:id="rId64"/>
    <p:sldId id="340" r:id="rId65"/>
    <p:sldId id="341" r:id="rId66"/>
    <p:sldId id="342" r:id="rId67"/>
    <p:sldId id="343" r:id="rId68"/>
    <p:sldId id="344" r:id="rId69"/>
    <p:sldId id="345" r:id="rId70"/>
    <p:sldId id="348" r:id="rId71"/>
    <p:sldId id="349" r:id="rId7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4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993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D65FF-3362-408C-933F-BCFBD5CE55AF}" type="datetimeFigureOut">
              <a:rPr lang="tr-TR" smtClean="0"/>
              <a:t>7.05.2020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690C3-87FB-4617-BEDB-1A40EEC99B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0527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EA02F4-44E8-4043-B8A6-69D7C2A68719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BA23BB-6887-4A95-8780-856B0410960C}" type="slidenum">
              <a:rPr lang="tr-TR"/>
              <a:pPr/>
              <a:t>56</a:t>
            </a:fld>
            <a:endParaRPr lang="tr-TR"/>
          </a:p>
        </p:txBody>
      </p:sp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16C177E-31DC-4616-94E5-158D3063AA11}" type="slidenum">
              <a:rPr lang="tr-TR" sz="1200"/>
              <a:pPr algn="r"/>
              <a:t>56</a:t>
            </a:fld>
            <a:endParaRPr lang="tr-T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247AEA-2F03-49C2-98CF-CB432C7C47AD}" type="slidenum">
              <a:rPr lang="tr-TR"/>
              <a:pPr/>
              <a:t>57</a:t>
            </a:fld>
            <a:endParaRPr lang="tr-TR"/>
          </a:p>
        </p:txBody>
      </p:sp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01FCEA8-8348-47E0-B607-BE8C2A0C0B9A}" type="slidenum">
              <a:rPr lang="tr-TR" sz="1200"/>
              <a:pPr algn="r"/>
              <a:t>57</a:t>
            </a:fld>
            <a:endParaRPr lang="tr-TR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B7C2C2-F0AC-4467-B520-17B27F332CAB}" type="slidenum">
              <a:rPr lang="tr-TR"/>
              <a:pPr/>
              <a:t>70</a:t>
            </a:fld>
            <a:endParaRPr lang="tr-TR"/>
          </a:p>
        </p:txBody>
      </p:sp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DD92E77-A420-48CF-81E7-358ACEC9CAF7}" type="slidenum">
              <a:rPr lang="tr-TR" sz="1200"/>
              <a:pPr algn="r"/>
              <a:t>70</a:t>
            </a:fld>
            <a:endParaRPr lang="tr-TR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Major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proteinlerin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serum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konsantrasyonlarındaki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değişiklikler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elektroforez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paterninde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kolaylıkla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farkedilebilen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değişikliklere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olduğu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minor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proteinlerden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birinde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meydana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değişikliklerin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elektroforezde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görülebilmesi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genellikle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mümkün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olmaz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transtiretin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CRP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çok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düşük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miktarlarda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bulunur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Ancak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bunlar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nefelometri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yöntemleri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gibi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başka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ölçümler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tespit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edilebilirler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BB07B-E7C0-6D4C-8465-D8FE25AEA48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0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6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1747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0906BD7-A3E0-224A-AE8D-7B52D3DEFB21}" type="slidenum">
              <a:rPr lang="tr-TR" sz="1200">
                <a:latin typeface="Calibri" charset="0"/>
              </a:rPr>
              <a:pPr eaLnBrk="1" hangingPunct="1"/>
              <a:t>12</a:t>
            </a:fld>
            <a:endParaRPr lang="tr-TR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4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err="1">
                <a:latin typeface="Calibri" charset="0"/>
              </a:rPr>
              <a:t>Otoimmun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hastalıklarda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genellikle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spe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bulguları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nonspesifiktir</a:t>
            </a:r>
            <a:r>
              <a:rPr lang="en-US" baseline="0" dirty="0">
                <a:latin typeface="Calibri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err="1">
                <a:latin typeface="Calibri" charset="0"/>
              </a:rPr>
              <a:t>Genellikle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polklonal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gama</a:t>
            </a:r>
            <a:r>
              <a:rPr lang="en-US" baseline="0" dirty="0">
                <a:latin typeface="Calibri" charset="0"/>
              </a:rPr>
              <a:t> globulin </a:t>
            </a:r>
            <a:r>
              <a:rPr lang="en-US" baseline="0" dirty="0" err="1">
                <a:latin typeface="Calibri" charset="0"/>
              </a:rPr>
              <a:t>artışı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gözlenir</a:t>
            </a:r>
            <a:r>
              <a:rPr lang="en-US" baseline="0" dirty="0">
                <a:latin typeface="Calibri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err="1">
                <a:latin typeface="Calibri" charset="0"/>
              </a:rPr>
              <a:t>Immunkomplekselerin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salgılandığı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sırada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oligoklonal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gammopati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görülebilir</a:t>
            </a:r>
            <a:r>
              <a:rPr lang="en-US" baseline="0" dirty="0">
                <a:latin typeface="Calibri" charset="0"/>
              </a:rPr>
              <a:t>.(kriyoglobulin,henochscleoin,c3-c4)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err="1">
                <a:latin typeface="Calibri" charset="0"/>
              </a:rPr>
              <a:t>Intravasküler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hemolizde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haptoglobulin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azalır</a:t>
            </a:r>
            <a:r>
              <a:rPr lang="en-US" baseline="0" dirty="0">
                <a:latin typeface="Calibri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3795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A24A3B4-5C1A-BB48-9692-8749261ACF83}" type="slidenum">
              <a:rPr lang="tr-TR" sz="1200">
                <a:latin typeface="Calibri" charset="0"/>
              </a:rPr>
              <a:pPr eaLnBrk="1" hangingPunct="1"/>
              <a:t>13</a:t>
            </a:fld>
            <a:endParaRPr lang="tr-TR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err="1">
                <a:latin typeface="Calibri" charset="0"/>
              </a:rPr>
              <a:t>Diffuz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poliklonal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gammopati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kronik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antijenik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stimulasyon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sonucu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oluşur</a:t>
            </a:r>
            <a:r>
              <a:rPr lang="en-US" baseline="0" dirty="0">
                <a:latin typeface="Calibri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err="1">
                <a:latin typeface="Calibri" charset="0"/>
              </a:rPr>
              <a:t>Otoimmun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hastalıklar,kronik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infektif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hastalıklar,inflamatuar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barsak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hastalıkları,inf</a:t>
            </a:r>
            <a:r>
              <a:rPr lang="en-US" baseline="0" dirty="0">
                <a:latin typeface="Calibri" charset="0"/>
              </a:rPr>
              <a:t> ac </a:t>
            </a:r>
            <a:r>
              <a:rPr lang="en-US" baseline="0" dirty="0" err="1">
                <a:latin typeface="Calibri" charset="0"/>
              </a:rPr>
              <a:t>hastalıkları,siroz</a:t>
            </a:r>
            <a:endParaRPr lang="en-US" baseline="0" dirty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aseline="0" dirty="0">
                <a:latin typeface="Calibri" charset="0"/>
              </a:rPr>
              <a:t>IG G4 </a:t>
            </a:r>
            <a:r>
              <a:rPr lang="en-US" baseline="0" dirty="0" err="1">
                <a:latin typeface="Calibri" charset="0"/>
              </a:rPr>
              <a:t>subgrupta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poliklonal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artış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bazaen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monoklonal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hastalıkları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taklit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edebilir</a:t>
            </a:r>
            <a:r>
              <a:rPr lang="en-US" baseline="0" dirty="0">
                <a:latin typeface="Calibri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>
                <a:latin typeface="Calibri" charset="0"/>
              </a:rPr>
              <a:t>IG 4 </a:t>
            </a:r>
            <a:r>
              <a:rPr lang="en-US" baseline="0" dirty="0" err="1">
                <a:latin typeface="Calibri" charset="0"/>
              </a:rPr>
              <a:t>poliklonal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artışı;filaryasis,allerjiler,allerji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nedeniyle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immunoterapi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uygulanması,sjögren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sendromu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ve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wener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granülomatossisnde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görülebilir</a:t>
            </a:r>
            <a:r>
              <a:rPr lang="en-US" baseline="0" dirty="0">
                <a:latin typeface="Calibri" charset="0"/>
              </a:rPr>
              <a:t>.</a:t>
            </a:r>
            <a:endParaRPr lang="en-US" dirty="0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131D1E-D26F-A44D-B501-4F12A2FB43E5}" type="slidenum">
              <a:rPr lang="en-US" sz="1200">
                <a:latin typeface="Calibri" charset="0"/>
                <a:cs typeface="Arial" charset="0"/>
              </a:rPr>
              <a:pPr eaLnBrk="1" hangingPunct="1"/>
              <a:t>14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F453CA-73EB-4B99-BF41-FCE8B1005908}" type="slidenum">
              <a:rPr lang="tr-TR"/>
              <a:pPr/>
              <a:t>28</a:t>
            </a:fld>
            <a:endParaRPr lang="tr-TR"/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E73F6D-0161-4AC8-AF9F-7953AA05476E}" type="slidenum">
              <a:rPr lang="tr-TR" sz="1200"/>
              <a:pPr algn="r"/>
              <a:t>28</a:t>
            </a:fld>
            <a:endParaRPr lang="tr-TR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40FB5D-0446-4412-AD71-C0FC4EAE9D7B}" type="slidenum">
              <a:rPr lang="tr-TR"/>
              <a:pPr/>
              <a:t>29</a:t>
            </a:fld>
            <a:endParaRPr lang="tr-TR"/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AFB29E3-2C3C-4531-90FD-94FFA14CB52E}" type="slidenum">
              <a:rPr lang="tr-TR" sz="1200"/>
              <a:pPr algn="r"/>
              <a:t>29</a:t>
            </a:fld>
            <a:endParaRPr lang="tr-TR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ED4241-380C-4C34-88CE-11EC4795E53A}" type="slidenum">
              <a:rPr lang="tr-TR"/>
              <a:pPr/>
              <a:t>36</a:t>
            </a:fld>
            <a:endParaRPr lang="tr-TR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ACD32-8E41-4EB8-BB02-8E6B6A3B724A}" type="slidenum">
              <a:rPr lang="tr-TR" smtClean="0"/>
              <a:pPr/>
              <a:t>40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3A635C3-559D-48AE-B33E-D7EFB5438D81}" type="datetime1">
              <a:rPr lang="tr-TR" smtClean="0"/>
              <a:pPr/>
              <a:t>7.05.2020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E7CD7E5-B499-47EC-BCEF-C3C7B37F70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9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7.05.2020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7.05.2020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7.05.2020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7.05.2020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tif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/>
              <a:t>İmmün </a:t>
            </a:r>
            <a:r>
              <a:rPr lang="tr-TR" dirty="0"/>
              <a:t>Sistemi Değerlendirirken Kullanılan Testler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Prof.Dr. Ümit Ölmez</a:t>
            </a:r>
          </a:p>
          <a:p>
            <a:r>
              <a:rPr lang="tr-TR" dirty="0"/>
              <a:t>İmmünoloji ve </a:t>
            </a:r>
            <a:r>
              <a:rPr lang="tr-TR" dirty="0" err="1"/>
              <a:t>Allerjik</a:t>
            </a:r>
            <a:r>
              <a:rPr lang="tr-TR" dirty="0"/>
              <a:t> </a:t>
            </a:r>
            <a:r>
              <a:rPr lang="tr-TR" dirty="0" err="1"/>
              <a:t>Hast</a:t>
            </a:r>
            <a:r>
              <a:rPr lang="tr-TR" dirty="0"/>
              <a:t>.BD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358575-7E2C-2A49-8B36-04250AA2A559}" type="slidenum">
              <a:rPr lang="tr-TR"/>
              <a:pPr>
                <a:defRPr/>
              </a:pPr>
              <a:t>10</a:t>
            </a:fld>
            <a:endParaRPr lang="tr-TR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95288" y="765175"/>
            <a:ext cx="8458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2800" dirty="0">
                <a:cs typeface="Times New Roman" charset="0"/>
              </a:rPr>
              <a:t>Serum proteinlerinin </a:t>
            </a:r>
            <a:r>
              <a:rPr lang="tr-TR" sz="2800" dirty="0" err="1">
                <a:cs typeface="Times New Roman" charset="0"/>
              </a:rPr>
              <a:t>elektroforezinde</a:t>
            </a:r>
            <a:r>
              <a:rPr lang="tr-TR" sz="2800" dirty="0">
                <a:cs typeface="Times New Roman" charset="0"/>
              </a:rPr>
              <a:t> anoda en hızlı göç eden fraksiyon, </a:t>
            </a:r>
            <a:r>
              <a:rPr lang="tr-TR" sz="2800" dirty="0" err="1">
                <a:cs typeface="Times New Roman" charset="0"/>
              </a:rPr>
              <a:t>prealbümin</a:t>
            </a:r>
            <a:r>
              <a:rPr lang="tr-TR" sz="2800" dirty="0">
                <a:cs typeface="Times New Roman" charset="0"/>
              </a:rPr>
              <a:t> ve albümindir, en yavaş göç eden fraksiyon </a:t>
            </a:r>
            <a:r>
              <a:rPr lang="tr-TR" sz="2800" dirty="0">
                <a:cs typeface="Times New Roman" charset="0"/>
                <a:sym typeface="Symbol" charset="0"/>
              </a:rPr>
              <a:t></a:t>
            </a:r>
            <a:r>
              <a:rPr lang="tr-TR" sz="2800" dirty="0">
                <a:cs typeface="Times New Roman" charset="0"/>
              </a:rPr>
              <a:t>-globülin fraksiyonudur. 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257550" y="2957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716338"/>
            <a:ext cx="6488112" cy="233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73962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79388" y="404813"/>
            <a:ext cx="80883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2800" dirty="0" err="1">
                <a:cs typeface="Times New Roman" charset="0"/>
              </a:rPr>
              <a:t>Elektroforez</a:t>
            </a:r>
            <a:r>
              <a:rPr lang="tr-TR" sz="2800" dirty="0">
                <a:cs typeface="Times New Roman" charset="0"/>
              </a:rPr>
              <a:t> işlemi sonunda elde edilen serum protein fraksiyonları, çeşitli proteinleri içerirler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257550" y="2957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438525" y="2309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152775" y="2428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84313"/>
            <a:ext cx="7192962" cy="506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ECB6-212C-4580-B1CA-220D751314D5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075421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1 Grup"/>
          <p:cNvGrpSpPr>
            <a:grpSpLocks/>
          </p:cNvGrpSpPr>
          <p:nvPr/>
        </p:nvGrpSpPr>
        <p:grpSpPr bwMode="auto">
          <a:xfrm>
            <a:off x="285750" y="1285875"/>
            <a:ext cx="7572375" cy="2857500"/>
            <a:chOff x="214282" y="1285860"/>
            <a:chExt cx="7572428" cy="2857520"/>
          </a:xfrm>
        </p:grpSpPr>
        <p:sp>
          <p:nvSpPr>
            <p:cNvPr id="9" name="Rectangle 22"/>
            <p:cNvSpPr/>
            <p:nvPr/>
          </p:nvSpPr>
          <p:spPr>
            <a:xfrm>
              <a:off x="214282" y="1285860"/>
              <a:ext cx="7572428" cy="2857520"/>
            </a:xfrm>
            <a:prstGeom prst="rect">
              <a:avLst/>
            </a:prstGeom>
            <a:effectLst>
              <a:softEdge rad="6350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19"/>
            <p:cNvSpPr/>
            <p:nvPr/>
          </p:nvSpPr>
          <p:spPr>
            <a:xfrm>
              <a:off x="285721" y="3071811"/>
              <a:ext cx="357189" cy="42862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>
                  <a:solidFill>
                    <a:schemeClr val="tx1"/>
                  </a:solidFill>
                </a:rPr>
                <a:t>+</a:t>
              </a:r>
              <a:endParaRPr lang="en-US" sz="3600" dirty="0"/>
            </a:p>
          </p:txBody>
        </p:sp>
        <p:sp>
          <p:nvSpPr>
            <p:cNvPr id="11" name="Oval 21"/>
            <p:cNvSpPr/>
            <p:nvPr/>
          </p:nvSpPr>
          <p:spPr>
            <a:xfrm>
              <a:off x="7215206" y="3000372"/>
              <a:ext cx="357191" cy="42862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>
                  <a:solidFill>
                    <a:schemeClr val="tx1"/>
                  </a:solidFill>
                </a:rPr>
                <a:t>-</a:t>
              </a:r>
              <a:endParaRPr lang="en-US" sz="3600" dirty="0"/>
            </a:p>
          </p:txBody>
        </p:sp>
        <p:grpSp>
          <p:nvGrpSpPr>
            <p:cNvPr id="8" name="Group 15"/>
            <p:cNvGrpSpPr>
              <a:grpSpLocks/>
            </p:cNvGrpSpPr>
            <p:nvPr/>
          </p:nvGrpSpPr>
          <p:grpSpPr bwMode="auto">
            <a:xfrm>
              <a:off x="1714500" y="1428750"/>
              <a:ext cx="3352800" cy="2071688"/>
              <a:chOff x="1248" y="1008"/>
              <a:chExt cx="2112" cy="3072"/>
            </a:xfrm>
          </p:grpSpPr>
          <p:sp>
            <p:nvSpPr>
              <p:cNvPr id="3" name="Line 5"/>
              <p:cNvSpPr>
                <a:spLocks noChangeShapeType="1"/>
              </p:cNvSpPr>
              <p:nvPr/>
            </p:nvSpPr>
            <p:spPr bwMode="auto">
              <a:xfrm>
                <a:off x="595" y="1008"/>
                <a:ext cx="0" cy="3072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" name="Line 6"/>
              <p:cNvSpPr>
                <a:spLocks noChangeShapeType="1"/>
              </p:cNvSpPr>
              <p:nvPr/>
            </p:nvSpPr>
            <p:spPr bwMode="auto">
              <a:xfrm>
                <a:off x="1029" y="1008"/>
                <a:ext cx="0" cy="3072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" name="Line 7"/>
              <p:cNvSpPr>
                <a:spLocks noChangeShapeType="1"/>
              </p:cNvSpPr>
              <p:nvPr/>
            </p:nvSpPr>
            <p:spPr bwMode="auto">
              <a:xfrm>
                <a:off x="2035" y="1008"/>
                <a:ext cx="0" cy="3072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" name="Line 8"/>
              <p:cNvSpPr>
                <a:spLocks noChangeShapeType="1"/>
              </p:cNvSpPr>
              <p:nvPr/>
            </p:nvSpPr>
            <p:spPr bwMode="auto">
              <a:xfrm>
                <a:off x="2707" y="1008"/>
                <a:ext cx="0" cy="3072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7" name="Freeform 3"/>
            <p:cNvSpPr>
              <a:spLocks/>
            </p:cNvSpPr>
            <p:nvPr/>
          </p:nvSpPr>
          <p:spPr bwMode="auto">
            <a:xfrm>
              <a:off x="571473" y="1357299"/>
              <a:ext cx="6500857" cy="2405079"/>
            </a:xfrm>
            <a:custGeom>
              <a:avLst/>
              <a:gdLst/>
              <a:ahLst/>
              <a:cxnLst>
                <a:cxn ang="0">
                  <a:pos x="0" y="3527"/>
                </a:cxn>
                <a:cxn ang="0">
                  <a:pos x="330" y="3287"/>
                </a:cxn>
                <a:cxn ang="0">
                  <a:pos x="435" y="2117"/>
                </a:cxn>
                <a:cxn ang="0">
                  <a:pos x="690" y="197"/>
                </a:cxn>
                <a:cxn ang="0">
                  <a:pos x="1065" y="3302"/>
                </a:cxn>
                <a:cxn ang="0">
                  <a:pos x="1590" y="3107"/>
                </a:cxn>
                <a:cxn ang="0">
                  <a:pos x="1890" y="3362"/>
                </a:cxn>
                <a:cxn ang="0">
                  <a:pos x="2370" y="3377"/>
                </a:cxn>
                <a:cxn ang="0">
                  <a:pos x="2805" y="3302"/>
                </a:cxn>
                <a:cxn ang="0">
                  <a:pos x="3285" y="2882"/>
                </a:cxn>
                <a:cxn ang="0">
                  <a:pos x="3885" y="3332"/>
                </a:cxn>
                <a:cxn ang="0">
                  <a:pos x="4350" y="3377"/>
                </a:cxn>
                <a:cxn ang="0">
                  <a:pos x="4605" y="3077"/>
                </a:cxn>
                <a:cxn ang="0">
                  <a:pos x="4875" y="2612"/>
                </a:cxn>
                <a:cxn ang="0">
                  <a:pos x="5415" y="3257"/>
                </a:cxn>
                <a:cxn ang="0">
                  <a:pos x="5820" y="3377"/>
                </a:cxn>
                <a:cxn ang="0">
                  <a:pos x="6315" y="3122"/>
                </a:cxn>
                <a:cxn ang="0">
                  <a:pos x="6855" y="2807"/>
                </a:cxn>
                <a:cxn ang="0">
                  <a:pos x="7530" y="2897"/>
                </a:cxn>
                <a:cxn ang="0">
                  <a:pos x="8265" y="3242"/>
                </a:cxn>
                <a:cxn ang="0">
                  <a:pos x="9195" y="3437"/>
                </a:cxn>
              </a:cxnLst>
              <a:rect l="0" t="0" r="r" b="b"/>
              <a:pathLst>
                <a:path w="9195" h="3787">
                  <a:moveTo>
                    <a:pt x="0" y="3527"/>
                  </a:moveTo>
                  <a:cubicBezTo>
                    <a:pt x="129" y="3524"/>
                    <a:pt x="258" y="3522"/>
                    <a:pt x="330" y="3287"/>
                  </a:cubicBezTo>
                  <a:cubicBezTo>
                    <a:pt x="402" y="3052"/>
                    <a:pt x="375" y="2632"/>
                    <a:pt x="435" y="2117"/>
                  </a:cubicBezTo>
                  <a:cubicBezTo>
                    <a:pt x="495" y="1602"/>
                    <a:pt x="585" y="0"/>
                    <a:pt x="690" y="197"/>
                  </a:cubicBezTo>
                  <a:cubicBezTo>
                    <a:pt x="795" y="394"/>
                    <a:pt x="915" y="2817"/>
                    <a:pt x="1065" y="3302"/>
                  </a:cubicBezTo>
                  <a:cubicBezTo>
                    <a:pt x="1215" y="3787"/>
                    <a:pt x="1453" y="3097"/>
                    <a:pt x="1590" y="3107"/>
                  </a:cubicBezTo>
                  <a:cubicBezTo>
                    <a:pt x="1727" y="3117"/>
                    <a:pt x="1760" y="3317"/>
                    <a:pt x="1890" y="3362"/>
                  </a:cubicBezTo>
                  <a:cubicBezTo>
                    <a:pt x="2020" y="3407"/>
                    <a:pt x="2218" y="3387"/>
                    <a:pt x="2370" y="3377"/>
                  </a:cubicBezTo>
                  <a:cubicBezTo>
                    <a:pt x="2522" y="3367"/>
                    <a:pt x="2652" y="3384"/>
                    <a:pt x="2805" y="3302"/>
                  </a:cubicBezTo>
                  <a:cubicBezTo>
                    <a:pt x="2958" y="3220"/>
                    <a:pt x="3105" y="2877"/>
                    <a:pt x="3285" y="2882"/>
                  </a:cubicBezTo>
                  <a:cubicBezTo>
                    <a:pt x="3465" y="2887"/>
                    <a:pt x="3708" y="3250"/>
                    <a:pt x="3885" y="3332"/>
                  </a:cubicBezTo>
                  <a:cubicBezTo>
                    <a:pt x="4062" y="3414"/>
                    <a:pt x="4230" y="3419"/>
                    <a:pt x="4350" y="3377"/>
                  </a:cubicBezTo>
                  <a:cubicBezTo>
                    <a:pt x="4470" y="3335"/>
                    <a:pt x="4517" y="3205"/>
                    <a:pt x="4605" y="3077"/>
                  </a:cubicBezTo>
                  <a:cubicBezTo>
                    <a:pt x="4693" y="2949"/>
                    <a:pt x="4740" y="2582"/>
                    <a:pt x="4875" y="2612"/>
                  </a:cubicBezTo>
                  <a:cubicBezTo>
                    <a:pt x="5010" y="2642"/>
                    <a:pt x="5258" y="3130"/>
                    <a:pt x="5415" y="3257"/>
                  </a:cubicBezTo>
                  <a:cubicBezTo>
                    <a:pt x="5572" y="3384"/>
                    <a:pt x="5670" y="3400"/>
                    <a:pt x="5820" y="3377"/>
                  </a:cubicBezTo>
                  <a:cubicBezTo>
                    <a:pt x="5970" y="3354"/>
                    <a:pt x="6143" y="3217"/>
                    <a:pt x="6315" y="3122"/>
                  </a:cubicBezTo>
                  <a:cubicBezTo>
                    <a:pt x="6487" y="3027"/>
                    <a:pt x="6653" y="2844"/>
                    <a:pt x="6855" y="2807"/>
                  </a:cubicBezTo>
                  <a:cubicBezTo>
                    <a:pt x="7057" y="2770"/>
                    <a:pt x="7295" y="2825"/>
                    <a:pt x="7530" y="2897"/>
                  </a:cubicBezTo>
                  <a:cubicBezTo>
                    <a:pt x="7765" y="2969"/>
                    <a:pt x="7988" y="3152"/>
                    <a:pt x="8265" y="3242"/>
                  </a:cubicBezTo>
                  <a:cubicBezTo>
                    <a:pt x="8542" y="3332"/>
                    <a:pt x="9040" y="3404"/>
                    <a:pt x="9195" y="3437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DDD8C2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" name="Freeform 2"/>
          <p:cNvSpPr>
            <a:spLocks/>
          </p:cNvSpPr>
          <p:nvPr/>
        </p:nvSpPr>
        <p:spPr bwMode="auto">
          <a:xfrm>
            <a:off x="571500" y="1285875"/>
            <a:ext cx="6429375" cy="2474913"/>
          </a:xfrm>
          <a:custGeom>
            <a:avLst/>
            <a:gdLst>
              <a:gd name="T0" fmla="*/ 0 w 9176"/>
              <a:gd name="T1" fmla="*/ 2147483647 h 3898"/>
              <a:gd name="T2" fmla="*/ 2147483647 w 9176"/>
              <a:gd name="T3" fmla="*/ 2147483647 h 3898"/>
              <a:gd name="T4" fmla="*/ 2147483647 w 9176"/>
              <a:gd name="T5" fmla="*/ 2147483647 h 3898"/>
              <a:gd name="T6" fmla="*/ 2147483647 w 9176"/>
              <a:gd name="T7" fmla="*/ 2147483647 h 3898"/>
              <a:gd name="T8" fmla="*/ 2147483647 w 9176"/>
              <a:gd name="T9" fmla="*/ 2147483647 h 3898"/>
              <a:gd name="T10" fmla="*/ 2147483647 w 9176"/>
              <a:gd name="T11" fmla="*/ 2147483647 h 3898"/>
              <a:gd name="T12" fmla="*/ 2147483647 w 9176"/>
              <a:gd name="T13" fmla="*/ 2147483647 h 3898"/>
              <a:gd name="T14" fmla="*/ 2147483647 w 9176"/>
              <a:gd name="T15" fmla="*/ 2147483647 h 3898"/>
              <a:gd name="T16" fmla="*/ 2147483647 w 9176"/>
              <a:gd name="T17" fmla="*/ 2147483647 h 3898"/>
              <a:gd name="T18" fmla="*/ 2147483647 w 9176"/>
              <a:gd name="T19" fmla="*/ 2147483647 h 3898"/>
              <a:gd name="T20" fmla="*/ 2147483647 w 9176"/>
              <a:gd name="T21" fmla="*/ 2147483647 h 3898"/>
              <a:gd name="T22" fmla="*/ 2147483647 w 9176"/>
              <a:gd name="T23" fmla="*/ 2147483647 h 3898"/>
              <a:gd name="T24" fmla="*/ 2147483647 w 9176"/>
              <a:gd name="T25" fmla="*/ 2147483647 h 3898"/>
              <a:gd name="T26" fmla="*/ 2147483647 w 9176"/>
              <a:gd name="T27" fmla="*/ 2147483647 h 3898"/>
              <a:gd name="T28" fmla="*/ 2147483647 w 9176"/>
              <a:gd name="T29" fmla="*/ 2147483647 h 3898"/>
              <a:gd name="T30" fmla="*/ 2147483647 w 9176"/>
              <a:gd name="T31" fmla="*/ 2147483647 h 3898"/>
              <a:gd name="T32" fmla="*/ 2147483647 w 9176"/>
              <a:gd name="T33" fmla="*/ 2147483647 h 38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176"/>
              <a:gd name="T52" fmla="*/ 0 h 3898"/>
              <a:gd name="T53" fmla="*/ 9176 w 9176"/>
              <a:gd name="T54" fmla="*/ 3898 h 38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176" h="3898">
                <a:moveTo>
                  <a:pt x="0" y="3748"/>
                </a:moveTo>
                <a:cubicBezTo>
                  <a:pt x="128" y="3729"/>
                  <a:pt x="257" y="3710"/>
                  <a:pt x="330" y="3449"/>
                </a:cubicBezTo>
                <a:cubicBezTo>
                  <a:pt x="403" y="3188"/>
                  <a:pt x="379" y="2721"/>
                  <a:pt x="440" y="2183"/>
                </a:cubicBezTo>
                <a:cubicBezTo>
                  <a:pt x="501" y="1645"/>
                  <a:pt x="598" y="0"/>
                  <a:pt x="694" y="220"/>
                </a:cubicBezTo>
                <a:cubicBezTo>
                  <a:pt x="790" y="440"/>
                  <a:pt x="861" y="3104"/>
                  <a:pt x="1017" y="3501"/>
                </a:cubicBezTo>
                <a:cubicBezTo>
                  <a:pt x="1173" y="3898"/>
                  <a:pt x="1471" y="2589"/>
                  <a:pt x="1631" y="2601"/>
                </a:cubicBezTo>
                <a:cubicBezTo>
                  <a:pt x="1791" y="2613"/>
                  <a:pt x="1781" y="3424"/>
                  <a:pt x="1978" y="3571"/>
                </a:cubicBezTo>
                <a:cubicBezTo>
                  <a:pt x="2175" y="3718"/>
                  <a:pt x="2586" y="3726"/>
                  <a:pt x="2811" y="3484"/>
                </a:cubicBezTo>
                <a:cubicBezTo>
                  <a:pt x="3036" y="3242"/>
                  <a:pt x="3120" y="2096"/>
                  <a:pt x="3331" y="2116"/>
                </a:cubicBezTo>
                <a:cubicBezTo>
                  <a:pt x="3542" y="2136"/>
                  <a:pt x="3863" y="3392"/>
                  <a:pt x="4077" y="3605"/>
                </a:cubicBezTo>
                <a:cubicBezTo>
                  <a:pt x="4291" y="3818"/>
                  <a:pt x="4465" y="3541"/>
                  <a:pt x="4615" y="3397"/>
                </a:cubicBezTo>
                <a:cubicBezTo>
                  <a:pt x="4765" y="3253"/>
                  <a:pt x="4829" y="2732"/>
                  <a:pt x="4979" y="2738"/>
                </a:cubicBezTo>
                <a:cubicBezTo>
                  <a:pt x="5129" y="2744"/>
                  <a:pt x="5286" y="3299"/>
                  <a:pt x="5517" y="3432"/>
                </a:cubicBezTo>
                <a:cubicBezTo>
                  <a:pt x="5748" y="3565"/>
                  <a:pt x="6142" y="3648"/>
                  <a:pt x="6367" y="3536"/>
                </a:cubicBezTo>
                <a:cubicBezTo>
                  <a:pt x="6592" y="3424"/>
                  <a:pt x="6679" y="2856"/>
                  <a:pt x="6866" y="2757"/>
                </a:cubicBezTo>
                <a:cubicBezTo>
                  <a:pt x="7053" y="2658"/>
                  <a:pt x="7104" y="2801"/>
                  <a:pt x="7489" y="2945"/>
                </a:cubicBezTo>
                <a:cubicBezTo>
                  <a:pt x="7874" y="3089"/>
                  <a:pt x="8895" y="3585"/>
                  <a:pt x="9176" y="3623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C6F18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85720" y="357166"/>
            <a:ext cx="8401080" cy="857256"/>
          </a:xfrm>
          <a:prstGeom prst="rect">
            <a:avLst/>
          </a:prstGeom>
          <a:ln w="6350" cap="rnd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dirty="0">
                <a:latin typeface="+mj-lt"/>
                <a:ea typeface="+mj-ea"/>
                <a:cs typeface="+mj-cs"/>
              </a:rPr>
              <a:t>Akut </a:t>
            </a:r>
            <a:r>
              <a:rPr lang="tr-TR" sz="5400" dirty="0" err="1">
                <a:latin typeface="+mj-lt"/>
                <a:ea typeface="+mj-ea"/>
                <a:cs typeface="+mj-cs"/>
              </a:rPr>
              <a:t>İnflamasyon</a:t>
            </a:r>
            <a:endParaRPr lang="en-US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18" name="17 Aşağı Ok"/>
          <p:cNvSpPr/>
          <p:nvPr/>
        </p:nvSpPr>
        <p:spPr>
          <a:xfrm flipV="1">
            <a:off x="2928938" y="1928813"/>
            <a:ext cx="214312" cy="28575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9" name="18 Aşağı Ok"/>
          <p:cNvSpPr/>
          <p:nvPr/>
        </p:nvSpPr>
        <p:spPr>
          <a:xfrm flipV="1">
            <a:off x="1714500" y="2286000"/>
            <a:ext cx="214313" cy="28575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2" name="Rounded Rectangle 26"/>
          <p:cNvSpPr/>
          <p:nvPr/>
        </p:nvSpPr>
        <p:spPr>
          <a:xfrm>
            <a:off x="1428728" y="4286256"/>
            <a:ext cx="5786478" cy="1928826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49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rgbClr val="C898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b="1" dirty="0">
                <a:ln w="1905"/>
                <a:solidFill>
                  <a:schemeClr val="accent5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α</a:t>
            </a:r>
            <a:r>
              <a:rPr lang="tr-TR" sz="2000" b="1" dirty="0">
                <a:ln w="1905"/>
                <a:solidFill>
                  <a:schemeClr val="accent5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1 ve </a:t>
            </a:r>
            <a:r>
              <a:rPr lang="el-GR" sz="2000" b="1" dirty="0">
                <a:ln w="1905"/>
                <a:solidFill>
                  <a:schemeClr val="accent5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α </a:t>
            </a:r>
            <a:r>
              <a:rPr lang="tr-TR" sz="2000" b="1" dirty="0">
                <a:ln w="1905"/>
                <a:solidFill>
                  <a:schemeClr val="accent5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2 de belirgin artış, </a:t>
            </a:r>
            <a:r>
              <a:rPr lang="tr-TR" sz="2000" b="1" dirty="0" err="1">
                <a:ln w="1905"/>
                <a:solidFill>
                  <a:schemeClr val="accent5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albuminde</a:t>
            </a:r>
            <a:r>
              <a:rPr lang="tr-TR" sz="2000" b="1" dirty="0">
                <a:ln w="1905"/>
                <a:solidFill>
                  <a:schemeClr val="accent5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hafif azalma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000" b="1" dirty="0">
                <a:ln w="1905"/>
                <a:solidFill>
                  <a:schemeClr val="accent5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Gebelik sırasında östrojen artışı veya östrojen salgılanan tümörlerde de benzer </a:t>
            </a:r>
            <a:r>
              <a:rPr lang="tr-TR" sz="2000" b="1" dirty="0" err="1">
                <a:ln w="1905"/>
                <a:solidFill>
                  <a:schemeClr val="accent5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patern</a:t>
            </a:r>
            <a:r>
              <a:rPr lang="tr-TR" sz="2000" b="1" dirty="0">
                <a:ln w="1905"/>
                <a:solidFill>
                  <a:schemeClr val="accent5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görülebilir</a:t>
            </a:r>
            <a:endParaRPr lang="en-US" sz="2000" b="1" dirty="0">
              <a:ln w="1905"/>
              <a:solidFill>
                <a:schemeClr val="accent5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30727" name="20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0E46E6-E60D-7641-92A4-695FC6C22BA8}" type="slidenum">
              <a:rPr lang="tr-TR" sz="1200">
                <a:solidFill>
                  <a:srgbClr val="898989"/>
                </a:solidFill>
                <a:latin typeface="Calibri" charset="0"/>
              </a:rPr>
              <a:pPr eaLnBrk="1" hangingPunct="1"/>
              <a:t>12</a:t>
            </a:fld>
            <a:endParaRPr lang="tr-TR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45940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1 Grup"/>
          <p:cNvGrpSpPr>
            <a:grpSpLocks/>
          </p:cNvGrpSpPr>
          <p:nvPr/>
        </p:nvGrpSpPr>
        <p:grpSpPr bwMode="auto">
          <a:xfrm>
            <a:off x="357188" y="1285875"/>
            <a:ext cx="7572375" cy="2857500"/>
            <a:chOff x="214282" y="1285860"/>
            <a:chExt cx="7572428" cy="2857520"/>
          </a:xfrm>
        </p:grpSpPr>
        <p:sp>
          <p:nvSpPr>
            <p:cNvPr id="9" name="Rectangle 22"/>
            <p:cNvSpPr/>
            <p:nvPr/>
          </p:nvSpPr>
          <p:spPr>
            <a:xfrm>
              <a:off x="214282" y="1285860"/>
              <a:ext cx="7572428" cy="2857520"/>
            </a:xfrm>
            <a:prstGeom prst="rect">
              <a:avLst/>
            </a:prstGeom>
            <a:effectLst>
              <a:softEdge rad="6350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19"/>
            <p:cNvSpPr/>
            <p:nvPr/>
          </p:nvSpPr>
          <p:spPr>
            <a:xfrm>
              <a:off x="285719" y="3071811"/>
              <a:ext cx="357191" cy="42862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>
                  <a:solidFill>
                    <a:schemeClr val="tx1"/>
                  </a:solidFill>
                </a:rPr>
                <a:t>+</a:t>
              </a:r>
              <a:endParaRPr lang="en-US" sz="3600" dirty="0"/>
            </a:p>
          </p:txBody>
        </p:sp>
        <p:sp>
          <p:nvSpPr>
            <p:cNvPr id="11" name="Oval 21"/>
            <p:cNvSpPr/>
            <p:nvPr/>
          </p:nvSpPr>
          <p:spPr>
            <a:xfrm>
              <a:off x="7215206" y="3000372"/>
              <a:ext cx="357189" cy="42862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>
                  <a:solidFill>
                    <a:schemeClr val="tx1"/>
                  </a:solidFill>
                </a:rPr>
                <a:t>-</a:t>
              </a:r>
              <a:endParaRPr lang="en-US" sz="3600" dirty="0"/>
            </a:p>
          </p:txBody>
        </p:sp>
        <p:grpSp>
          <p:nvGrpSpPr>
            <p:cNvPr id="8" name="Group 15"/>
            <p:cNvGrpSpPr>
              <a:grpSpLocks/>
            </p:cNvGrpSpPr>
            <p:nvPr/>
          </p:nvGrpSpPr>
          <p:grpSpPr bwMode="auto">
            <a:xfrm>
              <a:off x="1714500" y="1428750"/>
              <a:ext cx="3352800" cy="2071688"/>
              <a:chOff x="1248" y="1008"/>
              <a:chExt cx="2112" cy="3072"/>
            </a:xfrm>
          </p:grpSpPr>
          <p:sp>
            <p:nvSpPr>
              <p:cNvPr id="3" name="Line 5"/>
              <p:cNvSpPr>
                <a:spLocks noChangeShapeType="1"/>
              </p:cNvSpPr>
              <p:nvPr/>
            </p:nvSpPr>
            <p:spPr bwMode="auto">
              <a:xfrm>
                <a:off x="596" y="1008"/>
                <a:ext cx="0" cy="3072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" name="Line 6"/>
              <p:cNvSpPr>
                <a:spLocks noChangeShapeType="1"/>
              </p:cNvSpPr>
              <p:nvPr/>
            </p:nvSpPr>
            <p:spPr bwMode="auto">
              <a:xfrm>
                <a:off x="1030" y="1008"/>
                <a:ext cx="0" cy="3072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" name="Line 7"/>
              <p:cNvSpPr>
                <a:spLocks noChangeShapeType="1"/>
              </p:cNvSpPr>
              <p:nvPr/>
            </p:nvSpPr>
            <p:spPr bwMode="auto">
              <a:xfrm>
                <a:off x="2036" y="1008"/>
                <a:ext cx="0" cy="3072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" name="Line 8"/>
              <p:cNvSpPr>
                <a:spLocks noChangeShapeType="1"/>
              </p:cNvSpPr>
              <p:nvPr/>
            </p:nvSpPr>
            <p:spPr bwMode="auto">
              <a:xfrm>
                <a:off x="2708" y="1008"/>
                <a:ext cx="0" cy="3072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7" name="Freeform 3"/>
            <p:cNvSpPr>
              <a:spLocks/>
            </p:cNvSpPr>
            <p:nvPr/>
          </p:nvSpPr>
          <p:spPr bwMode="auto">
            <a:xfrm>
              <a:off x="571471" y="1357299"/>
              <a:ext cx="6500859" cy="2405079"/>
            </a:xfrm>
            <a:custGeom>
              <a:avLst/>
              <a:gdLst/>
              <a:ahLst/>
              <a:cxnLst>
                <a:cxn ang="0">
                  <a:pos x="0" y="3527"/>
                </a:cxn>
                <a:cxn ang="0">
                  <a:pos x="330" y="3287"/>
                </a:cxn>
                <a:cxn ang="0">
                  <a:pos x="435" y="2117"/>
                </a:cxn>
                <a:cxn ang="0">
                  <a:pos x="690" y="197"/>
                </a:cxn>
                <a:cxn ang="0">
                  <a:pos x="1065" y="3302"/>
                </a:cxn>
                <a:cxn ang="0">
                  <a:pos x="1590" y="3107"/>
                </a:cxn>
                <a:cxn ang="0">
                  <a:pos x="1890" y="3362"/>
                </a:cxn>
                <a:cxn ang="0">
                  <a:pos x="2370" y="3377"/>
                </a:cxn>
                <a:cxn ang="0">
                  <a:pos x="2805" y="3302"/>
                </a:cxn>
                <a:cxn ang="0">
                  <a:pos x="3285" y="2882"/>
                </a:cxn>
                <a:cxn ang="0">
                  <a:pos x="3885" y="3332"/>
                </a:cxn>
                <a:cxn ang="0">
                  <a:pos x="4350" y="3377"/>
                </a:cxn>
                <a:cxn ang="0">
                  <a:pos x="4605" y="3077"/>
                </a:cxn>
                <a:cxn ang="0">
                  <a:pos x="4875" y="2612"/>
                </a:cxn>
                <a:cxn ang="0">
                  <a:pos x="5415" y="3257"/>
                </a:cxn>
                <a:cxn ang="0">
                  <a:pos x="5820" y="3377"/>
                </a:cxn>
                <a:cxn ang="0">
                  <a:pos x="6315" y="3122"/>
                </a:cxn>
                <a:cxn ang="0">
                  <a:pos x="6855" y="2807"/>
                </a:cxn>
                <a:cxn ang="0">
                  <a:pos x="7530" y="2897"/>
                </a:cxn>
                <a:cxn ang="0">
                  <a:pos x="8265" y="3242"/>
                </a:cxn>
                <a:cxn ang="0">
                  <a:pos x="9195" y="3437"/>
                </a:cxn>
              </a:cxnLst>
              <a:rect l="0" t="0" r="r" b="b"/>
              <a:pathLst>
                <a:path w="9195" h="3787">
                  <a:moveTo>
                    <a:pt x="0" y="3527"/>
                  </a:moveTo>
                  <a:cubicBezTo>
                    <a:pt x="129" y="3524"/>
                    <a:pt x="258" y="3522"/>
                    <a:pt x="330" y="3287"/>
                  </a:cubicBezTo>
                  <a:cubicBezTo>
                    <a:pt x="402" y="3052"/>
                    <a:pt x="375" y="2632"/>
                    <a:pt x="435" y="2117"/>
                  </a:cubicBezTo>
                  <a:cubicBezTo>
                    <a:pt x="495" y="1602"/>
                    <a:pt x="585" y="0"/>
                    <a:pt x="690" y="197"/>
                  </a:cubicBezTo>
                  <a:cubicBezTo>
                    <a:pt x="795" y="394"/>
                    <a:pt x="915" y="2817"/>
                    <a:pt x="1065" y="3302"/>
                  </a:cubicBezTo>
                  <a:cubicBezTo>
                    <a:pt x="1215" y="3787"/>
                    <a:pt x="1453" y="3097"/>
                    <a:pt x="1590" y="3107"/>
                  </a:cubicBezTo>
                  <a:cubicBezTo>
                    <a:pt x="1727" y="3117"/>
                    <a:pt x="1760" y="3317"/>
                    <a:pt x="1890" y="3362"/>
                  </a:cubicBezTo>
                  <a:cubicBezTo>
                    <a:pt x="2020" y="3407"/>
                    <a:pt x="2218" y="3387"/>
                    <a:pt x="2370" y="3377"/>
                  </a:cubicBezTo>
                  <a:cubicBezTo>
                    <a:pt x="2522" y="3367"/>
                    <a:pt x="2652" y="3384"/>
                    <a:pt x="2805" y="3302"/>
                  </a:cubicBezTo>
                  <a:cubicBezTo>
                    <a:pt x="2958" y="3220"/>
                    <a:pt x="3105" y="2877"/>
                    <a:pt x="3285" y="2882"/>
                  </a:cubicBezTo>
                  <a:cubicBezTo>
                    <a:pt x="3465" y="2887"/>
                    <a:pt x="3708" y="3250"/>
                    <a:pt x="3885" y="3332"/>
                  </a:cubicBezTo>
                  <a:cubicBezTo>
                    <a:pt x="4062" y="3414"/>
                    <a:pt x="4230" y="3419"/>
                    <a:pt x="4350" y="3377"/>
                  </a:cubicBezTo>
                  <a:cubicBezTo>
                    <a:pt x="4470" y="3335"/>
                    <a:pt x="4517" y="3205"/>
                    <a:pt x="4605" y="3077"/>
                  </a:cubicBezTo>
                  <a:cubicBezTo>
                    <a:pt x="4693" y="2949"/>
                    <a:pt x="4740" y="2582"/>
                    <a:pt x="4875" y="2612"/>
                  </a:cubicBezTo>
                  <a:cubicBezTo>
                    <a:pt x="5010" y="2642"/>
                    <a:pt x="5258" y="3130"/>
                    <a:pt x="5415" y="3257"/>
                  </a:cubicBezTo>
                  <a:cubicBezTo>
                    <a:pt x="5572" y="3384"/>
                    <a:pt x="5670" y="3400"/>
                    <a:pt x="5820" y="3377"/>
                  </a:cubicBezTo>
                  <a:cubicBezTo>
                    <a:pt x="5970" y="3354"/>
                    <a:pt x="6143" y="3217"/>
                    <a:pt x="6315" y="3122"/>
                  </a:cubicBezTo>
                  <a:cubicBezTo>
                    <a:pt x="6487" y="3027"/>
                    <a:pt x="6653" y="2844"/>
                    <a:pt x="6855" y="2807"/>
                  </a:cubicBezTo>
                  <a:cubicBezTo>
                    <a:pt x="7057" y="2770"/>
                    <a:pt x="7295" y="2825"/>
                    <a:pt x="7530" y="2897"/>
                  </a:cubicBezTo>
                  <a:cubicBezTo>
                    <a:pt x="7765" y="2969"/>
                    <a:pt x="7988" y="3152"/>
                    <a:pt x="8265" y="3242"/>
                  </a:cubicBezTo>
                  <a:cubicBezTo>
                    <a:pt x="8542" y="3332"/>
                    <a:pt x="9040" y="3404"/>
                    <a:pt x="9195" y="3437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DDD8C2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" name="Freeform 2"/>
          <p:cNvSpPr>
            <a:spLocks/>
          </p:cNvSpPr>
          <p:nvPr/>
        </p:nvSpPr>
        <p:spPr bwMode="auto">
          <a:xfrm>
            <a:off x="642938" y="1785938"/>
            <a:ext cx="6429375" cy="1924050"/>
          </a:xfrm>
          <a:custGeom>
            <a:avLst/>
            <a:gdLst>
              <a:gd name="T0" fmla="*/ 0 w 9176"/>
              <a:gd name="T1" fmla="*/ 2147483647 h 3031"/>
              <a:gd name="T2" fmla="*/ 2147483647 w 9176"/>
              <a:gd name="T3" fmla="*/ 2147483647 h 3031"/>
              <a:gd name="T4" fmla="*/ 2147483647 w 9176"/>
              <a:gd name="T5" fmla="*/ 2147483647 h 3031"/>
              <a:gd name="T6" fmla="*/ 2147483647 w 9176"/>
              <a:gd name="T7" fmla="*/ 2147483647 h 3031"/>
              <a:gd name="T8" fmla="*/ 2147483647 w 9176"/>
              <a:gd name="T9" fmla="*/ 2147483647 h 3031"/>
              <a:gd name="T10" fmla="*/ 2147483647 w 9176"/>
              <a:gd name="T11" fmla="*/ 2147483647 h 3031"/>
              <a:gd name="T12" fmla="*/ 2147483647 w 9176"/>
              <a:gd name="T13" fmla="*/ 2147483647 h 3031"/>
              <a:gd name="T14" fmla="*/ 2147483647 w 9176"/>
              <a:gd name="T15" fmla="*/ 2147483647 h 3031"/>
              <a:gd name="T16" fmla="*/ 2147483647 w 9176"/>
              <a:gd name="T17" fmla="*/ 2147483647 h 3031"/>
              <a:gd name="T18" fmla="*/ 2147483647 w 9176"/>
              <a:gd name="T19" fmla="*/ 2147483647 h 3031"/>
              <a:gd name="T20" fmla="*/ 2147483647 w 9176"/>
              <a:gd name="T21" fmla="*/ 2147483647 h 3031"/>
              <a:gd name="T22" fmla="*/ 2147483647 w 9176"/>
              <a:gd name="T23" fmla="*/ 2147483647 h 3031"/>
              <a:gd name="T24" fmla="*/ 2147483647 w 9176"/>
              <a:gd name="T25" fmla="*/ 2147483647 h 3031"/>
              <a:gd name="T26" fmla="*/ 2147483647 w 9176"/>
              <a:gd name="T27" fmla="*/ 2147483647 h 3031"/>
              <a:gd name="T28" fmla="*/ 2147483647 w 9176"/>
              <a:gd name="T29" fmla="*/ 2147483647 h 3031"/>
              <a:gd name="T30" fmla="*/ 2147483647 w 9176"/>
              <a:gd name="T31" fmla="*/ 2147483647 h 3031"/>
              <a:gd name="T32" fmla="*/ 2147483647 w 9176"/>
              <a:gd name="T33" fmla="*/ 2147483647 h 30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176"/>
              <a:gd name="T52" fmla="*/ 0 h 3031"/>
              <a:gd name="T53" fmla="*/ 9176 w 9176"/>
              <a:gd name="T54" fmla="*/ 3031 h 30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176" h="3031">
                <a:moveTo>
                  <a:pt x="0" y="2961"/>
                </a:moveTo>
                <a:cubicBezTo>
                  <a:pt x="128" y="2942"/>
                  <a:pt x="257" y="2923"/>
                  <a:pt x="330" y="2662"/>
                </a:cubicBezTo>
                <a:cubicBezTo>
                  <a:pt x="403" y="2401"/>
                  <a:pt x="379" y="1803"/>
                  <a:pt x="440" y="1396"/>
                </a:cubicBezTo>
                <a:cubicBezTo>
                  <a:pt x="501" y="989"/>
                  <a:pt x="598" y="0"/>
                  <a:pt x="694" y="220"/>
                </a:cubicBezTo>
                <a:cubicBezTo>
                  <a:pt x="790" y="440"/>
                  <a:pt x="861" y="2448"/>
                  <a:pt x="1017" y="2714"/>
                </a:cubicBezTo>
                <a:cubicBezTo>
                  <a:pt x="1173" y="2980"/>
                  <a:pt x="1471" y="1802"/>
                  <a:pt x="1631" y="1814"/>
                </a:cubicBezTo>
                <a:cubicBezTo>
                  <a:pt x="1791" y="1826"/>
                  <a:pt x="1781" y="2637"/>
                  <a:pt x="1978" y="2784"/>
                </a:cubicBezTo>
                <a:cubicBezTo>
                  <a:pt x="2175" y="2931"/>
                  <a:pt x="2586" y="2939"/>
                  <a:pt x="2811" y="2697"/>
                </a:cubicBezTo>
                <a:cubicBezTo>
                  <a:pt x="3036" y="2455"/>
                  <a:pt x="3120" y="1309"/>
                  <a:pt x="3331" y="1329"/>
                </a:cubicBezTo>
                <a:cubicBezTo>
                  <a:pt x="3542" y="1349"/>
                  <a:pt x="3863" y="2605"/>
                  <a:pt x="4077" y="2818"/>
                </a:cubicBezTo>
                <a:cubicBezTo>
                  <a:pt x="4291" y="3031"/>
                  <a:pt x="4465" y="2754"/>
                  <a:pt x="4615" y="2610"/>
                </a:cubicBezTo>
                <a:cubicBezTo>
                  <a:pt x="4765" y="2466"/>
                  <a:pt x="4829" y="1945"/>
                  <a:pt x="4979" y="1951"/>
                </a:cubicBezTo>
                <a:cubicBezTo>
                  <a:pt x="5129" y="1957"/>
                  <a:pt x="5286" y="2512"/>
                  <a:pt x="5517" y="2645"/>
                </a:cubicBezTo>
                <a:cubicBezTo>
                  <a:pt x="5748" y="2778"/>
                  <a:pt x="6142" y="2861"/>
                  <a:pt x="6367" y="2749"/>
                </a:cubicBezTo>
                <a:cubicBezTo>
                  <a:pt x="6592" y="2637"/>
                  <a:pt x="6679" y="2143"/>
                  <a:pt x="6866" y="1970"/>
                </a:cubicBezTo>
                <a:cubicBezTo>
                  <a:pt x="7053" y="1797"/>
                  <a:pt x="7104" y="1564"/>
                  <a:pt x="7489" y="1708"/>
                </a:cubicBezTo>
                <a:cubicBezTo>
                  <a:pt x="7874" y="1852"/>
                  <a:pt x="8895" y="2798"/>
                  <a:pt x="9176" y="28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C6F18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85720" y="357166"/>
            <a:ext cx="8401080" cy="857256"/>
          </a:xfrm>
          <a:prstGeom prst="rect">
            <a:avLst/>
          </a:prstGeom>
          <a:ln w="6350" cap="rnd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dirty="0">
                <a:latin typeface="+mj-lt"/>
                <a:ea typeface="+mj-ea"/>
                <a:cs typeface="+mj-cs"/>
              </a:rPr>
              <a:t>Kronik </a:t>
            </a:r>
            <a:r>
              <a:rPr lang="tr-TR" sz="5400" dirty="0" err="1">
                <a:latin typeface="+mj-lt"/>
                <a:ea typeface="+mj-ea"/>
                <a:cs typeface="+mj-cs"/>
              </a:rPr>
              <a:t>İnflamasyon</a:t>
            </a:r>
            <a:endParaRPr lang="en-US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18" name="17 Aşağı Ok"/>
          <p:cNvSpPr/>
          <p:nvPr/>
        </p:nvSpPr>
        <p:spPr>
          <a:xfrm flipV="1">
            <a:off x="2928938" y="1928813"/>
            <a:ext cx="214312" cy="28575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9" name="18 Aşağı Ok"/>
          <p:cNvSpPr/>
          <p:nvPr/>
        </p:nvSpPr>
        <p:spPr>
          <a:xfrm flipV="1">
            <a:off x="1714500" y="2286000"/>
            <a:ext cx="214313" cy="28575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1" name="Rounded Rectangle 26"/>
          <p:cNvSpPr/>
          <p:nvPr/>
        </p:nvSpPr>
        <p:spPr>
          <a:xfrm>
            <a:off x="1214414" y="4429132"/>
            <a:ext cx="6000792" cy="1928826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49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rgbClr val="C898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b="1" dirty="0">
                <a:ln w="1905"/>
                <a:solidFill>
                  <a:schemeClr val="accent5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α </a:t>
            </a:r>
            <a:r>
              <a:rPr lang="tr-TR" sz="2400" b="1" dirty="0">
                <a:ln w="1905"/>
                <a:solidFill>
                  <a:schemeClr val="accent5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1 ,</a:t>
            </a:r>
            <a:r>
              <a:rPr lang="el-GR" sz="2400" b="1" dirty="0">
                <a:ln w="1905"/>
                <a:solidFill>
                  <a:schemeClr val="accent5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α </a:t>
            </a:r>
            <a:r>
              <a:rPr lang="tr-TR" sz="2400" b="1" dirty="0">
                <a:ln w="1905"/>
                <a:solidFill>
                  <a:schemeClr val="accent5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2 ve gamma bölgesinde belirgin artış, </a:t>
            </a:r>
            <a:r>
              <a:rPr lang="tr-TR" sz="2400" b="1" dirty="0" err="1">
                <a:ln w="1905"/>
                <a:solidFill>
                  <a:schemeClr val="accent5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albuminde</a:t>
            </a:r>
            <a:r>
              <a:rPr lang="tr-TR" sz="2400" b="1" dirty="0">
                <a:ln w="1905"/>
                <a:solidFill>
                  <a:schemeClr val="accent5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azalma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400" b="1" dirty="0">
                <a:ln w="1905"/>
                <a:solidFill>
                  <a:schemeClr val="accent5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Kronik enfeksiyonlar,</a:t>
            </a:r>
            <a:r>
              <a:rPr lang="tr-TR" sz="2400" b="1" dirty="0" err="1">
                <a:ln w="1905"/>
                <a:solidFill>
                  <a:schemeClr val="accent5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konnektif</a:t>
            </a:r>
            <a:r>
              <a:rPr lang="tr-TR" sz="2400" b="1" dirty="0">
                <a:ln w="1905"/>
                <a:solidFill>
                  <a:schemeClr val="accent5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doku hastalıkları,</a:t>
            </a:r>
            <a:r>
              <a:rPr lang="tr-TR" sz="2400" b="1" dirty="0" err="1">
                <a:ln w="1905"/>
                <a:solidFill>
                  <a:schemeClr val="accent5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maligniteler</a:t>
            </a:r>
            <a:r>
              <a:rPr lang="tr-TR" sz="2400" b="1" dirty="0">
                <a:ln w="1905"/>
                <a:solidFill>
                  <a:schemeClr val="accent5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..</a:t>
            </a:r>
            <a:endParaRPr lang="en-US" sz="2400" b="1" dirty="0">
              <a:ln w="1905"/>
              <a:solidFill>
                <a:schemeClr val="accent5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22" name="21 Aşağı Ok"/>
          <p:cNvSpPr/>
          <p:nvPr/>
        </p:nvSpPr>
        <p:spPr>
          <a:xfrm>
            <a:off x="1000125" y="2143125"/>
            <a:ext cx="142875" cy="214313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0" name="19 Aşağı Ok"/>
          <p:cNvSpPr/>
          <p:nvPr/>
        </p:nvSpPr>
        <p:spPr>
          <a:xfrm flipV="1">
            <a:off x="5715000" y="2081213"/>
            <a:ext cx="214313" cy="28575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32777" name="22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DCE90D-648F-1C45-A887-708CD75EBFE1}" type="slidenum">
              <a:rPr lang="tr-TR" sz="1200">
                <a:solidFill>
                  <a:srgbClr val="898989"/>
                </a:solidFill>
                <a:latin typeface="Calibri" charset="0"/>
              </a:rPr>
              <a:pPr eaLnBrk="1" hangingPunct="1"/>
              <a:t>13</a:t>
            </a:fld>
            <a:endParaRPr lang="tr-TR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992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14282" y="1285860"/>
            <a:ext cx="7572428" cy="2857520"/>
          </a:xfrm>
          <a:custGeom>
            <a:avLst/>
            <a:gdLst>
              <a:gd name="connsiteX0" fmla="*/ 0 w 7572428"/>
              <a:gd name="connsiteY0" fmla="*/ 0 h 2857520"/>
              <a:gd name="connsiteX1" fmla="*/ 7572428 w 7572428"/>
              <a:gd name="connsiteY1" fmla="*/ 0 h 2857520"/>
              <a:gd name="connsiteX2" fmla="*/ 7572428 w 7572428"/>
              <a:gd name="connsiteY2" fmla="*/ 2857520 h 2857520"/>
              <a:gd name="connsiteX3" fmla="*/ 0 w 7572428"/>
              <a:gd name="connsiteY3" fmla="*/ 2857520 h 2857520"/>
              <a:gd name="connsiteX4" fmla="*/ 0 w 7572428"/>
              <a:gd name="connsiteY4" fmla="*/ 0 h 285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2428" h="2857520">
                <a:moveTo>
                  <a:pt x="0" y="0"/>
                </a:moveTo>
                <a:lnTo>
                  <a:pt x="7572428" y="0"/>
                </a:lnTo>
                <a:lnTo>
                  <a:pt x="7572428" y="2857520"/>
                </a:lnTo>
                <a:lnTo>
                  <a:pt x="0" y="2857520"/>
                </a:lnTo>
                <a:lnTo>
                  <a:pt x="0" y="0"/>
                </a:lnTo>
                <a:close/>
              </a:path>
            </a:pathLst>
          </a:cu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4580" name="26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F18C58-B52C-6944-9CE3-0C8CBAB433C6}" type="slidenum">
              <a:rPr lang="tr-TR" sz="1200">
                <a:solidFill>
                  <a:srgbClr val="898989"/>
                </a:solidFill>
                <a:latin typeface="Calibri" charset="0"/>
              </a:rPr>
              <a:pPr eaLnBrk="1" hangingPunct="1"/>
              <a:t>14</a:t>
            </a:fld>
            <a:endParaRPr lang="tr-TR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472488" cy="1071563"/>
          </a:xfrm>
          <a:solidFill>
            <a:schemeClr val="bg1"/>
          </a:solidFill>
          <a:effec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5400" dirty="0">
                <a:ea typeface="+mj-ea"/>
                <a:cs typeface="+mj-cs"/>
              </a:rPr>
              <a:t>Pol</a:t>
            </a:r>
            <a:r>
              <a:rPr lang="tr-TR" sz="5400" dirty="0" err="1">
                <a:ea typeface="+mj-ea"/>
                <a:cs typeface="+mj-cs"/>
              </a:rPr>
              <a:t>iklonal</a:t>
            </a:r>
            <a:r>
              <a:rPr sz="5400" dirty="0">
                <a:ea typeface="+mj-ea"/>
                <a:cs typeface="+mj-cs"/>
              </a:rPr>
              <a:t> Gammopa</a:t>
            </a:r>
            <a:r>
              <a:rPr lang="tr-TR" sz="5400" dirty="0">
                <a:ea typeface="+mj-ea"/>
                <a:cs typeface="+mj-cs"/>
              </a:rPr>
              <a:t>ti</a:t>
            </a:r>
            <a:endParaRPr sz="5400" dirty="0">
              <a:ea typeface="+mj-ea"/>
              <a:cs typeface="+mj-cs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71500" y="3643313"/>
            <a:ext cx="5208588" cy="368300"/>
            <a:chOff x="432" y="960"/>
            <a:chExt cx="3368" cy="177"/>
          </a:xfrm>
        </p:grpSpPr>
        <p:sp>
          <p:nvSpPr>
            <p:cNvPr id="24598" name="Text Box 10"/>
            <p:cNvSpPr txBox="1">
              <a:spLocks noChangeArrowheads="1"/>
            </p:cNvSpPr>
            <p:nvPr/>
          </p:nvSpPr>
          <p:spPr bwMode="auto">
            <a:xfrm>
              <a:off x="432" y="960"/>
              <a:ext cx="670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Comic Sans MS" charset="0"/>
                </a:rPr>
                <a:t>Albumin</a:t>
              </a:r>
            </a:p>
          </p:txBody>
        </p:sp>
        <p:sp>
          <p:nvSpPr>
            <p:cNvPr id="24599" name="Text Box 11"/>
            <p:cNvSpPr txBox="1">
              <a:spLocks noChangeArrowheads="1"/>
            </p:cNvSpPr>
            <p:nvPr/>
          </p:nvSpPr>
          <p:spPr bwMode="auto">
            <a:xfrm>
              <a:off x="1125" y="960"/>
              <a:ext cx="258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Comic Sans MS" charset="0"/>
                  <a:sym typeface="Symbol" charset="0"/>
                </a:rPr>
                <a:t></a:t>
              </a:r>
              <a:r>
                <a:rPr lang="en-US" sz="1800" baseline="-25000">
                  <a:latin typeface="Comic Sans MS" charset="0"/>
                  <a:sym typeface="Symbol" charset="0"/>
                </a:rPr>
                <a:t>1</a:t>
              </a:r>
              <a:endParaRPr lang="en-US" sz="1800">
                <a:latin typeface="Comic Sans MS" charset="0"/>
              </a:endParaRPr>
            </a:p>
          </p:txBody>
        </p:sp>
        <p:sp>
          <p:nvSpPr>
            <p:cNvPr id="24600" name="Text Box 12"/>
            <p:cNvSpPr txBox="1">
              <a:spLocks noChangeArrowheads="1"/>
            </p:cNvSpPr>
            <p:nvPr/>
          </p:nvSpPr>
          <p:spPr bwMode="auto">
            <a:xfrm>
              <a:off x="1818" y="960"/>
              <a:ext cx="275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Comic Sans MS" charset="0"/>
                  <a:sym typeface="Symbol" charset="0"/>
                </a:rPr>
                <a:t></a:t>
              </a:r>
              <a:r>
                <a:rPr lang="en-US" sz="1800" baseline="-25000">
                  <a:latin typeface="Comic Sans MS" charset="0"/>
                  <a:sym typeface="Symbol" charset="0"/>
                </a:rPr>
                <a:t>2</a:t>
              </a:r>
              <a:endParaRPr lang="en-US" sz="1800">
                <a:latin typeface="Comic Sans MS" charset="0"/>
              </a:endParaRPr>
            </a:p>
          </p:txBody>
        </p:sp>
        <p:sp>
          <p:nvSpPr>
            <p:cNvPr id="24601" name="Text Box 13"/>
            <p:cNvSpPr txBox="1">
              <a:spLocks noChangeArrowheads="1"/>
            </p:cNvSpPr>
            <p:nvPr/>
          </p:nvSpPr>
          <p:spPr bwMode="auto">
            <a:xfrm>
              <a:off x="2649" y="960"/>
              <a:ext cx="20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Comic Sans MS" charset="0"/>
                  <a:sym typeface="Symbol" charset="0"/>
                </a:rPr>
                <a:t></a:t>
              </a:r>
              <a:endParaRPr lang="en-US" sz="1800">
                <a:latin typeface="Comic Sans MS" charset="0"/>
              </a:endParaRPr>
            </a:p>
          </p:txBody>
        </p:sp>
        <p:sp>
          <p:nvSpPr>
            <p:cNvPr id="24602" name="Text Box 14"/>
            <p:cNvSpPr txBox="1">
              <a:spLocks noChangeArrowheads="1"/>
            </p:cNvSpPr>
            <p:nvPr/>
          </p:nvSpPr>
          <p:spPr bwMode="auto">
            <a:xfrm>
              <a:off x="3619" y="960"/>
              <a:ext cx="18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Comic Sans MS" charset="0"/>
                  <a:sym typeface="Symbol" charset="0"/>
                </a:rPr>
                <a:t></a:t>
              </a:r>
              <a:endParaRPr lang="en-US" sz="1800">
                <a:latin typeface="Comic Sans MS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657350" y="1428750"/>
            <a:ext cx="3352800" cy="2071688"/>
            <a:chOff x="1248" y="1008"/>
            <a:chExt cx="2112" cy="3072"/>
          </a:xfrm>
        </p:grpSpPr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596" y="1008"/>
              <a:ext cx="0" cy="307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1030" y="1008"/>
              <a:ext cx="0" cy="307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>
              <a:off x="2036" y="1008"/>
              <a:ext cx="0" cy="307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>
              <a:off x="2708" y="1008"/>
              <a:ext cx="0" cy="307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27" name="Freeform 3"/>
          <p:cNvSpPr>
            <a:spLocks/>
          </p:cNvSpPr>
          <p:nvPr/>
        </p:nvSpPr>
        <p:spPr bwMode="auto">
          <a:xfrm>
            <a:off x="571500" y="1357313"/>
            <a:ext cx="6500813" cy="2405062"/>
          </a:xfrm>
          <a:custGeom>
            <a:avLst/>
            <a:gdLst/>
            <a:ahLst/>
            <a:cxnLst>
              <a:cxn ang="0">
                <a:pos x="0" y="3527"/>
              </a:cxn>
              <a:cxn ang="0">
                <a:pos x="330" y="3287"/>
              </a:cxn>
              <a:cxn ang="0">
                <a:pos x="435" y="2117"/>
              </a:cxn>
              <a:cxn ang="0">
                <a:pos x="690" y="197"/>
              </a:cxn>
              <a:cxn ang="0">
                <a:pos x="1065" y="3302"/>
              </a:cxn>
              <a:cxn ang="0">
                <a:pos x="1590" y="3107"/>
              </a:cxn>
              <a:cxn ang="0">
                <a:pos x="1890" y="3362"/>
              </a:cxn>
              <a:cxn ang="0">
                <a:pos x="2370" y="3377"/>
              </a:cxn>
              <a:cxn ang="0">
                <a:pos x="2805" y="3302"/>
              </a:cxn>
              <a:cxn ang="0">
                <a:pos x="3285" y="2882"/>
              </a:cxn>
              <a:cxn ang="0">
                <a:pos x="3885" y="3332"/>
              </a:cxn>
              <a:cxn ang="0">
                <a:pos x="4350" y="3377"/>
              </a:cxn>
              <a:cxn ang="0">
                <a:pos x="4605" y="3077"/>
              </a:cxn>
              <a:cxn ang="0">
                <a:pos x="4875" y="2612"/>
              </a:cxn>
              <a:cxn ang="0">
                <a:pos x="5415" y="3257"/>
              </a:cxn>
              <a:cxn ang="0">
                <a:pos x="5820" y="3377"/>
              </a:cxn>
              <a:cxn ang="0">
                <a:pos x="6315" y="3122"/>
              </a:cxn>
              <a:cxn ang="0">
                <a:pos x="6855" y="2807"/>
              </a:cxn>
              <a:cxn ang="0">
                <a:pos x="7530" y="2897"/>
              </a:cxn>
              <a:cxn ang="0">
                <a:pos x="8265" y="3242"/>
              </a:cxn>
              <a:cxn ang="0">
                <a:pos x="9195" y="3437"/>
              </a:cxn>
            </a:cxnLst>
            <a:rect l="0" t="0" r="r" b="b"/>
            <a:pathLst>
              <a:path w="9195" h="3787">
                <a:moveTo>
                  <a:pt x="0" y="3527"/>
                </a:moveTo>
                <a:cubicBezTo>
                  <a:pt x="129" y="3524"/>
                  <a:pt x="258" y="3522"/>
                  <a:pt x="330" y="3287"/>
                </a:cubicBezTo>
                <a:cubicBezTo>
                  <a:pt x="402" y="3052"/>
                  <a:pt x="375" y="2632"/>
                  <a:pt x="435" y="2117"/>
                </a:cubicBezTo>
                <a:cubicBezTo>
                  <a:pt x="495" y="1602"/>
                  <a:pt x="585" y="0"/>
                  <a:pt x="690" y="197"/>
                </a:cubicBezTo>
                <a:cubicBezTo>
                  <a:pt x="795" y="394"/>
                  <a:pt x="915" y="2817"/>
                  <a:pt x="1065" y="3302"/>
                </a:cubicBezTo>
                <a:cubicBezTo>
                  <a:pt x="1215" y="3787"/>
                  <a:pt x="1453" y="3097"/>
                  <a:pt x="1590" y="3107"/>
                </a:cubicBezTo>
                <a:cubicBezTo>
                  <a:pt x="1727" y="3117"/>
                  <a:pt x="1760" y="3317"/>
                  <a:pt x="1890" y="3362"/>
                </a:cubicBezTo>
                <a:cubicBezTo>
                  <a:pt x="2020" y="3407"/>
                  <a:pt x="2218" y="3387"/>
                  <a:pt x="2370" y="3377"/>
                </a:cubicBezTo>
                <a:cubicBezTo>
                  <a:pt x="2522" y="3367"/>
                  <a:pt x="2652" y="3384"/>
                  <a:pt x="2805" y="3302"/>
                </a:cubicBezTo>
                <a:cubicBezTo>
                  <a:pt x="2958" y="3220"/>
                  <a:pt x="3105" y="2877"/>
                  <a:pt x="3285" y="2882"/>
                </a:cubicBezTo>
                <a:cubicBezTo>
                  <a:pt x="3465" y="2887"/>
                  <a:pt x="3708" y="3250"/>
                  <a:pt x="3885" y="3332"/>
                </a:cubicBezTo>
                <a:cubicBezTo>
                  <a:pt x="4062" y="3414"/>
                  <a:pt x="4230" y="3419"/>
                  <a:pt x="4350" y="3377"/>
                </a:cubicBezTo>
                <a:cubicBezTo>
                  <a:pt x="4470" y="3335"/>
                  <a:pt x="4517" y="3205"/>
                  <a:pt x="4605" y="3077"/>
                </a:cubicBezTo>
                <a:cubicBezTo>
                  <a:pt x="4693" y="2949"/>
                  <a:pt x="4740" y="2582"/>
                  <a:pt x="4875" y="2612"/>
                </a:cubicBezTo>
                <a:cubicBezTo>
                  <a:pt x="5010" y="2642"/>
                  <a:pt x="5258" y="3130"/>
                  <a:pt x="5415" y="3257"/>
                </a:cubicBezTo>
                <a:cubicBezTo>
                  <a:pt x="5572" y="3384"/>
                  <a:pt x="5670" y="3400"/>
                  <a:pt x="5820" y="3377"/>
                </a:cubicBezTo>
                <a:cubicBezTo>
                  <a:pt x="5970" y="3354"/>
                  <a:pt x="6143" y="3217"/>
                  <a:pt x="6315" y="3122"/>
                </a:cubicBezTo>
                <a:cubicBezTo>
                  <a:pt x="6487" y="3027"/>
                  <a:pt x="6653" y="2844"/>
                  <a:pt x="6855" y="2807"/>
                </a:cubicBezTo>
                <a:cubicBezTo>
                  <a:pt x="7057" y="2770"/>
                  <a:pt x="7295" y="2825"/>
                  <a:pt x="7530" y="2897"/>
                </a:cubicBezTo>
                <a:cubicBezTo>
                  <a:pt x="7765" y="2969"/>
                  <a:pt x="7988" y="3152"/>
                  <a:pt x="8265" y="3242"/>
                </a:cubicBezTo>
                <a:cubicBezTo>
                  <a:pt x="8542" y="3332"/>
                  <a:pt x="9040" y="3404"/>
                  <a:pt x="9195" y="3437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DDD8C2"/>
            </a:extrusionClr>
          </a:sp3d>
        </p:spPr>
        <p:txBody>
          <a:bodyPr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85750" y="3071813"/>
            <a:ext cx="357188" cy="428625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  <a:latin typeface="Comic Sans MS" pitchFamily="66" charset="0"/>
              </a:rPr>
              <a:t>+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215188" y="3000375"/>
            <a:ext cx="357187" cy="428625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  <a:latin typeface="Comic Sans MS" pitchFamily="66" charset="0"/>
              </a:rPr>
              <a:t>-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40988" name="Freeform 2"/>
          <p:cNvSpPr>
            <a:spLocks/>
          </p:cNvSpPr>
          <p:nvPr/>
        </p:nvSpPr>
        <p:spPr bwMode="auto">
          <a:xfrm>
            <a:off x="500063" y="1928813"/>
            <a:ext cx="6572250" cy="1708150"/>
          </a:xfrm>
          <a:custGeom>
            <a:avLst/>
            <a:gdLst>
              <a:gd name="T0" fmla="*/ 0 w 9361"/>
              <a:gd name="T1" fmla="*/ 2147483647 h 2691"/>
              <a:gd name="T2" fmla="*/ 2147483647 w 9361"/>
              <a:gd name="T3" fmla="*/ 2147483647 h 2691"/>
              <a:gd name="T4" fmla="*/ 2147483647 w 9361"/>
              <a:gd name="T5" fmla="*/ 2147483647 h 2691"/>
              <a:gd name="T6" fmla="*/ 2147483647 w 9361"/>
              <a:gd name="T7" fmla="*/ 2147483647 h 2691"/>
              <a:gd name="T8" fmla="*/ 2147483647 w 9361"/>
              <a:gd name="T9" fmla="*/ 2147483647 h 2691"/>
              <a:gd name="T10" fmla="*/ 2147483647 w 9361"/>
              <a:gd name="T11" fmla="*/ 2147483647 h 2691"/>
              <a:gd name="T12" fmla="*/ 2147483647 w 9361"/>
              <a:gd name="T13" fmla="*/ 2147483647 h 2691"/>
              <a:gd name="T14" fmla="*/ 2147483647 w 9361"/>
              <a:gd name="T15" fmla="*/ 2147483647 h 2691"/>
              <a:gd name="T16" fmla="*/ 2147483647 w 9361"/>
              <a:gd name="T17" fmla="*/ 2147483647 h 2691"/>
              <a:gd name="T18" fmla="*/ 2147483647 w 9361"/>
              <a:gd name="T19" fmla="*/ 2147483647 h 2691"/>
              <a:gd name="T20" fmla="*/ 2147483647 w 9361"/>
              <a:gd name="T21" fmla="*/ 2147483647 h 2691"/>
              <a:gd name="T22" fmla="*/ 2147483647 w 9361"/>
              <a:gd name="T23" fmla="*/ 2147483647 h 2691"/>
              <a:gd name="T24" fmla="*/ 2147483647 w 9361"/>
              <a:gd name="T25" fmla="*/ 2147483647 h 2691"/>
              <a:gd name="T26" fmla="*/ 2147483647 w 9361"/>
              <a:gd name="T27" fmla="*/ 2147483647 h 2691"/>
              <a:gd name="T28" fmla="*/ 2147483647 w 9361"/>
              <a:gd name="T29" fmla="*/ 2147483647 h 2691"/>
              <a:gd name="T30" fmla="*/ 2147483647 w 9361"/>
              <a:gd name="T31" fmla="*/ 2147483647 h 2691"/>
              <a:gd name="T32" fmla="*/ 2147483647 w 9361"/>
              <a:gd name="T33" fmla="*/ 2147483647 h 2691"/>
              <a:gd name="T34" fmla="*/ 2147483647 w 9361"/>
              <a:gd name="T35" fmla="*/ 2147483647 h 2691"/>
              <a:gd name="T36" fmla="*/ 2147483647 w 9361"/>
              <a:gd name="T37" fmla="*/ 2147483647 h 2691"/>
              <a:gd name="T38" fmla="*/ 2147483647 w 9361"/>
              <a:gd name="T39" fmla="*/ 2147483647 h 2691"/>
              <a:gd name="T40" fmla="*/ 2147483647 w 9361"/>
              <a:gd name="T41" fmla="*/ 2147483647 h 2691"/>
              <a:gd name="T42" fmla="*/ 2147483647 w 9361"/>
              <a:gd name="T43" fmla="*/ 2147483647 h 269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361"/>
              <a:gd name="T67" fmla="*/ 0 h 2691"/>
              <a:gd name="T68" fmla="*/ 9361 w 9361"/>
              <a:gd name="T69" fmla="*/ 2691 h 269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361" h="2691">
                <a:moveTo>
                  <a:pt x="0" y="2691"/>
                </a:moveTo>
                <a:cubicBezTo>
                  <a:pt x="101" y="2640"/>
                  <a:pt x="202" y="2589"/>
                  <a:pt x="275" y="2486"/>
                </a:cubicBezTo>
                <a:cubicBezTo>
                  <a:pt x="348" y="2383"/>
                  <a:pt x="372" y="2485"/>
                  <a:pt x="440" y="2074"/>
                </a:cubicBezTo>
                <a:cubicBezTo>
                  <a:pt x="508" y="1663"/>
                  <a:pt x="590" y="0"/>
                  <a:pt x="686" y="17"/>
                </a:cubicBezTo>
                <a:cubicBezTo>
                  <a:pt x="782" y="34"/>
                  <a:pt x="929" y="1757"/>
                  <a:pt x="1017" y="2177"/>
                </a:cubicBezTo>
                <a:cubicBezTo>
                  <a:pt x="1105" y="2597"/>
                  <a:pt x="1147" y="2486"/>
                  <a:pt x="1217" y="2537"/>
                </a:cubicBezTo>
                <a:cubicBezTo>
                  <a:pt x="1287" y="2588"/>
                  <a:pt x="1372" y="2526"/>
                  <a:pt x="1440" y="2486"/>
                </a:cubicBezTo>
                <a:cubicBezTo>
                  <a:pt x="1508" y="2446"/>
                  <a:pt x="1552" y="2294"/>
                  <a:pt x="1625" y="2297"/>
                </a:cubicBezTo>
                <a:cubicBezTo>
                  <a:pt x="1698" y="2300"/>
                  <a:pt x="1741" y="2463"/>
                  <a:pt x="1880" y="2503"/>
                </a:cubicBezTo>
                <a:cubicBezTo>
                  <a:pt x="2019" y="2543"/>
                  <a:pt x="2302" y="2546"/>
                  <a:pt x="2457" y="2537"/>
                </a:cubicBezTo>
                <a:cubicBezTo>
                  <a:pt x="2612" y="2528"/>
                  <a:pt x="2661" y="2539"/>
                  <a:pt x="2811" y="2451"/>
                </a:cubicBezTo>
                <a:cubicBezTo>
                  <a:pt x="2961" y="2363"/>
                  <a:pt x="3174" y="1997"/>
                  <a:pt x="3360" y="2006"/>
                </a:cubicBezTo>
                <a:cubicBezTo>
                  <a:pt x="3546" y="2015"/>
                  <a:pt x="3763" y="2409"/>
                  <a:pt x="3926" y="2503"/>
                </a:cubicBezTo>
                <a:cubicBezTo>
                  <a:pt x="4089" y="2597"/>
                  <a:pt x="4228" y="2594"/>
                  <a:pt x="4339" y="2571"/>
                </a:cubicBezTo>
                <a:cubicBezTo>
                  <a:pt x="4450" y="2548"/>
                  <a:pt x="4503" y="2500"/>
                  <a:pt x="4594" y="2366"/>
                </a:cubicBezTo>
                <a:cubicBezTo>
                  <a:pt x="4685" y="2232"/>
                  <a:pt x="4752" y="1872"/>
                  <a:pt x="4886" y="1766"/>
                </a:cubicBezTo>
                <a:cubicBezTo>
                  <a:pt x="5020" y="1660"/>
                  <a:pt x="5146" y="1782"/>
                  <a:pt x="5400" y="1731"/>
                </a:cubicBezTo>
                <a:cubicBezTo>
                  <a:pt x="5654" y="1680"/>
                  <a:pt x="6105" y="1554"/>
                  <a:pt x="6411" y="1457"/>
                </a:cubicBezTo>
                <a:cubicBezTo>
                  <a:pt x="6717" y="1360"/>
                  <a:pt x="6943" y="1209"/>
                  <a:pt x="7234" y="1149"/>
                </a:cubicBezTo>
                <a:cubicBezTo>
                  <a:pt x="7525" y="1089"/>
                  <a:pt x="7868" y="1000"/>
                  <a:pt x="8160" y="1097"/>
                </a:cubicBezTo>
                <a:cubicBezTo>
                  <a:pt x="8452" y="1194"/>
                  <a:pt x="8783" y="1482"/>
                  <a:pt x="8983" y="1731"/>
                </a:cubicBezTo>
                <a:cubicBezTo>
                  <a:pt x="9183" y="1980"/>
                  <a:pt x="9298" y="2446"/>
                  <a:pt x="9361" y="2589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48DD4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24588" name="Text Box 18"/>
          <p:cNvSpPr txBox="1">
            <a:spLocks noChangeArrowheads="1"/>
          </p:cNvSpPr>
          <p:nvPr/>
        </p:nvSpPr>
        <p:spPr bwMode="auto">
          <a:xfrm>
            <a:off x="4429125" y="1428750"/>
            <a:ext cx="1720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Comic Sans MS" charset="0"/>
                <a:sym typeface="Symbol" charset="0"/>
              </a:rPr>
              <a:t>“- bridging”</a:t>
            </a:r>
            <a:endParaRPr lang="en-US" sz="1800" b="1">
              <a:latin typeface="Comic Sans MS" charset="0"/>
            </a:endParaRPr>
          </a:p>
        </p:txBody>
      </p:sp>
      <p:sp>
        <p:nvSpPr>
          <p:cNvPr id="26" name="Right Brace 25"/>
          <p:cNvSpPr/>
          <p:nvPr/>
        </p:nvSpPr>
        <p:spPr>
          <a:xfrm rot="16200000">
            <a:off x="4750594" y="1464469"/>
            <a:ext cx="500063" cy="1285875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14283" y="4143380"/>
            <a:ext cx="3714776" cy="1214446"/>
          </a:xfrm>
          <a:prstGeom prst="roundRect">
            <a:avLst/>
          </a:prstGeom>
          <a:solidFill>
            <a:srgbClr val="92D050"/>
          </a:solidFill>
          <a:ln>
            <a:solidFill>
              <a:srgbClr val="C898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plazma hücrelerinde birden fazla klonun </a:t>
            </a:r>
            <a:r>
              <a:rPr lang="tr-TR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proliferasyonu</a:t>
            </a:r>
            <a:r>
              <a:rPr lang="tr-T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ile karakterize..</a:t>
            </a:r>
            <a:r>
              <a:rPr lang="en-US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643570" y="1071546"/>
            <a:ext cx="2000264" cy="928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Geniş,yaygın </a:t>
            </a:r>
            <a:r>
              <a:rPr lang="en-US" sz="2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band</a:t>
            </a:r>
          </a:p>
        </p:txBody>
      </p:sp>
      <p:sp>
        <p:nvSpPr>
          <p:cNvPr id="29" name="Bent-Up Arrow 28"/>
          <p:cNvSpPr/>
          <p:nvPr/>
        </p:nvSpPr>
        <p:spPr>
          <a:xfrm rot="16200000" flipH="1">
            <a:off x="6643688" y="1857375"/>
            <a:ext cx="571500" cy="71437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572000" y="4214818"/>
            <a:ext cx="4000527" cy="2143148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49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rgbClr val="C898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Viral </a:t>
            </a:r>
            <a:r>
              <a:rPr lang="tr-TR" sz="2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enfeksiyonlar</a:t>
            </a:r>
            <a:r>
              <a:rPr lang="en-US" sz="2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(</a:t>
            </a:r>
            <a:r>
              <a:rPr lang="en-US" sz="22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Hepatit,HIV</a:t>
            </a:r>
            <a:r>
              <a:rPr lang="en-US" sz="2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SLE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22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Hepati</a:t>
            </a:r>
            <a:r>
              <a:rPr lang="tr-TR" sz="2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k siroz</a:t>
            </a:r>
            <a:endParaRPr lang="en-US" sz="2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tr-TR" sz="22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romatoid</a:t>
            </a:r>
            <a:r>
              <a:rPr lang="tr-TR" sz="2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tr-TR" sz="22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artrit</a:t>
            </a:r>
            <a:endParaRPr lang="en-US" sz="2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877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6700"/>
            <a:ext cx="8229600" cy="1150938"/>
          </a:xfrm>
        </p:spPr>
        <p:txBody>
          <a:bodyPr>
            <a:normAutofit/>
          </a:bodyPr>
          <a:lstStyle/>
          <a:p>
            <a:r>
              <a:rPr lang="tr-TR" sz="4000" dirty="0">
                <a:solidFill>
                  <a:srgbClr val="C00000"/>
                </a:solidFill>
              </a:rPr>
              <a:t>Antikor Eksiklikleri ve </a:t>
            </a:r>
            <a:r>
              <a:rPr lang="tr-TR" sz="4000" dirty="0" err="1">
                <a:solidFill>
                  <a:srgbClr val="C00000"/>
                </a:solidFill>
              </a:rPr>
              <a:t>Defektleri</a:t>
            </a:r>
            <a:endParaRPr lang="tr-TR" sz="4000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b="1" dirty="0"/>
              <a:t>Antikor seviyelerinin ölçümü</a:t>
            </a:r>
            <a:r>
              <a:rPr lang="tr-TR" dirty="0"/>
              <a:t>: </a:t>
            </a:r>
            <a:r>
              <a:rPr lang="tr-TR" dirty="0" err="1"/>
              <a:t>İmmünglobülin</a:t>
            </a:r>
            <a:r>
              <a:rPr lang="tr-TR" dirty="0"/>
              <a:t> G (</a:t>
            </a:r>
            <a:r>
              <a:rPr lang="tr-TR" dirty="0" err="1"/>
              <a:t>IgG</a:t>
            </a:r>
            <a:r>
              <a:rPr lang="tr-TR" dirty="0"/>
              <a:t>), </a:t>
            </a:r>
            <a:r>
              <a:rPr lang="tr-TR" dirty="0" err="1"/>
              <a:t>IgA</a:t>
            </a:r>
            <a:r>
              <a:rPr lang="tr-TR" dirty="0"/>
              <a:t> ve </a:t>
            </a:r>
            <a:r>
              <a:rPr lang="tr-TR" dirty="0" err="1"/>
              <a:t>IgM’nin</a:t>
            </a:r>
            <a:r>
              <a:rPr lang="tr-TR" dirty="0"/>
              <a:t> ölçümü gereklidir. </a:t>
            </a:r>
            <a:r>
              <a:rPr lang="tr-TR" dirty="0" err="1"/>
              <a:t>Hipogammaglobülinemi</a:t>
            </a:r>
            <a:r>
              <a:rPr lang="tr-TR" dirty="0"/>
              <a:t>; </a:t>
            </a:r>
            <a:r>
              <a:rPr lang="tr-TR" dirty="0" err="1"/>
              <a:t>IgG’nin</a:t>
            </a:r>
            <a:r>
              <a:rPr lang="tr-TR" dirty="0"/>
              <a:t> normalden iki standart </a:t>
            </a:r>
            <a:r>
              <a:rPr lang="tr-TR" dirty="0" err="1"/>
              <a:t>deviasyon</a:t>
            </a:r>
            <a:r>
              <a:rPr lang="tr-TR" dirty="0"/>
              <a:t> az olması, </a:t>
            </a:r>
            <a:r>
              <a:rPr lang="tr-TR" dirty="0" err="1"/>
              <a:t>agammaglobülinemi</a:t>
            </a:r>
            <a:r>
              <a:rPr lang="tr-TR" dirty="0"/>
              <a:t> ise </a:t>
            </a:r>
            <a:r>
              <a:rPr lang="tr-TR" dirty="0" err="1"/>
              <a:t>IgG’nin</a:t>
            </a:r>
            <a:r>
              <a:rPr lang="tr-TR" dirty="0"/>
              <a:t> &lt;100 mg/</a:t>
            </a:r>
            <a:r>
              <a:rPr lang="tr-TR" dirty="0" err="1"/>
              <a:t>dL</a:t>
            </a:r>
            <a:r>
              <a:rPr lang="tr-TR" dirty="0"/>
              <a:t> olması olarak tanımlanır.</a:t>
            </a:r>
          </a:p>
          <a:p>
            <a:r>
              <a:rPr lang="tr-TR" dirty="0"/>
              <a:t> Bütün </a:t>
            </a:r>
            <a:r>
              <a:rPr lang="tr-TR" dirty="0" err="1"/>
              <a:t>Ig’lerin</a:t>
            </a:r>
            <a:r>
              <a:rPr lang="tr-TR" dirty="0"/>
              <a:t> az olmasına ağır kombine </a:t>
            </a:r>
            <a:r>
              <a:rPr lang="tr-TR" dirty="0" err="1"/>
              <a:t>İY’lerde</a:t>
            </a:r>
            <a:r>
              <a:rPr lang="tr-TR" dirty="0"/>
              <a:t> rastlanır. Diğer kombine </a:t>
            </a:r>
            <a:r>
              <a:rPr lang="tr-TR" dirty="0" err="1"/>
              <a:t>İYler</a:t>
            </a:r>
            <a:r>
              <a:rPr lang="tr-TR" dirty="0"/>
              <a:t>, ve </a:t>
            </a:r>
            <a:r>
              <a:rPr lang="tr-TR" dirty="0" err="1"/>
              <a:t>humoral</a:t>
            </a:r>
            <a:r>
              <a:rPr lang="tr-TR" dirty="0"/>
              <a:t> </a:t>
            </a:r>
            <a:r>
              <a:rPr lang="tr-TR" dirty="0" err="1"/>
              <a:t>İYlerde</a:t>
            </a:r>
            <a:r>
              <a:rPr lang="tr-TR" dirty="0"/>
              <a:t> eksik olan </a:t>
            </a:r>
            <a:r>
              <a:rPr lang="tr-TR" dirty="0" err="1"/>
              <a:t>Ig</a:t>
            </a:r>
            <a:r>
              <a:rPr lang="tr-TR" dirty="0"/>
              <a:t> </a:t>
            </a:r>
            <a:r>
              <a:rPr lang="tr-TR" dirty="0" err="1"/>
              <a:t>izotipi</a:t>
            </a:r>
            <a:r>
              <a:rPr lang="tr-TR" dirty="0"/>
              <a:t> tanıya yardımcı olur.</a:t>
            </a:r>
          </a:p>
          <a:p>
            <a:r>
              <a:rPr lang="tr-TR" dirty="0"/>
              <a:t>  </a:t>
            </a:r>
            <a:r>
              <a:rPr lang="tr-TR" dirty="0" err="1"/>
              <a:t>IgG</a:t>
            </a:r>
            <a:r>
              <a:rPr lang="tr-TR" dirty="0"/>
              <a:t> </a:t>
            </a:r>
            <a:r>
              <a:rPr lang="tr-TR" dirty="0" err="1"/>
              <a:t>altgrupları</a:t>
            </a:r>
            <a:r>
              <a:rPr lang="tr-TR" dirty="0"/>
              <a:t> ve </a:t>
            </a:r>
            <a:r>
              <a:rPr lang="tr-TR" dirty="0" err="1"/>
              <a:t>IgE</a:t>
            </a:r>
            <a:r>
              <a:rPr lang="tr-TR" dirty="0"/>
              <a:t> tayini de faydalı olabilir. </a:t>
            </a:r>
            <a:r>
              <a:rPr lang="es-ES" dirty="0" err="1"/>
              <a:t>Hastada</a:t>
            </a:r>
            <a:r>
              <a:rPr lang="es-ES" dirty="0"/>
              <a:t> tekrarlayan bakteriyel enfeksiyon v</a:t>
            </a:r>
            <a:r>
              <a:rPr lang="tr-TR" dirty="0"/>
              <a:t>e dermatit varlığında çok yüksek </a:t>
            </a:r>
            <a:r>
              <a:rPr lang="tr-TR" dirty="0" err="1"/>
              <a:t>IgE</a:t>
            </a:r>
            <a:r>
              <a:rPr lang="tr-TR" dirty="0"/>
              <a:t> seviyesi (ör:&gt;2000 IU/mL) saptanması, “</a:t>
            </a:r>
            <a:r>
              <a:rPr lang="tr-TR" dirty="0" err="1"/>
              <a:t>hiper</a:t>
            </a:r>
            <a:r>
              <a:rPr lang="tr-TR" dirty="0"/>
              <a:t> </a:t>
            </a:r>
            <a:r>
              <a:rPr lang="tr-TR" dirty="0" err="1"/>
              <a:t>IgE</a:t>
            </a:r>
            <a:r>
              <a:rPr lang="tr-TR" dirty="0"/>
              <a:t> </a:t>
            </a:r>
            <a:r>
              <a:rPr lang="tr-TR" dirty="0" err="1"/>
              <a:t>sendromu”nu</a:t>
            </a:r>
            <a:r>
              <a:rPr lang="tr-TR" dirty="0"/>
              <a:t> düşündürür.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/>
              <a:t>Antikor fonksiyonu ölçümü</a:t>
            </a:r>
            <a:r>
              <a:rPr lang="tr-TR" dirty="0"/>
              <a:t>: Aşılama veya doğal enfeksiyon sonrası spesifik organizmalara cevap olarak yapılan antikor </a:t>
            </a:r>
            <a:r>
              <a:rPr lang="tr-TR" dirty="0" err="1"/>
              <a:t>titrelerinin</a:t>
            </a:r>
            <a:r>
              <a:rPr lang="tr-TR" dirty="0"/>
              <a:t> ölçümü ile ak fonksiyonu ölçülür. Antikor fonksiyonu, </a:t>
            </a:r>
            <a:r>
              <a:rPr lang="tr-TR" dirty="0" err="1"/>
              <a:t>humoral</a:t>
            </a:r>
            <a:r>
              <a:rPr lang="tr-TR" dirty="0"/>
              <a:t> </a:t>
            </a:r>
            <a:r>
              <a:rPr lang="tr-TR" dirty="0" err="1"/>
              <a:t>immüniteyi</a:t>
            </a:r>
            <a:r>
              <a:rPr lang="tr-TR" dirty="0"/>
              <a:t> değerlendirmede iki sebepten önemlidir:</a:t>
            </a:r>
          </a:p>
          <a:p>
            <a:pPr lvl="1"/>
            <a:r>
              <a:rPr lang="tr-TR" dirty="0"/>
              <a:t>1. Serum ak seviyeleri normal olmasına rağmen ak fonksiyonu bozuk olabilir.</a:t>
            </a:r>
          </a:p>
          <a:p>
            <a:pPr lvl="1"/>
            <a:r>
              <a:rPr lang="tr-TR" dirty="0"/>
              <a:t>2. </a:t>
            </a:r>
            <a:r>
              <a:rPr lang="tr-TR" dirty="0" err="1"/>
              <a:t>Subnormal</a:t>
            </a:r>
            <a:r>
              <a:rPr lang="tr-TR" dirty="0"/>
              <a:t> total </a:t>
            </a:r>
            <a:r>
              <a:rPr lang="tr-TR" dirty="0" err="1"/>
              <a:t>IgG</a:t>
            </a:r>
            <a:r>
              <a:rPr lang="tr-TR" dirty="0"/>
              <a:t> veya </a:t>
            </a:r>
            <a:r>
              <a:rPr lang="tr-TR" dirty="0" err="1"/>
              <a:t>IgG</a:t>
            </a:r>
            <a:r>
              <a:rPr lang="tr-TR" dirty="0"/>
              <a:t> </a:t>
            </a:r>
            <a:r>
              <a:rPr lang="tr-TR" dirty="0" err="1"/>
              <a:t>subgrup</a:t>
            </a:r>
            <a:r>
              <a:rPr lang="tr-TR" dirty="0"/>
              <a:t> eksikliklerinde aşılamaya normal ak cevabı görülebilir.  Bu durum </a:t>
            </a:r>
            <a:r>
              <a:rPr lang="tr-TR" dirty="0" err="1"/>
              <a:t>hipogammaglobülineminin</a:t>
            </a:r>
            <a:r>
              <a:rPr lang="tr-TR" dirty="0"/>
              <a:t> </a:t>
            </a:r>
            <a:r>
              <a:rPr lang="tr-TR" dirty="0" err="1"/>
              <a:t>sekonder</a:t>
            </a:r>
            <a:r>
              <a:rPr lang="tr-TR" dirty="0"/>
              <a:t> sebeplerinde (ör: ilaçlar, protein kaybı, veya </a:t>
            </a:r>
            <a:r>
              <a:rPr lang="tr-TR" dirty="0" err="1"/>
              <a:t>malnütrisyon</a:t>
            </a:r>
            <a:r>
              <a:rPr lang="tr-TR" dirty="0"/>
              <a:t>) görülür.</a:t>
            </a:r>
          </a:p>
          <a:p>
            <a:r>
              <a:rPr lang="tr-TR" dirty="0"/>
              <a:t>Ak cevabı iki tip antijenlerle tespit edilir; protein ve </a:t>
            </a:r>
            <a:r>
              <a:rPr lang="tr-TR" dirty="0" err="1"/>
              <a:t>polisakkarid</a:t>
            </a:r>
            <a:r>
              <a:rPr lang="tr-TR" dirty="0"/>
              <a:t> antijenler.</a:t>
            </a:r>
          </a:p>
          <a:p>
            <a:r>
              <a:rPr lang="tr-TR" dirty="0"/>
              <a:t>Difteri, </a:t>
            </a:r>
            <a:r>
              <a:rPr lang="tr-TR" dirty="0" err="1"/>
              <a:t>tetanus</a:t>
            </a:r>
            <a:r>
              <a:rPr lang="tr-TR" dirty="0"/>
              <a:t>, </a:t>
            </a:r>
            <a:r>
              <a:rPr lang="tr-TR" dirty="0" err="1"/>
              <a:t>Hemofilus</a:t>
            </a:r>
            <a:r>
              <a:rPr lang="tr-TR" dirty="0"/>
              <a:t> </a:t>
            </a:r>
            <a:r>
              <a:rPr lang="tr-TR" dirty="0" err="1"/>
              <a:t>influenza</a:t>
            </a:r>
            <a:r>
              <a:rPr lang="tr-TR" dirty="0"/>
              <a:t> B ve protein </a:t>
            </a:r>
            <a:r>
              <a:rPr lang="tr-TR" dirty="0" err="1"/>
              <a:t>konjugatlı</a:t>
            </a:r>
            <a:r>
              <a:rPr lang="tr-TR" dirty="0"/>
              <a:t> </a:t>
            </a:r>
            <a:r>
              <a:rPr lang="tr-TR" dirty="0" err="1"/>
              <a:t>pnömokok</a:t>
            </a:r>
            <a:r>
              <a:rPr lang="tr-TR" dirty="0"/>
              <a:t> aşıları gibi protein antijenlere cevabı ölçmede kullanılır.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38125"/>
            <a:ext cx="8229600" cy="976297"/>
          </a:xfrm>
        </p:spPr>
        <p:txBody>
          <a:bodyPr>
            <a:normAutofit/>
          </a:bodyPr>
          <a:lstStyle/>
          <a:p>
            <a:r>
              <a:rPr lang="tr-TR" sz="4000" dirty="0">
                <a:solidFill>
                  <a:srgbClr val="C00000"/>
                </a:solidFill>
              </a:rPr>
              <a:t>Hücresel İmmün Yetmezlik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64357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dirty="0"/>
              <a:t>Hücresel </a:t>
            </a:r>
            <a:r>
              <a:rPr lang="tr-TR" dirty="0" err="1"/>
              <a:t>immünite</a:t>
            </a:r>
            <a:r>
              <a:rPr lang="tr-TR" dirty="0"/>
              <a:t> (Hİ); T hücre aracılıklıdır ve T hücrelerini etkileyen </a:t>
            </a:r>
            <a:r>
              <a:rPr lang="tr-TR" dirty="0" err="1"/>
              <a:t>defektler</a:t>
            </a:r>
            <a:r>
              <a:rPr lang="tr-TR" dirty="0"/>
              <a:t> en ağır </a:t>
            </a:r>
            <a:r>
              <a:rPr lang="tr-TR" dirty="0" err="1"/>
              <a:t>immün</a:t>
            </a:r>
            <a:r>
              <a:rPr lang="tr-TR" dirty="0"/>
              <a:t> yetmezliklere </a:t>
            </a:r>
            <a:r>
              <a:rPr lang="nn-NO" dirty="0"/>
              <a:t>sebep olur. Bununla birlikte B hücrelerinin</a:t>
            </a:r>
            <a:r>
              <a:rPr lang="tr-TR" dirty="0"/>
              <a:t> antikor yapabilmesi için sağlam T hücre yardımı gerektiğinden, birçok T hücre </a:t>
            </a:r>
            <a:r>
              <a:rPr lang="tr-TR" dirty="0" err="1"/>
              <a:t>defektleri</a:t>
            </a:r>
            <a:r>
              <a:rPr lang="tr-TR" dirty="0"/>
              <a:t> kombine (hücresel ve </a:t>
            </a:r>
            <a:r>
              <a:rPr lang="tr-TR" dirty="0" err="1"/>
              <a:t>humoral</a:t>
            </a:r>
            <a:r>
              <a:rPr lang="tr-TR" dirty="0"/>
              <a:t>) </a:t>
            </a:r>
            <a:r>
              <a:rPr lang="tr-TR" dirty="0" err="1"/>
              <a:t>immün</a:t>
            </a:r>
            <a:r>
              <a:rPr lang="tr-TR" dirty="0"/>
              <a:t> yetmezliğe yol açar.</a:t>
            </a:r>
          </a:p>
          <a:p>
            <a:r>
              <a:rPr lang="tr-TR" b="1" dirty="0"/>
              <a:t>Tam kan sayımı, lökosit formülü ve </a:t>
            </a:r>
            <a:r>
              <a:rPr lang="tr-TR" b="1" dirty="0" err="1"/>
              <a:t>periferik</a:t>
            </a:r>
            <a:r>
              <a:rPr lang="tr-TR" b="1" dirty="0"/>
              <a:t> yayma 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err="1"/>
              <a:t>Lenfopeni,birçok</a:t>
            </a:r>
            <a:r>
              <a:rPr lang="tr-TR" dirty="0"/>
              <a:t> </a:t>
            </a:r>
            <a:r>
              <a:rPr lang="tr-TR" dirty="0" err="1"/>
              <a:t>infeksiyon</a:t>
            </a:r>
            <a:r>
              <a:rPr lang="tr-TR" dirty="0"/>
              <a:t> hastalığı, hücresel </a:t>
            </a:r>
            <a:r>
              <a:rPr lang="tr-TR" dirty="0" err="1"/>
              <a:t>immün</a:t>
            </a:r>
            <a:r>
              <a:rPr lang="tr-TR" dirty="0"/>
              <a:t> yetmezlik ve önemli bir hastalığın ilk bulgusu olabilir (</a:t>
            </a:r>
            <a:r>
              <a:rPr lang="tr-TR" dirty="0" err="1"/>
              <a:t>ör:lenfoma</a:t>
            </a:r>
            <a:r>
              <a:rPr lang="tr-TR" dirty="0"/>
              <a:t>)</a:t>
            </a:r>
            <a:endParaRPr lang="tr-TR" b="1" dirty="0"/>
          </a:p>
          <a:p>
            <a:r>
              <a:rPr lang="tr-TR" b="1" dirty="0" err="1"/>
              <a:t>Lenfopeni</a:t>
            </a:r>
            <a:r>
              <a:rPr lang="tr-TR" b="1" dirty="0"/>
              <a:t>;</a:t>
            </a:r>
            <a:r>
              <a:rPr lang="tr-TR" dirty="0"/>
              <a:t> ; erişkinlerde total lenfosit sayısı &lt;1500 hücre/</a:t>
            </a:r>
            <a:r>
              <a:rPr lang="tr-TR" dirty="0" err="1"/>
              <a:t>mikrolitre</a:t>
            </a:r>
            <a:r>
              <a:rPr lang="tr-TR" dirty="0"/>
              <a:t> (</a:t>
            </a:r>
            <a:r>
              <a:rPr lang="el-GR" dirty="0"/>
              <a:t>μ</a:t>
            </a:r>
            <a:r>
              <a:rPr lang="tr-TR" dirty="0"/>
              <a:t>l) [mm</a:t>
            </a:r>
            <a:r>
              <a:rPr lang="tr-TR" baseline="30000" dirty="0"/>
              <a:t>₃</a:t>
            </a:r>
            <a:r>
              <a:rPr lang="tr-TR" dirty="0"/>
              <a:t>], </a:t>
            </a:r>
            <a:r>
              <a:rPr lang="tr-TR" dirty="0" err="1"/>
              <a:t>yenidoğanda</a:t>
            </a:r>
            <a:r>
              <a:rPr lang="tr-TR" dirty="0"/>
              <a:t> &lt;2500 hücre/</a:t>
            </a:r>
            <a:r>
              <a:rPr lang="tr-TR" dirty="0" err="1"/>
              <a:t>mikrolitre</a:t>
            </a:r>
            <a:r>
              <a:rPr lang="tr-TR" dirty="0"/>
              <a:t> (</a:t>
            </a:r>
            <a:r>
              <a:rPr lang="el-GR" dirty="0"/>
              <a:t>μ</a:t>
            </a:r>
            <a:r>
              <a:rPr lang="tr-TR" dirty="0"/>
              <a:t>l) [mm</a:t>
            </a:r>
            <a:r>
              <a:rPr lang="tr-TR" baseline="30000" dirty="0"/>
              <a:t> ₃</a:t>
            </a:r>
            <a:r>
              <a:rPr lang="tr-TR" dirty="0"/>
              <a:t>] olarak tanımlanır</a:t>
            </a:r>
          </a:p>
          <a:p>
            <a:endParaRPr lang="tr-TR" b="1" dirty="0"/>
          </a:p>
          <a:p>
            <a:pPr marL="914400" lvl="2" indent="0">
              <a:buNone/>
            </a:pPr>
            <a:endParaRPr lang="tr-TR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b="1" dirty="0"/>
              <a:t>Gecikmiş tip deri aşırı duyarlılığı (DTH) (</a:t>
            </a:r>
            <a:r>
              <a:rPr lang="tr-TR" b="1" dirty="0" err="1"/>
              <a:t>Candida</a:t>
            </a:r>
            <a:r>
              <a:rPr lang="tr-TR" b="1" dirty="0"/>
              <a:t>,</a:t>
            </a:r>
            <a:r>
              <a:rPr lang="tr-TR" b="1" dirty="0" err="1"/>
              <a:t>trichopyton</a:t>
            </a:r>
            <a:r>
              <a:rPr lang="tr-TR" b="1" dirty="0"/>
              <a:t>, </a:t>
            </a:r>
            <a:r>
              <a:rPr lang="tr-TR" b="1" dirty="0" err="1"/>
              <a:t>mumps</a:t>
            </a:r>
            <a:r>
              <a:rPr lang="tr-TR" b="1" dirty="0"/>
              <a:t>): </a:t>
            </a:r>
            <a:r>
              <a:rPr lang="tr-TR" dirty="0"/>
              <a:t>Gecikmiş tip deri aşırı duyarlılığı, hücresel </a:t>
            </a:r>
            <a:r>
              <a:rPr lang="tr-TR" dirty="0" err="1"/>
              <a:t>immüniteyi</a:t>
            </a:r>
            <a:r>
              <a:rPr lang="tr-TR" dirty="0"/>
              <a:t> değerlendiren klasik bir testtir. Bu test, bireyin uzun süre maruz kaldığı antijenin </a:t>
            </a:r>
            <a:r>
              <a:rPr lang="tr-TR" dirty="0" err="1"/>
              <a:t>intra</a:t>
            </a:r>
            <a:r>
              <a:rPr lang="tr-TR" dirty="0"/>
              <a:t> </a:t>
            </a:r>
            <a:r>
              <a:rPr lang="tr-TR" dirty="0" err="1"/>
              <a:t>dermal</a:t>
            </a:r>
            <a:r>
              <a:rPr lang="tr-TR" dirty="0"/>
              <a:t> verilmesiyle hatırladığı bir cevabı ölçer. </a:t>
            </a:r>
            <a:r>
              <a:rPr lang="tr-TR" dirty="0" err="1"/>
              <a:t>İntrakütan</a:t>
            </a:r>
            <a:r>
              <a:rPr lang="tr-TR" dirty="0"/>
              <a:t> antijen enjeksiyonuna pozitif cevap; antijen sunan hücreler tarafından </a:t>
            </a:r>
            <a:r>
              <a:rPr lang="tr-TR" dirty="0" err="1"/>
              <a:t>antijeninalınması</a:t>
            </a:r>
            <a:r>
              <a:rPr lang="tr-TR" dirty="0"/>
              <a:t> ve işlenmesi, CD4 + </a:t>
            </a:r>
            <a:r>
              <a:rPr lang="tr-TR" dirty="0" err="1"/>
              <a:t>helper</a:t>
            </a:r>
            <a:r>
              <a:rPr lang="tr-TR" dirty="0"/>
              <a:t> hücrelerle etkileşmesi,T hücrelerinden </a:t>
            </a:r>
            <a:r>
              <a:rPr lang="tr-TR" dirty="0" err="1"/>
              <a:t>sitokin</a:t>
            </a:r>
            <a:r>
              <a:rPr lang="tr-TR" dirty="0"/>
              <a:t> </a:t>
            </a:r>
            <a:r>
              <a:rPr lang="tr-TR" dirty="0" err="1"/>
              <a:t>salınımı</a:t>
            </a:r>
            <a:r>
              <a:rPr lang="tr-TR" dirty="0"/>
              <a:t>, ve sonuçta </a:t>
            </a:r>
            <a:r>
              <a:rPr lang="tr-TR" dirty="0" err="1"/>
              <a:t>monosit</a:t>
            </a:r>
            <a:r>
              <a:rPr lang="tr-TR" dirty="0"/>
              <a:t> ve </a:t>
            </a:r>
            <a:r>
              <a:rPr lang="tr-TR" dirty="0" err="1"/>
              <a:t>makrofajların</a:t>
            </a:r>
            <a:r>
              <a:rPr lang="tr-TR" dirty="0"/>
              <a:t> aktivasyonu ve olay yerine gitmesini içerir. Bu nedenle deri testi,sağlam hücresel </a:t>
            </a:r>
            <a:r>
              <a:rPr lang="tr-TR" dirty="0" err="1"/>
              <a:t>immünitenin</a:t>
            </a:r>
            <a:r>
              <a:rPr lang="tr-TR" dirty="0"/>
              <a:t> hassas bir göstergesidir, fakat negatif sonuçlar dikkatle yorumlanmalıdır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/>
              <a:t>Flow</a:t>
            </a:r>
            <a:r>
              <a:rPr lang="tr-TR" b="1" dirty="0"/>
              <a:t> </a:t>
            </a:r>
            <a:r>
              <a:rPr lang="tr-TR" b="1" dirty="0" err="1"/>
              <a:t>sitometri</a:t>
            </a:r>
            <a:r>
              <a:rPr lang="tr-TR" dirty="0"/>
              <a:t>: </a:t>
            </a:r>
            <a:r>
              <a:rPr lang="tr-TR" dirty="0" err="1"/>
              <a:t>Flow</a:t>
            </a:r>
            <a:r>
              <a:rPr lang="tr-TR" dirty="0"/>
              <a:t> </a:t>
            </a:r>
            <a:r>
              <a:rPr lang="tr-TR" dirty="0" err="1"/>
              <a:t>sitometri</a:t>
            </a:r>
            <a:r>
              <a:rPr lang="tr-TR" dirty="0"/>
              <a:t> ile </a:t>
            </a:r>
            <a:r>
              <a:rPr lang="tr-TR" dirty="0" err="1"/>
              <a:t>monoklonal</a:t>
            </a:r>
            <a:r>
              <a:rPr lang="tr-TR" dirty="0"/>
              <a:t> </a:t>
            </a:r>
            <a:r>
              <a:rPr lang="nn-NO" dirty="0"/>
              <a:t>antikorlar kullanılarak, spesifik antijenleri (cluster</a:t>
            </a:r>
            <a:r>
              <a:rPr lang="tr-TR" dirty="0"/>
              <a:t> </a:t>
            </a:r>
            <a:r>
              <a:rPr lang="tr-TR" dirty="0" err="1"/>
              <a:t>designations</a:t>
            </a:r>
            <a:r>
              <a:rPr lang="tr-TR" dirty="0"/>
              <a:t>: CD) olan </a:t>
            </a:r>
            <a:r>
              <a:rPr lang="tr-TR" dirty="0" err="1"/>
              <a:t>hematopoetik</a:t>
            </a:r>
            <a:r>
              <a:rPr lang="tr-TR" dirty="0"/>
              <a:t> hücrelerin sayısı ölçülür. Tablo 1’de lenfosit popülasyonları ve onları gösteren temel işaretler gösterilmiştir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cap="all" dirty="0">
                <a:solidFill>
                  <a:srgbClr val="C00000"/>
                </a:solidFill>
              </a:rPr>
              <a:t>İmmün Yetmezliklerde Yapılacak Testler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3500" u="sng" dirty="0"/>
              <a:t>Başlangıç tarama </a:t>
            </a:r>
            <a:r>
              <a:rPr lang="tr-TR" sz="3500" u="sng" dirty="0" err="1"/>
              <a:t>laboratuvar</a:t>
            </a:r>
            <a:r>
              <a:rPr lang="tr-TR" sz="3500" u="sng" dirty="0"/>
              <a:t> testleri</a:t>
            </a:r>
            <a:r>
              <a:rPr lang="tr-TR" u="sng" dirty="0"/>
              <a:t>:</a:t>
            </a:r>
          </a:p>
          <a:p>
            <a:r>
              <a:rPr lang="tr-TR" b="1" dirty="0"/>
              <a:t>Tam kan sayımı, lökosit formülü</a:t>
            </a:r>
            <a:r>
              <a:rPr lang="tr-TR" dirty="0"/>
              <a:t>:</a:t>
            </a:r>
          </a:p>
          <a:p>
            <a:pPr lvl="1"/>
            <a:r>
              <a:rPr lang="tr-TR" dirty="0"/>
              <a:t> Birçok kombine hücresel ve antikor eksikliği durumlarında karakteristik bulgudur. </a:t>
            </a:r>
            <a:r>
              <a:rPr lang="tr-TR" b="1" dirty="0" err="1"/>
              <a:t>Lenfopeni</a:t>
            </a:r>
            <a:r>
              <a:rPr lang="tr-TR" dirty="0"/>
              <a:t>, erişkinlerde mutlak lenfosit sayısı &lt;1500 hücre/</a:t>
            </a:r>
            <a:r>
              <a:rPr lang="tr-TR" dirty="0" err="1"/>
              <a:t>mikrolitre</a:t>
            </a:r>
            <a:r>
              <a:rPr lang="tr-TR" dirty="0"/>
              <a:t> (</a:t>
            </a:r>
            <a:r>
              <a:rPr lang="el-GR" dirty="0"/>
              <a:t>μ</a:t>
            </a:r>
            <a:r>
              <a:rPr lang="tr-TR" dirty="0"/>
              <a:t>l) [mm</a:t>
            </a:r>
            <a:r>
              <a:rPr lang="tr-TR" baseline="30000" dirty="0"/>
              <a:t>3</a:t>
            </a:r>
            <a:r>
              <a:rPr lang="tr-TR" dirty="0"/>
              <a:t> ], </a:t>
            </a:r>
            <a:r>
              <a:rPr lang="tr-TR" dirty="0" err="1"/>
              <a:t>yenidoğanda</a:t>
            </a:r>
            <a:r>
              <a:rPr lang="tr-TR" dirty="0"/>
              <a:t>), &lt;2500 hücre/</a:t>
            </a:r>
            <a:r>
              <a:rPr lang="tr-TR" dirty="0" err="1"/>
              <a:t>mikrolitre</a:t>
            </a:r>
            <a:r>
              <a:rPr lang="tr-TR" dirty="0"/>
              <a:t> (</a:t>
            </a:r>
            <a:r>
              <a:rPr lang="el-GR" dirty="0"/>
              <a:t>μ</a:t>
            </a:r>
            <a:r>
              <a:rPr lang="tr-TR" dirty="0"/>
              <a:t>l) [mm </a:t>
            </a:r>
            <a:r>
              <a:rPr lang="tr-TR" baseline="30000" dirty="0"/>
              <a:t>3</a:t>
            </a:r>
            <a:r>
              <a:rPr lang="tr-TR" dirty="0"/>
              <a:t>] olarak tanımlanır. </a:t>
            </a:r>
            <a:r>
              <a:rPr lang="tr-TR" b="1" dirty="0" err="1"/>
              <a:t>Nötropeni</a:t>
            </a:r>
            <a:r>
              <a:rPr lang="tr-TR" dirty="0"/>
              <a:t>,</a:t>
            </a:r>
            <a:r>
              <a:rPr lang="tr-TR" dirty="0" err="1"/>
              <a:t>primer</a:t>
            </a:r>
            <a:r>
              <a:rPr lang="tr-TR" dirty="0"/>
              <a:t> fagosit hastalıklarında, </a:t>
            </a:r>
            <a:r>
              <a:rPr lang="tr-TR" dirty="0" err="1"/>
              <a:t>sekonder</a:t>
            </a:r>
            <a:r>
              <a:rPr lang="tr-TR" dirty="0"/>
              <a:t> İY </a:t>
            </a:r>
            <a:r>
              <a:rPr lang="tr-TR" dirty="0" err="1"/>
              <a:t>lerde</a:t>
            </a:r>
            <a:r>
              <a:rPr lang="tr-TR" dirty="0"/>
              <a:t> görülür. Bütün </a:t>
            </a:r>
            <a:r>
              <a:rPr lang="tr-TR" dirty="0" err="1"/>
              <a:t>nötropeni</a:t>
            </a:r>
            <a:r>
              <a:rPr lang="tr-TR" dirty="0"/>
              <a:t> durumlarında, gizli </a:t>
            </a:r>
            <a:r>
              <a:rPr lang="tr-TR" dirty="0" err="1"/>
              <a:t>malignite</a:t>
            </a:r>
            <a:r>
              <a:rPr lang="tr-TR" dirty="0"/>
              <a:t> veya </a:t>
            </a:r>
            <a:r>
              <a:rPr lang="tr-TR" dirty="0" err="1"/>
              <a:t>miyelodisplaziyi</a:t>
            </a:r>
            <a:r>
              <a:rPr lang="tr-TR" dirty="0"/>
              <a:t> atlamamak için </a:t>
            </a:r>
            <a:r>
              <a:rPr lang="tr-TR" dirty="0" err="1"/>
              <a:t>kemikiliği</a:t>
            </a:r>
            <a:r>
              <a:rPr lang="tr-TR" dirty="0"/>
              <a:t> </a:t>
            </a:r>
            <a:r>
              <a:rPr lang="tr-TR" dirty="0" err="1"/>
              <a:t>aspirasyonu</a:t>
            </a:r>
            <a:r>
              <a:rPr lang="tr-TR" dirty="0"/>
              <a:t> yapılmalıdır.</a:t>
            </a:r>
            <a:r>
              <a:rPr lang="tr-TR" b="1" dirty="0"/>
              <a:t> </a:t>
            </a:r>
            <a:r>
              <a:rPr lang="tr-TR" b="1" dirty="0" err="1"/>
              <a:t>Lökositoz</a:t>
            </a:r>
            <a:r>
              <a:rPr lang="tr-TR" b="1" dirty="0"/>
              <a:t> </a:t>
            </a:r>
            <a:r>
              <a:rPr lang="tr-TR" dirty="0"/>
              <a:t>bazen görülebilir,kronik enfeksiyonu düşündürür.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CAEE43F-86E4-463C-B5BC-BD37D93C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/>
              <a:t>Tablo 1: </a:t>
            </a:r>
            <a:r>
              <a:rPr lang="tr-TR" sz="3200" dirty="0" err="1"/>
              <a:t>Flow</a:t>
            </a:r>
            <a:r>
              <a:rPr lang="tr-TR" sz="3200" dirty="0"/>
              <a:t> </a:t>
            </a:r>
            <a:r>
              <a:rPr lang="tr-TR" sz="3200" dirty="0" err="1"/>
              <a:t>sitometri</a:t>
            </a:r>
            <a:r>
              <a:rPr lang="tr-TR" sz="3200" dirty="0"/>
              <a:t> ile saptanan  lenfosit </a:t>
            </a:r>
            <a:r>
              <a:rPr lang="tr-TR" sz="3200" dirty="0" err="1"/>
              <a:t>subgruplarının</a:t>
            </a:r>
            <a:r>
              <a:rPr lang="tr-TR" sz="3200" dirty="0"/>
              <a:t> işaretleri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97DDBE7-8088-42ED-9E3E-9AA56719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9725"/>
            <a:ext cx="8229600" cy="4516438"/>
          </a:xfrm>
        </p:spPr>
        <p:txBody>
          <a:bodyPr>
            <a:normAutofit/>
          </a:bodyPr>
          <a:lstStyle/>
          <a:p>
            <a:r>
              <a:rPr lang="tr-TR" sz="1600" u="sng" dirty="0" err="1"/>
              <a:t>Lenfositin</a:t>
            </a:r>
            <a:r>
              <a:rPr lang="tr-TR" sz="1600" u="sng" dirty="0"/>
              <a:t>  işareti</a:t>
            </a:r>
            <a:r>
              <a:rPr lang="tr-TR" sz="1600" dirty="0"/>
              <a:t>           </a:t>
            </a:r>
            <a:r>
              <a:rPr lang="tr-TR" sz="1600" u="sng" dirty="0"/>
              <a:t>Hücre tipi </a:t>
            </a:r>
            <a:r>
              <a:rPr lang="tr-TR" sz="1600" dirty="0"/>
              <a:t>              </a:t>
            </a:r>
            <a:r>
              <a:rPr lang="tr-TR" sz="1600" u="sng" dirty="0"/>
              <a:t>Hücrelere  dağılımı</a:t>
            </a:r>
          </a:p>
          <a:p>
            <a:r>
              <a:rPr lang="tr-TR" sz="1600" dirty="0"/>
              <a:t>CD3                                 T hücreler               Bütün  T hücrelerin üstünde  eksprese edilir</a:t>
            </a:r>
          </a:p>
          <a:p>
            <a:r>
              <a:rPr lang="tr-TR" sz="1600" dirty="0"/>
              <a:t>CD4                                 T </a:t>
            </a:r>
            <a:r>
              <a:rPr lang="tr-TR" sz="1600" dirty="0" err="1"/>
              <a:t>cell</a:t>
            </a:r>
            <a:r>
              <a:rPr lang="tr-TR" sz="1600" dirty="0"/>
              <a:t> </a:t>
            </a:r>
            <a:r>
              <a:rPr lang="tr-TR" sz="1600" dirty="0" err="1"/>
              <a:t>subgrubu</a:t>
            </a:r>
            <a:r>
              <a:rPr lang="tr-TR" sz="1600" dirty="0"/>
              <a:t>      Genel  olarak </a:t>
            </a:r>
            <a:r>
              <a:rPr lang="tr-TR" sz="1600" dirty="0" err="1"/>
              <a:t>helper</a:t>
            </a:r>
            <a:r>
              <a:rPr lang="tr-TR" sz="1600" dirty="0"/>
              <a:t>/</a:t>
            </a:r>
            <a:r>
              <a:rPr lang="tr-TR" sz="1600" dirty="0" err="1"/>
              <a:t>inducer</a:t>
            </a:r>
            <a:r>
              <a:rPr lang="tr-TR" sz="1600" dirty="0"/>
              <a:t> T hücreler</a:t>
            </a:r>
          </a:p>
          <a:p>
            <a:r>
              <a:rPr lang="tr-TR" sz="1600" dirty="0"/>
              <a:t>CD8                                 T </a:t>
            </a:r>
            <a:r>
              <a:rPr lang="tr-TR" sz="1600" dirty="0" err="1"/>
              <a:t>cell</a:t>
            </a:r>
            <a:r>
              <a:rPr lang="tr-TR" sz="1600" dirty="0"/>
              <a:t> </a:t>
            </a:r>
            <a:r>
              <a:rPr lang="tr-TR" sz="1600" dirty="0" err="1"/>
              <a:t>subgrubu</a:t>
            </a:r>
            <a:r>
              <a:rPr lang="tr-TR" sz="1600" dirty="0"/>
              <a:t>       Genel  olarak </a:t>
            </a:r>
            <a:r>
              <a:rPr lang="tr-TR" sz="1600" dirty="0" err="1"/>
              <a:t>sitotoksik</a:t>
            </a:r>
            <a:r>
              <a:rPr lang="tr-TR" sz="1600" dirty="0"/>
              <a:t>  T hücreler, NK hücrelerin 1/3’ünde  eksprese edilir</a:t>
            </a:r>
          </a:p>
          <a:p>
            <a:r>
              <a:rPr lang="tr-TR" sz="1600" dirty="0"/>
              <a:t>CD19 veya CD20            B hücreler</a:t>
            </a:r>
          </a:p>
          <a:p>
            <a:r>
              <a:rPr lang="tr-TR" sz="1600" dirty="0"/>
              <a:t>CD16                                NK hücreler             Bazı  NK hücreler CD16 eksprese etmeyebilir</a:t>
            </a:r>
          </a:p>
          <a:p>
            <a:r>
              <a:rPr lang="tr-TR" sz="1600" dirty="0"/>
              <a:t>CD56                                NK hücreler             NK hücrelerinin çoğunda eksprese edilir</a:t>
            </a:r>
          </a:p>
          <a:p>
            <a:r>
              <a:rPr lang="tr-TR" sz="1600" dirty="0"/>
              <a:t>CD57 		         NK hücreler              NK hücrelerinin çoğunda eksprese edilir ; CD16, CD56, ve CD57 kombinasyonları tek işaretten  daha güvenilirdir</a:t>
            </a:r>
          </a:p>
          <a:p>
            <a:r>
              <a:rPr lang="tr-TR" sz="1600" dirty="0"/>
              <a:t>CD45RA                          </a:t>
            </a:r>
            <a:r>
              <a:rPr lang="tr-TR" sz="1600" dirty="0" err="1"/>
              <a:t>Naive</a:t>
            </a:r>
            <a:r>
              <a:rPr lang="tr-TR" sz="1600" dirty="0"/>
              <a:t> T hücreleri</a:t>
            </a:r>
          </a:p>
          <a:p>
            <a:r>
              <a:rPr lang="tr-TR" sz="1600" dirty="0"/>
              <a:t>CD45RO                          Hafıza (</a:t>
            </a:r>
            <a:r>
              <a:rPr lang="tr-TR" sz="1600" dirty="0" err="1"/>
              <a:t>memory</a:t>
            </a:r>
            <a:r>
              <a:rPr lang="tr-TR" sz="1600" dirty="0"/>
              <a:t>) T hücreler</a:t>
            </a:r>
          </a:p>
          <a:p>
            <a:endParaRPr lang="tr-TR" sz="1600" dirty="0"/>
          </a:p>
          <a:p>
            <a:pPr marL="0" indent="0">
              <a:buNone/>
            </a:pPr>
            <a:r>
              <a:rPr lang="tr-TR" sz="1600" dirty="0"/>
              <a:t>NK: Natural killer (doğal öldürücü).</a:t>
            </a:r>
          </a:p>
          <a:p>
            <a:endParaRPr lang="tr-TR" sz="1600" dirty="0"/>
          </a:p>
          <a:p>
            <a:endParaRPr lang="tr-TR" sz="1600" dirty="0"/>
          </a:p>
          <a:p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4286569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solidFill>
                  <a:srgbClr val="C00000"/>
                </a:solidFill>
              </a:rPr>
              <a:t>İleri Testler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İleri </a:t>
            </a:r>
            <a:r>
              <a:rPr lang="tr-TR" dirty="0" err="1"/>
              <a:t>flow</a:t>
            </a:r>
            <a:r>
              <a:rPr lang="tr-TR" dirty="0"/>
              <a:t> </a:t>
            </a:r>
            <a:r>
              <a:rPr lang="tr-TR" dirty="0" err="1"/>
              <a:t>sitometri</a:t>
            </a:r>
            <a:endParaRPr lang="tr-TR" dirty="0"/>
          </a:p>
          <a:p>
            <a:r>
              <a:rPr lang="fr-FR" dirty="0" err="1"/>
              <a:t>TRECs</a:t>
            </a:r>
            <a:r>
              <a:rPr lang="fr-FR" dirty="0"/>
              <a:t> (T </a:t>
            </a:r>
            <a:r>
              <a:rPr lang="fr-FR" dirty="0" err="1"/>
              <a:t>cell</a:t>
            </a:r>
            <a:r>
              <a:rPr lang="fr-FR" dirty="0"/>
              <a:t> </a:t>
            </a:r>
            <a:r>
              <a:rPr lang="fr-FR" dirty="0" err="1"/>
              <a:t>receptor</a:t>
            </a:r>
            <a:r>
              <a:rPr lang="fr-FR" dirty="0"/>
              <a:t> excision </a:t>
            </a:r>
            <a:r>
              <a:rPr lang="fr-FR" dirty="0" err="1"/>
              <a:t>circles</a:t>
            </a:r>
            <a:r>
              <a:rPr lang="fr-FR" dirty="0"/>
              <a:t>) </a:t>
            </a:r>
            <a:r>
              <a:rPr lang="fr-FR" dirty="0" err="1"/>
              <a:t>analizi</a:t>
            </a:r>
            <a:endParaRPr lang="tr-TR" dirty="0"/>
          </a:p>
          <a:p>
            <a:r>
              <a:rPr lang="tr-TR" dirty="0" err="1"/>
              <a:t>Sitotoksisite</a:t>
            </a:r>
            <a:r>
              <a:rPr lang="tr-TR" dirty="0"/>
              <a:t> testleri</a:t>
            </a:r>
          </a:p>
          <a:p>
            <a:r>
              <a:rPr lang="tr-TR" dirty="0" err="1"/>
              <a:t>Sitokin</a:t>
            </a:r>
            <a:r>
              <a:rPr lang="tr-TR" dirty="0"/>
              <a:t> ölçümü</a:t>
            </a:r>
          </a:p>
          <a:p>
            <a:r>
              <a:rPr lang="tr-TR" dirty="0"/>
              <a:t>Genlerde mutasyon analizi</a:t>
            </a:r>
          </a:p>
          <a:p>
            <a:r>
              <a:rPr lang="tr-TR" dirty="0"/>
              <a:t>Kromozom analizi</a:t>
            </a:r>
          </a:p>
          <a:p>
            <a:r>
              <a:rPr lang="tr-TR" dirty="0"/>
              <a:t>CD3/T hücre reseptör analizi ve fonksiyonu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tr-TR" dirty="0"/>
              <a:t>İn </a:t>
            </a:r>
            <a:r>
              <a:rPr lang="tr-TR" dirty="0" err="1"/>
              <a:t>vitro</a:t>
            </a:r>
            <a:r>
              <a:rPr lang="tr-TR" dirty="0"/>
              <a:t> T hücre Fonksiyonu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 T hücre fonksiyonunu ölçen in </a:t>
            </a:r>
            <a:r>
              <a:rPr lang="tr-TR" dirty="0" err="1"/>
              <a:t>vitro</a:t>
            </a:r>
            <a:r>
              <a:rPr lang="tr-TR" dirty="0"/>
              <a:t> çalışmalar, bazı farklı uyaranlara karşı, </a:t>
            </a:r>
            <a:r>
              <a:rPr lang="tr-TR" dirty="0" err="1"/>
              <a:t>perifer</a:t>
            </a:r>
            <a:r>
              <a:rPr lang="tr-TR" dirty="0"/>
              <a:t> kandaki T lenfositlerin </a:t>
            </a:r>
            <a:r>
              <a:rPr lang="tr-TR" dirty="0" err="1"/>
              <a:t>proliferasyon</a:t>
            </a:r>
            <a:r>
              <a:rPr lang="tr-TR" dirty="0"/>
              <a:t> cevabını ölçer.</a:t>
            </a:r>
          </a:p>
          <a:p>
            <a:pPr lvl="1"/>
            <a:r>
              <a:rPr lang="tr-TR" dirty="0" err="1"/>
              <a:t>Mitojenler</a:t>
            </a:r>
            <a:r>
              <a:rPr lang="tr-TR" dirty="0"/>
              <a:t> (</a:t>
            </a:r>
            <a:r>
              <a:rPr lang="tr-TR" dirty="0" err="1"/>
              <a:t>fitohemaglutinin</a:t>
            </a:r>
            <a:r>
              <a:rPr lang="tr-TR" dirty="0"/>
              <a:t>, </a:t>
            </a:r>
            <a:r>
              <a:rPr lang="tr-TR" dirty="0" err="1"/>
              <a:t>concanavalin</a:t>
            </a:r>
            <a:r>
              <a:rPr lang="tr-TR" dirty="0"/>
              <a:t>-A, </a:t>
            </a:r>
            <a:r>
              <a:rPr lang="tr-TR" dirty="0" err="1"/>
              <a:t>pokeweed</a:t>
            </a:r>
            <a:r>
              <a:rPr lang="tr-TR" dirty="0"/>
              <a:t> </a:t>
            </a:r>
            <a:r>
              <a:rPr lang="tr-TR" dirty="0" err="1"/>
              <a:t>mitojen</a:t>
            </a:r>
            <a:r>
              <a:rPr lang="tr-TR" dirty="0"/>
              <a:t>),</a:t>
            </a:r>
          </a:p>
          <a:p>
            <a:pPr lvl="1"/>
            <a:r>
              <a:rPr lang="tr-TR" dirty="0"/>
              <a:t>Spesifik antijenler (</a:t>
            </a:r>
            <a:r>
              <a:rPr lang="tr-TR" dirty="0" err="1"/>
              <a:t>tetanus</a:t>
            </a:r>
            <a:r>
              <a:rPr lang="tr-TR" dirty="0"/>
              <a:t> ve difteri </a:t>
            </a:r>
            <a:r>
              <a:rPr lang="tr-TR" dirty="0" err="1"/>
              <a:t>toksoidleri</a:t>
            </a:r>
            <a:r>
              <a:rPr lang="tr-TR" dirty="0"/>
              <a:t> ve </a:t>
            </a:r>
            <a:r>
              <a:rPr lang="tr-TR" dirty="0" err="1"/>
              <a:t>kandida</a:t>
            </a:r>
            <a:r>
              <a:rPr lang="tr-TR" dirty="0"/>
              <a:t> antijenleri),</a:t>
            </a:r>
          </a:p>
          <a:p>
            <a:pPr lvl="1"/>
            <a:r>
              <a:rPr lang="nn-NO" dirty="0"/>
              <a:t>Allojeneik lenfositler (mikst lenfosit kültürü)</a:t>
            </a:r>
          </a:p>
          <a:p>
            <a:r>
              <a:rPr lang="tr-TR" dirty="0"/>
              <a:t>Bu çalışmaların, </a:t>
            </a:r>
            <a:r>
              <a:rPr lang="tr-TR" dirty="0" err="1"/>
              <a:t>periferik</a:t>
            </a:r>
            <a:r>
              <a:rPr lang="tr-TR" dirty="0"/>
              <a:t> kan lenfosit </a:t>
            </a:r>
            <a:r>
              <a:rPr lang="tr-TR" dirty="0" err="1"/>
              <a:t>subpopülasyonlarınınflow</a:t>
            </a:r>
            <a:r>
              <a:rPr lang="tr-TR" dirty="0"/>
              <a:t> </a:t>
            </a:r>
            <a:r>
              <a:rPr lang="tr-TR" dirty="0" err="1"/>
              <a:t>sitometrik</a:t>
            </a:r>
            <a:r>
              <a:rPr lang="tr-TR" dirty="0"/>
              <a:t> ölçümleri ile birlikte yapılması gerekir.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solidFill>
                  <a:srgbClr val="C00000"/>
                </a:solidFill>
              </a:rPr>
              <a:t>FAGOSİTİK HÜCRE DEFEKTLERİ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/>
              <a:t>Nötrofil</a:t>
            </a:r>
            <a:r>
              <a:rPr lang="tr-TR" dirty="0"/>
              <a:t> sayılarını değerlendirme: Tam kan sayımı, formül lökosit</a:t>
            </a:r>
          </a:p>
          <a:p>
            <a:r>
              <a:rPr lang="tr-TR" b="1" dirty="0" err="1"/>
              <a:t>Lökositoz</a:t>
            </a:r>
            <a:r>
              <a:rPr lang="tr-TR" dirty="0"/>
              <a:t>:Adezyon </a:t>
            </a:r>
            <a:r>
              <a:rPr lang="tr-TR" dirty="0" err="1"/>
              <a:t>defekti</a:t>
            </a:r>
            <a:r>
              <a:rPr lang="tr-TR" dirty="0"/>
              <a:t>(</a:t>
            </a:r>
            <a:r>
              <a:rPr lang="tr-TR" dirty="0" err="1"/>
              <a:t>kemotaksi</a:t>
            </a:r>
            <a:r>
              <a:rPr lang="tr-TR" dirty="0"/>
              <a:t>) Ağır </a:t>
            </a:r>
            <a:r>
              <a:rPr lang="tr-TR" dirty="0" err="1"/>
              <a:t>nötropeni</a:t>
            </a:r>
            <a:r>
              <a:rPr lang="tr-TR" dirty="0"/>
              <a:t>: </a:t>
            </a:r>
            <a:r>
              <a:rPr lang="tr-TR" dirty="0" err="1"/>
              <a:t>Konjenital</a:t>
            </a:r>
            <a:r>
              <a:rPr lang="tr-TR" dirty="0"/>
              <a:t> </a:t>
            </a:r>
            <a:r>
              <a:rPr lang="tr-TR" dirty="0" err="1"/>
              <a:t>agranülositoz</a:t>
            </a:r>
            <a:r>
              <a:rPr lang="tr-TR" dirty="0"/>
              <a:t> veya siklik </a:t>
            </a:r>
            <a:r>
              <a:rPr lang="tr-TR" dirty="0" err="1"/>
              <a:t>nötropenide</a:t>
            </a:r>
            <a:r>
              <a:rPr lang="tr-TR" dirty="0"/>
              <a:t> görülür. </a:t>
            </a:r>
            <a:r>
              <a:rPr lang="tr-TR" dirty="0" err="1"/>
              <a:t>Nötrofil</a:t>
            </a:r>
            <a:r>
              <a:rPr lang="tr-TR" dirty="0"/>
              <a:t> sayıları normalse, </a:t>
            </a:r>
            <a:r>
              <a:rPr lang="tr-TR" dirty="0" err="1"/>
              <a:t>nötrofilfonksiyonuna</a:t>
            </a:r>
            <a:r>
              <a:rPr lang="tr-TR" dirty="0"/>
              <a:t> bakılmalıdır. </a:t>
            </a:r>
            <a:r>
              <a:rPr lang="tr-TR" dirty="0" err="1"/>
              <a:t>Nötrofil</a:t>
            </a:r>
            <a:r>
              <a:rPr lang="tr-TR" dirty="0"/>
              <a:t> fonksiyon boz.</a:t>
            </a:r>
            <a:r>
              <a:rPr lang="tr-TR" dirty="0" err="1"/>
              <a:t>ları</a:t>
            </a:r>
            <a:r>
              <a:rPr lang="tr-TR" dirty="0"/>
              <a:t> </a:t>
            </a:r>
            <a:r>
              <a:rPr lang="tr-TR" dirty="0" err="1"/>
              <a:t>Kr</a:t>
            </a:r>
            <a:r>
              <a:rPr lang="tr-TR" dirty="0"/>
              <a:t>.</a:t>
            </a:r>
            <a:r>
              <a:rPr lang="tr-TR" dirty="0" err="1"/>
              <a:t>Granülomatöz</a:t>
            </a:r>
            <a:r>
              <a:rPr lang="tr-TR" dirty="0"/>
              <a:t> hastalık (CGD), </a:t>
            </a:r>
            <a:r>
              <a:rPr lang="tr-TR" dirty="0" err="1"/>
              <a:t>Chediak</a:t>
            </a:r>
            <a:r>
              <a:rPr lang="tr-TR" dirty="0"/>
              <a:t>-</a:t>
            </a:r>
            <a:r>
              <a:rPr lang="tr-TR" dirty="0" err="1"/>
              <a:t>Higashi</a:t>
            </a:r>
            <a:r>
              <a:rPr lang="tr-TR" dirty="0"/>
              <a:t> sendromu (CHS), </a:t>
            </a:r>
            <a:r>
              <a:rPr lang="tr-TR" dirty="0" err="1"/>
              <a:t>nötrofil</a:t>
            </a:r>
            <a:r>
              <a:rPr lang="tr-TR" dirty="0"/>
              <a:t>-spesifik granül </a:t>
            </a:r>
            <a:r>
              <a:rPr lang="tr-TR" dirty="0" err="1"/>
              <a:t>defekti</a:t>
            </a:r>
            <a:r>
              <a:rPr lang="tr-TR" dirty="0"/>
              <a:t>, lökosit adezyon </a:t>
            </a:r>
            <a:r>
              <a:rPr lang="tr-TR" dirty="0" err="1"/>
              <a:t>defektleri</a:t>
            </a:r>
            <a:r>
              <a:rPr lang="tr-TR" dirty="0"/>
              <a:t> ve </a:t>
            </a:r>
            <a:r>
              <a:rPr lang="tr-TR" dirty="0" err="1"/>
              <a:t>hiper</a:t>
            </a:r>
            <a:r>
              <a:rPr lang="tr-TR" dirty="0"/>
              <a:t> </a:t>
            </a:r>
            <a:r>
              <a:rPr lang="tr-TR" dirty="0" err="1"/>
              <a:t>IgE</a:t>
            </a:r>
            <a:r>
              <a:rPr lang="tr-TR" dirty="0"/>
              <a:t> sendromunda görülür.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643578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 err="1"/>
              <a:t>Dihidrorodamin</a:t>
            </a:r>
            <a:r>
              <a:rPr lang="tr-TR" b="1" dirty="0"/>
              <a:t> (DHR) test</a:t>
            </a:r>
            <a:r>
              <a:rPr lang="tr-TR" dirty="0"/>
              <a:t>:‘</a:t>
            </a:r>
            <a:r>
              <a:rPr lang="tr-TR" dirty="0" err="1"/>
              <a:t>Nötrofil</a:t>
            </a:r>
            <a:r>
              <a:rPr lang="tr-TR" dirty="0"/>
              <a:t> </a:t>
            </a:r>
            <a:r>
              <a:rPr lang="tr-TR" dirty="0" err="1"/>
              <a:t>oksidatifburst</a:t>
            </a:r>
            <a:r>
              <a:rPr lang="tr-TR" dirty="0"/>
              <a:t>’ kantitatif, </a:t>
            </a:r>
            <a:r>
              <a:rPr lang="tr-TR" dirty="0" err="1"/>
              <a:t>heterozigot</a:t>
            </a:r>
            <a:r>
              <a:rPr lang="tr-TR" dirty="0"/>
              <a:t> </a:t>
            </a:r>
            <a:r>
              <a:rPr lang="tr-TR" dirty="0" err="1"/>
              <a:t>Kr</a:t>
            </a:r>
            <a:r>
              <a:rPr lang="tr-TR" dirty="0"/>
              <a:t>.</a:t>
            </a:r>
            <a:r>
              <a:rPr lang="tr-TR" dirty="0" err="1"/>
              <a:t>Granülomatöz</a:t>
            </a:r>
            <a:r>
              <a:rPr lang="tr-TR" dirty="0"/>
              <a:t> hastalık (CGD) taşıyıcılarını gösteren </a:t>
            </a:r>
            <a:r>
              <a:rPr lang="tr-TR" dirty="0" err="1"/>
              <a:t>flow</a:t>
            </a:r>
            <a:r>
              <a:rPr lang="tr-TR" dirty="0"/>
              <a:t> </a:t>
            </a:r>
            <a:r>
              <a:rPr lang="tr-TR" dirty="0" err="1"/>
              <a:t>sitometrik</a:t>
            </a:r>
            <a:r>
              <a:rPr lang="tr-TR" dirty="0"/>
              <a:t> testtir </a:t>
            </a:r>
            <a:r>
              <a:rPr lang="tr-TR" dirty="0" err="1"/>
              <a:t>nitroblue</a:t>
            </a:r>
            <a:r>
              <a:rPr lang="tr-TR" dirty="0"/>
              <a:t> </a:t>
            </a:r>
            <a:r>
              <a:rPr lang="tr-TR" dirty="0" err="1"/>
              <a:t>terazolium</a:t>
            </a:r>
            <a:r>
              <a:rPr lang="tr-TR" dirty="0"/>
              <a:t> testi (NBT)</a:t>
            </a:r>
            <a:r>
              <a:rPr lang="tr-TR" dirty="0" err="1"/>
              <a:t>nin</a:t>
            </a:r>
            <a:r>
              <a:rPr lang="tr-TR" dirty="0"/>
              <a:t> yerini almıştır. NBT testi de tarama amaçlı kullanılmaktadır.</a:t>
            </a:r>
          </a:p>
          <a:p>
            <a:r>
              <a:rPr lang="tr-TR" b="1" dirty="0" err="1"/>
              <a:t>IgE</a:t>
            </a:r>
            <a:r>
              <a:rPr lang="tr-TR" dirty="0"/>
              <a:t> seviyesindeki yükselme, </a:t>
            </a:r>
            <a:r>
              <a:rPr lang="tr-TR" dirty="0" err="1"/>
              <a:t>hiper</a:t>
            </a:r>
            <a:r>
              <a:rPr lang="tr-TR" dirty="0"/>
              <a:t> </a:t>
            </a:r>
            <a:r>
              <a:rPr lang="tr-TR" dirty="0" err="1"/>
              <a:t>IgE</a:t>
            </a:r>
            <a:r>
              <a:rPr lang="tr-TR" dirty="0"/>
              <a:t> sendromunda görülür.</a:t>
            </a:r>
          </a:p>
          <a:p>
            <a:r>
              <a:rPr lang="tr-TR" b="1" dirty="0" err="1"/>
              <a:t>Periferik</a:t>
            </a:r>
            <a:r>
              <a:rPr lang="tr-TR" b="1" dirty="0"/>
              <a:t> yayma</a:t>
            </a:r>
            <a:r>
              <a:rPr lang="tr-TR" dirty="0"/>
              <a:t>: </a:t>
            </a:r>
            <a:r>
              <a:rPr lang="tr-TR" dirty="0" err="1"/>
              <a:t>Nötrofil</a:t>
            </a:r>
            <a:r>
              <a:rPr lang="tr-TR" dirty="0"/>
              <a:t>, </a:t>
            </a:r>
            <a:r>
              <a:rPr lang="tr-TR" dirty="0" err="1"/>
              <a:t>eozinofillerde</a:t>
            </a:r>
            <a:r>
              <a:rPr lang="tr-TR" dirty="0"/>
              <a:t> dev </a:t>
            </a:r>
            <a:r>
              <a:rPr lang="tr-TR" dirty="0" err="1"/>
              <a:t>azurofilik</a:t>
            </a:r>
            <a:r>
              <a:rPr lang="tr-TR" dirty="0"/>
              <a:t> granüller </a:t>
            </a:r>
            <a:r>
              <a:rPr lang="tr-TR" dirty="0" err="1"/>
              <a:t>CHS’da</a:t>
            </a:r>
            <a:r>
              <a:rPr lang="tr-TR" dirty="0"/>
              <a:t> görülür. </a:t>
            </a:r>
            <a:r>
              <a:rPr lang="tr-TR" dirty="0" err="1"/>
              <a:t>Nötrofil</a:t>
            </a:r>
            <a:r>
              <a:rPr lang="tr-TR" dirty="0"/>
              <a:t> granüllerinde eksiklik, </a:t>
            </a:r>
            <a:r>
              <a:rPr lang="tr-TR" dirty="0" err="1"/>
              <a:t>nötrofil</a:t>
            </a:r>
            <a:r>
              <a:rPr lang="tr-TR" dirty="0"/>
              <a:t>-spesifik granül eksikliğinde görülür.</a:t>
            </a:r>
          </a:p>
          <a:p>
            <a:r>
              <a:rPr lang="tr-TR" b="1" dirty="0"/>
              <a:t>Mutasyon analizi, </a:t>
            </a:r>
            <a:r>
              <a:rPr lang="tr-TR" b="1" dirty="0" err="1"/>
              <a:t>adherens</a:t>
            </a:r>
            <a:r>
              <a:rPr lang="tr-TR" b="1" dirty="0"/>
              <a:t>, </a:t>
            </a:r>
            <a:r>
              <a:rPr lang="tr-TR" b="1" dirty="0" err="1"/>
              <a:t>kemotaksi</a:t>
            </a:r>
            <a:r>
              <a:rPr lang="tr-TR" b="1" dirty="0"/>
              <a:t>, </a:t>
            </a:r>
            <a:r>
              <a:rPr lang="tr-TR" b="1" dirty="0" err="1"/>
              <a:t>mikrobisidal</a:t>
            </a:r>
            <a:r>
              <a:rPr lang="tr-TR" b="1" dirty="0"/>
              <a:t> aktivite </a:t>
            </a:r>
            <a:r>
              <a:rPr lang="tr-TR" dirty="0"/>
              <a:t>testleri de yapılabilir.</a:t>
            </a:r>
          </a:p>
          <a:p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solidFill>
                  <a:srgbClr val="C00000"/>
                </a:solidFill>
              </a:rPr>
              <a:t>KOMPLEMAN EKSİKLİKLERİ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Konjenital</a:t>
            </a:r>
            <a:r>
              <a:rPr lang="tr-TR" dirty="0"/>
              <a:t> veya </a:t>
            </a:r>
            <a:r>
              <a:rPr lang="tr-TR" dirty="0" err="1"/>
              <a:t>akkiz</a:t>
            </a:r>
            <a:r>
              <a:rPr lang="tr-TR" dirty="0"/>
              <a:t> olabilir.</a:t>
            </a:r>
          </a:p>
          <a:p>
            <a:r>
              <a:rPr lang="sv-SE" dirty="0"/>
              <a:t>Klasik yol tarama testleri: Total hemolitik</a:t>
            </a:r>
            <a:r>
              <a:rPr lang="tr-TR" dirty="0"/>
              <a:t> </a:t>
            </a:r>
            <a:r>
              <a:rPr lang="tr-TR" dirty="0" err="1"/>
              <a:t>kompleman</a:t>
            </a:r>
            <a:r>
              <a:rPr lang="tr-TR" dirty="0"/>
              <a:t> </a:t>
            </a:r>
            <a:r>
              <a:rPr lang="tr-TR" dirty="0" err="1"/>
              <a:t>assay</a:t>
            </a:r>
            <a:r>
              <a:rPr lang="tr-TR" dirty="0"/>
              <a:t> (CH50), C3 ve C4 seviyesi</a:t>
            </a:r>
          </a:p>
          <a:p>
            <a:r>
              <a:rPr lang="tr-TR" dirty="0"/>
              <a:t>Alternatif yol eksikliği: AH50 (tarama testi), </a:t>
            </a:r>
            <a:r>
              <a:rPr lang="tr-TR" dirty="0" err="1"/>
              <a:t>properdin</a:t>
            </a:r>
            <a:r>
              <a:rPr lang="tr-TR" dirty="0"/>
              <a:t>, faktör D eksikliği</a:t>
            </a:r>
          </a:p>
          <a:p>
            <a:r>
              <a:rPr lang="tr-TR"/>
              <a:t>C1  esteraz </a:t>
            </a:r>
            <a:r>
              <a:rPr lang="tr-TR" dirty="0"/>
              <a:t>inhibitör eksikliklerinde “</a:t>
            </a:r>
            <a:r>
              <a:rPr lang="tr-TR" dirty="0" err="1"/>
              <a:t>herediter</a:t>
            </a:r>
            <a:r>
              <a:rPr lang="tr-TR" dirty="0"/>
              <a:t> </a:t>
            </a:r>
            <a:r>
              <a:rPr lang="tr-TR" dirty="0" err="1"/>
              <a:t>anjioödemˮ</a:t>
            </a:r>
            <a:r>
              <a:rPr lang="tr-TR" dirty="0"/>
              <a:t> gelişir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57175"/>
            <a:ext cx="8229600" cy="1160463"/>
          </a:xfrm>
        </p:spPr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Doğal </a:t>
            </a:r>
            <a:r>
              <a:rPr lang="tr-TR" sz="4000" dirty="0">
                <a:solidFill>
                  <a:srgbClr val="C00000"/>
                </a:solidFill>
              </a:rPr>
              <a:t>İmmün</a:t>
            </a:r>
            <a:r>
              <a:rPr lang="tr-TR" dirty="0">
                <a:solidFill>
                  <a:srgbClr val="C00000"/>
                </a:solidFill>
              </a:rPr>
              <a:t>  Sistem </a:t>
            </a:r>
            <a:r>
              <a:rPr lang="tr-TR" dirty="0" err="1">
                <a:solidFill>
                  <a:srgbClr val="C00000"/>
                </a:solidFill>
              </a:rPr>
              <a:t>Defektleri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/>
              <a:t>NK eksikleri</a:t>
            </a:r>
            <a:r>
              <a:rPr lang="tr-TR" dirty="0"/>
              <a:t>: Tekrarlayan </a:t>
            </a:r>
            <a:r>
              <a:rPr lang="tr-TR" dirty="0" err="1"/>
              <a:t>herpes</a:t>
            </a:r>
            <a:r>
              <a:rPr lang="tr-TR" dirty="0"/>
              <a:t> virüs enfeksiyonlarında,</a:t>
            </a:r>
            <a:r>
              <a:rPr lang="tr-TR" dirty="0" err="1"/>
              <a:t>natural</a:t>
            </a:r>
            <a:r>
              <a:rPr lang="tr-TR" dirty="0"/>
              <a:t> killer: NK hücre sayısı azalmış olabilir (≤100 hücre/ </a:t>
            </a:r>
            <a:r>
              <a:rPr lang="el-GR" dirty="0"/>
              <a:t>μ</a:t>
            </a:r>
            <a:r>
              <a:rPr lang="tr-TR" dirty="0"/>
              <a:t>l). NK hücreleri için ileri tetkikler yapılmalıdır.</a:t>
            </a:r>
          </a:p>
          <a:p>
            <a:r>
              <a:rPr lang="tr-TR" b="1" dirty="0"/>
              <a:t>IL-12/IFN </a:t>
            </a:r>
            <a:r>
              <a:rPr lang="el-GR" b="1" dirty="0"/>
              <a:t>γ </a:t>
            </a:r>
            <a:r>
              <a:rPr lang="tr-TR" b="1" dirty="0"/>
              <a:t>yolundaki </a:t>
            </a:r>
            <a:r>
              <a:rPr lang="tr-TR" b="1" dirty="0" err="1"/>
              <a:t>defektler</a:t>
            </a:r>
            <a:r>
              <a:rPr lang="tr-TR" dirty="0"/>
              <a:t>: IFN </a:t>
            </a:r>
            <a:r>
              <a:rPr lang="el-GR" dirty="0"/>
              <a:t>γ </a:t>
            </a:r>
            <a:r>
              <a:rPr lang="tr-TR" dirty="0"/>
              <a:t>reseptör 1 (IFNGR1) gen, IFN-</a:t>
            </a:r>
            <a:r>
              <a:rPr lang="el-GR" dirty="0"/>
              <a:t>γ </a:t>
            </a:r>
            <a:r>
              <a:rPr lang="tr-TR" dirty="0"/>
              <a:t>reseptör 2 (IFNGR2) </a:t>
            </a:r>
            <a:r>
              <a:rPr lang="it-IT" dirty="0"/>
              <a:t>gen, IL-12 reseptör beta 1 gen (IL12RB1) ve IL-12B</a:t>
            </a:r>
            <a:r>
              <a:rPr lang="tr-TR" dirty="0"/>
              <a:t> gen ve STAT 1 geninde </a:t>
            </a:r>
            <a:r>
              <a:rPr lang="tr-TR" dirty="0" err="1"/>
              <a:t>defektler</a:t>
            </a:r>
            <a:r>
              <a:rPr lang="tr-TR" dirty="0"/>
              <a:t> olabilir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id="{FA95DA4B-103E-40B2-B5CE-3E100BD254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0BB768BC-1048-4589-AEA3-7951E6696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2038A0"/>
                </a:solidFill>
              </a:rPr>
              <a:t> BAĞ  DOKUSU HASTALIKLARINDA OTOANTİKORLAR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5814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br>
              <a:rPr lang="tr-TR" sz="4000" b="1" dirty="0">
                <a:solidFill>
                  <a:srgbClr val="2038A0"/>
                </a:solidFill>
              </a:rPr>
            </a:br>
            <a:r>
              <a:rPr lang="tr-TR" sz="4000" b="1" dirty="0">
                <a:solidFill>
                  <a:srgbClr val="2038A0"/>
                </a:solidFill>
              </a:rPr>
              <a:t>Doğal </a:t>
            </a:r>
            <a:r>
              <a:rPr lang="tr-TR" sz="4000" b="1" dirty="0" err="1">
                <a:solidFill>
                  <a:srgbClr val="2038A0"/>
                </a:solidFill>
              </a:rPr>
              <a:t>Otoantikorlar</a:t>
            </a:r>
            <a:endParaRPr lang="tr-TR" sz="4000" b="1" dirty="0">
              <a:solidFill>
                <a:srgbClr val="2038A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600200"/>
            <a:ext cx="8964612" cy="4525963"/>
          </a:xfrm>
        </p:spPr>
        <p:txBody>
          <a:bodyPr/>
          <a:lstStyle/>
          <a:p>
            <a:r>
              <a:rPr lang="tr-TR" dirty="0" err="1"/>
              <a:t>IgM</a:t>
            </a:r>
            <a:r>
              <a:rPr lang="tr-TR" dirty="0"/>
              <a:t>  yapısında , düşük </a:t>
            </a:r>
            <a:r>
              <a:rPr lang="tr-TR" dirty="0" err="1"/>
              <a:t>titrede</a:t>
            </a:r>
            <a:r>
              <a:rPr lang="tr-TR" dirty="0"/>
              <a:t> , düşük </a:t>
            </a:r>
            <a:r>
              <a:rPr lang="tr-TR" dirty="0" err="1"/>
              <a:t>afinitededir</a:t>
            </a:r>
            <a:endParaRPr lang="tr-TR" dirty="0"/>
          </a:p>
          <a:p>
            <a:endParaRPr lang="tr-TR" dirty="0"/>
          </a:p>
          <a:p>
            <a:r>
              <a:rPr lang="tr-TR" dirty="0" err="1"/>
              <a:t>Komplemanı</a:t>
            </a:r>
            <a:r>
              <a:rPr lang="tr-TR" dirty="0"/>
              <a:t> bağlamaz</a:t>
            </a:r>
            <a:endParaRPr lang="en-US" dirty="0"/>
          </a:p>
          <a:p>
            <a:endParaRPr lang="tr-TR" dirty="0"/>
          </a:p>
          <a:p>
            <a:r>
              <a:rPr lang="tr-TR" dirty="0"/>
              <a:t>Kadınlarda daha sıktır ve belli bir hastalığı düşündürmez.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ECB6-212C-4580-B1CA-220D751314D5}" type="slidenum">
              <a:rPr lang="tr-TR" smtClean="0"/>
              <a:pPr/>
              <a:t>28</a:t>
            </a:fld>
            <a:endParaRPr lang="tr-T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500174"/>
          </a:xfrm>
        </p:spPr>
        <p:txBody>
          <a:bodyPr>
            <a:noAutofit/>
          </a:bodyPr>
          <a:lstStyle/>
          <a:p>
            <a:r>
              <a:rPr lang="tr-TR" sz="4000" b="1" dirty="0">
                <a:solidFill>
                  <a:srgbClr val="2038A0"/>
                </a:solidFill>
              </a:rPr>
              <a:t>Patolojik </a:t>
            </a:r>
            <a:r>
              <a:rPr lang="tr-TR" sz="4000" b="1" dirty="0" err="1">
                <a:solidFill>
                  <a:srgbClr val="2038A0"/>
                </a:solidFill>
              </a:rPr>
              <a:t>Otoantikorlar</a:t>
            </a:r>
            <a:endParaRPr lang="tr-TR" sz="4000" b="1" dirty="0">
              <a:solidFill>
                <a:srgbClr val="2038A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85860"/>
            <a:ext cx="9144000" cy="538322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tr-TR" dirty="0"/>
          </a:p>
          <a:p>
            <a:pPr>
              <a:lnSpc>
                <a:spcPct val="90000"/>
              </a:lnSpc>
            </a:pPr>
            <a:r>
              <a:rPr lang="tr-TR" dirty="0"/>
              <a:t>Genellikle </a:t>
            </a:r>
            <a:r>
              <a:rPr lang="tr-TR" dirty="0" err="1"/>
              <a:t>IgG</a:t>
            </a:r>
            <a:r>
              <a:rPr lang="tr-TR" dirty="0"/>
              <a:t> yapısında</a:t>
            </a:r>
          </a:p>
          <a:p>
            <a:pPr>
              <a:lnSpc>
                <a:spcPct val="90000"/>
              </a:lnSpc>
            </a:pPr>
            <a:r>
              <a:rPr lang="tr-TR" dirty="0"/>
              <a:t>Spesifik </a:t>
            </a:r>
            <a:r>
              <a:rPr lang="tr-TR" dirty="0" err="1"/>
              <a:t>otoantijenlere</a:t>
            </a:r>
            <a:r>
              <a:rPr lang="tr-TR" dirty="0"/>
              <a:t> karşı gelişirler</a:t>
            </a:r>
          </a:p>
          <a:p>
            <a:pPr>
              <a:lnSpc>
                <a:spcPct val="90000"/>
              </a:lnSpc>
            </a:pPr>
            <a:r>
              <a:rPr lang="tr-TR" dirty="0"/>
              <a:t> Genetik </a:t>
            </a:r>
            <a:r>
              <a:rPr lang="tr-TR" dirty="0" err="1"/>
              <a:t>predispozisyonun</a:t>
            </a:r>
            <a:r>
              <a:rPr lang="tr-TR" dirty="0"/>
              <a:t> rolü vardır</a:t>
            </a:r>
          </a:p>
          <a:p>
            <a:pPr>
              <a:lnSpc>
                <a:spcPct val="90000"/>
              </a:lnSpc>
            </a:pPr>
            <a:r>
              <a:rPr lang="tr-TR" dirty="0"/>
              <a:t>Titre (≥1:160) , yüksek </a:t>
            </a:r>
            <a:r>
              <a:rPr lang="tr-TR" dirty="0" err="1"/>
              <a:t>affinitededir</a:t>
            </a:r>
            <a:endParaRPr lang="tr-TR" dirty="0"/>
          </a:p>
          <a:p>
            <a:pPr>
              <a:lnSpc>
                <a:spcPct val="90000"/>
              </a:lnSpc>
            </a:pPr>
            <a:r>
              <a:rPr lang="tr-TR" dirty="0" err="1"/>
              <a:t>Komplemanı</a:t>
            </a:r>
            <a:r>
              <a:rPr lang="tr-TR" dirty="0"/>
              <a:t> bağlar</a:t>
            </a:r>
          </a:p>
          <a:p>
            <a:pPr>
              <a:lnSpc>
                <a:spcPct val="90000"/>
              </a:lnSpc>
            </a:pPr>
            <a:r>
              <a:rPr lang="tr-TR" dirty="0"/>
              <a:t>Sıklıkla hastalıklarla ilişki gösterirler</a:t>
            </a:r>
          </a:p>
          <a:p>
            <a:pPr>
              <a:lnSpc>
                <a:spcPct val="90000"/>
              </a:lnSpc>
              <a:buNone/>
            </a:pPr>
            <a:r>
              <a:rPr lang="tr-TR" dirty="0"/>
              <a:t> </a:t>
            </a:r>
            <a:endParaRPr lang="en-US" dirty="0"/>
          </a:p>
          <a:p>
            <a:pPr>
              <a:lnSpc>
                <a:spcPct val="90000"/>
              </a:lnSpc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ECB6-212C-4580-B1CA-220D751314D5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Biyokimyasal Testler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Sekonder</a:t>
            </a:r>
            <a:r>
              <a:rPr lang="tr-TR" dirty="0"/>
              <a:t> </a:t>
            </a:r>
            <a:r>
              <a:rPr lang="tr-TR" dirty="0" err="1"/>
              <a:t>İY’e</a:t>
            </a:r>
            <a:r>
              <a:rPr lang="tr-TR" dirty="0"/>
              <a:t> sebep olacak </a:t>
            </a:r>
            <a:r>
              <a:rPr lang="tr-TR" dirty="0" err="1"/>
              <a:t>metabolik</a:t>
            </a:r>
            <a:r>
              <a:rPr lang="tr-TR" dirty="0"/>
              <a:t> hastalıklara (</a:t>
            </a:r>
            <a:r>
              <a:rPr lang="tr-TR" dirty="0" err="1"/>
              <a:t>diabetes</a:t>
            </a:r>
            <a:r>
              <a:rPr lang="tr-TR" dirty="0"/>
              <a:t> </a:t>
            </a:r>
            <a:r>
              <a:rPr lang="tr-TR" dirty="0" err="1"/>
              <a:t>mellitus</a:t>
            </a:r>
            <a:r>
              <a:rPr lang="tr-TR" dirty="0"/>
              <a:t> , karaciğer, böbrek hastalığı) tanı koymak için gereklidir. </a:t>
            </a:r>
            <a:r>
              <a:rPr lang="tr-TR" dirty="0" err="1"/>
              <a:t>Hipoalbüminemi</a:t>
            </a:r>
            <a:r>
              <a:rPr lang="tr-TR" dirty="0"/>
              <a:t>, </a:t>
            </a:r>
            <a:r>
              <a:rPr lang="tr-TR" dirty="0" err="1"/>
              <a:t>malnütrisyon</a:t>
            </a:r>
            <a:r>
              <a:rPr lang="tr-TR" dirty="0"/>
              <a:t> veya protein kaybını gösterir. Yükselmiş globülin seviyeleri, </a:t>
            </a:r>
            <a:r>
              <a:rPr lang="tr-TR" dirty="0" err="1"/>
              <a:t>gamopatilerde</a:t>
            </a:r>
            <a:r>
              <a:rPr lang="tr-TR" dirty="0"/>
              <a:t> veya kronik enfeksiyonlarda görülür.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err="1">
                <a:solidFill>
                  <a:schemeClr val="accent2">
                    <a:lumMod val="50000"/>
                  </a:schemeClr>
                </a:solidFill>
              </a:rPr>
              <a:t>Patojenik</a:t>
            </a:r>
            <a:r>
              <a:rPr lang="tr-TR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accent2">
                    <a:lumMod val="50000"/>
                  </a:schemeClr>
                </a:solidFill>
              </a:rPr>
              <a:t>Otoimmünitenin</a:t>
            </a:r>
            <a:r>
              <a:rPr lang="tr-TR" b="1" dirty="0">
                <a:solidFill>
                  <a:schemeClr val="accent2">
                    <a:lumMod val="50000"/>
                  </a:schemeClr>
                </a:solidFill>
              </a:rPr>
              <a:t> Gelişim Fazları</a:t>
            </a:r>
          </a:p>
        </p:txBody>
      </p:sp>
      <p:sp>
        <p:nvSpPr>
          <p:cNvPr id="12" name="11 Metin kutusu"/>
          <p:cNvSpPr txBox="1"/>
          <p:nvPr/>
        </p:nvSpPr>
        <p:spPr>
          <a:xfrm>
            <a:off x="357158" y="2571744"/>
            <a:ext cx="835824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/>
              <a:t>GENETİK YATKINLIK</a:t>
            </a:r>
          </a:p>
        </p:txBody>
      </p:sp>
      <p:sp>
        <p:nvSpPr>
          <p:cNvPr id="13" name="12 Metin kutusu"/>
          <p:cNvSpPr txBox="1"/>
          <p:nvPr/>
        </p:nvSpPr>
        <p:spPr>
          <a:xfrm>
            <a:off x="428596" y="4929198"/>
            <a:ext cx="8286808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/>
              <a:t>ÇEVRESEL FAKTÖRLER</a:t>
            </a:r>
          </a:p>
        </p:txBody>
      </p:sp>
      <p:sp>
        <p:nvSpPr>
          <p:cNvPr id="14" name="13 Metin kutusu"/>
          <p:cNvSpPr txBox="1"/>
          <p:nvPr/>
        </p:nvSpPr>
        <p:spPr>
          <a:xfrm>
            <a:off x="285750" y="3714750"/>
            <a:ext cx="1357313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NORMAL İMMÜNİTE</a:t>
            </a:r>
          </a:p>
        </p:txBody>
      </p:sp>
      <p:sp>
        <p:nvSpPr>
          <p:cNvPr id="15" name="14 Metin kutusu"/>
          <p:cNvSpPr txBox="1"/>
          <p:nvPr/>
        </p:nvSpPr>
        <p:spPr>
          <a:xfrm>
            <a:off x="2214546" y="3714750"/>
            <a:ext cx="1928826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BENİGN OTOİMMÜNİTE</a:t>
            </a:r>
          </a:p>
        </p:txBody>
      </p:sp>
      <p:sp>
        <p:nvSpPr>
          <p:cNvPr id="16" name="15 Metin kutusu"/>
          <p:cNvSpPr txBox="1"/>
          <p:nvPr/>
        </p:nvSpPr>
        <p:spPr>
          <a:xfrm>
            <a:off x="4714875" y="3714750"/>
            <a:ext cx="1928813" cy="646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PATOJENİK OTOİMMÜNİTE</a:t>
            </a:r>
          </a:p>
        </p:txBody>
      </p:sp>
      <p:sp>
        <p:nvSpPr>
          <p:cNvPr id="17" name="16 Metin kutusu"/>
          <p:cNvSpPr txBox="1"/>
          <p:nvPr/>
        </p:nvSpPr>
        <p:spPr>
          <a:xfrm>
            <a:off x="7286644" y="3929066"/>
            <a:ext cx="1643074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/>
              <a:t>HASTALIK</a:t>
            </a:r>
          </a:p>
        </p:txBody>
      </p:sp>
      <p:sp>
        <p:nvSpPr>
          <p:cNvPr id="18" name="17 Sağ Ok"/>
          <p:cNvSpPr/>
          <p:nvPr/>
        </p:nvSpPr>
        <p:spPr>
          <a:xfrm>
            <a:off x="1714500" y="3929063"/>
            <a:ext cx="500063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9" name="18 Sağ Ok"/>
          <p:cNvSpPr/>
          <p:nvPr/>
        </p:nvSpPr>
        <p:spPr>
          <a:xfrm>
            <a:off x="4143375" y="3929063"/>
            <a:ext cx="500063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0" name="19 Sağ Ok"/>
          <p:cNvSpPr/>
          <p:nvPr/>
        </p:nvSpPr>
        <p:spPr>
          <a:xfrm>
            <a:off x="6715125" y="4000500"/>
            <a:ext cx="571500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1" name="20 Aşağı Ok"/>
          <p:cNvSpPr/>
          <p:nvPr/>
        </p:nvSpPr>
        <p:spPr>
          <a:xfrm>
            <a:off x="1857375" y="2928938"/>
            <a:ext cx="142875" cy="100012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2" name="21 Aşağı Ok"/>
          <p:cNvSpPr/>
          <p:nvPr/>
        </p:nvSpPr>
        <p:spPr>
          <a:xfrm>
            <a:off x="4286250" y="2928938"/>
            <a:ext cx="142875" cy="100012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3" name="22 Aşağı Ok"/>
          <p:cNvSpPr/>
          <p:nvPr/>
        </p:nvSpPr>
        <p:spPr>
          <a:xfrm>
            <a:off x="6929438" y="2928938"/>
            <a:ext cx="142875" cy="107156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4" name="23 Yukarı Ok"/>
          <p:cNvSpPr/>
          <p:nvPr/>
        </p:nvSpPr>
        <p:spPr>
          <a:xfrm>
            <a:off x="1857375" y="4143375"/>
            <a:ext cx="142875" cy="785813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5" name="24 Yukarı Ok"/>
          <p:cNvSpPr/>
          <p:nvPr/>
        </p:nvSpPr>
        <p:spPr>
          <a:xfrm flipH="1">
            <a:off x="6929438" y="4214813"/>
            <a:ext cx="142875" cy="714375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6" name="25 Yukarı Ok"/>
          <p:cNvSpPr/>
          <p:nvPr/>
        </p:nvSpPr>
        <p:spPr>
          <a:xfrm>
            <a:off x="4286250" y="4143375"/>
            <a:ext cx="142875" cy="785813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ECB6-212C-4580-B1CA-220D751314D5}" type="slidenum">
              <a:rPr lang="tr-TR" smtClean="0"/>
              <a:pPr/>
              <a:t>30</a:t>
            </a:fld>
            <a:endParaRPr lang="tr-TR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59735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Doku hasarını takiben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otoantikorlar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oluşabilir ve yıkım ürünlerinin ortadan kaldırılmasında muhtemelen fizyolojik bir rol oynarlar</a:t>
            </a:r>
          </a:p>
          <a:p>
            <a:pPr>
              <a:lnSpc>
                <a:spcPct val="80000"/>
              </a:lnSpc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Bireylerin en az % 10’unda yaşamın herhangi bir döneminde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otoantikorların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varlığı gösterilebilir</a:t>
            </a:r>
          </a:p>
          <a:p>
            <a:pPr>
              <a:lnSpc>
                <a:spcPct val="80000"/>
              </a:lnSpc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tr-TR" dirty="0" err="1">
                <a:latin typeface="Times New Roman" pitchFamily="18" charset="0"/>
                <a:cs typeface="Times New Roman" pitchFamily="18" charset="0"/>
              </a:rPr>
              <a:t>Otoantikorlar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klinik tablo,  hastanın aldığı ilaçlar ve diğer tetkikleriyle birlikte değerlendirilmelidir</a:t>
            </a:r>
          </a:p>
          <a:p>
            <a:pPr>
              <a:lnSpc>
                <a:spcPct val="80000"/>
              </a:lnSpc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Sağlıklı bir insanda bazı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otoantikorların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varlığı gelecekteki bir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otoimmün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hastalığın habercisi  </a:t>
            </a:r>
          </a:p>
          <a:p>
            <a:pPr>
              <a:lnSpc>
                <a:spcPct val="80000"/>
              </a:lnSpc>
              <a:buNone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	olabilir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ECB6-212C-4580-B1CA-220D751314D5}" type="slidenum">
              <a:rPr lang="tr-TR" smtClean="0"/>
              <a:pPr/>
              <a:t>31</a:t>
            </a:fld>
            <a:endParaRPr lang="tr-T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/>
          <a:lstStyle/>
          <a:p>
            <a:pPr eaLnBrk="1" hangingPunct="1"/>
            <a:r>
              <a:rPr lang="tr-TR" b="1" dirty="0">
                <a:solidFill>
                  <a:srgbClr val="6980E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b="1" dirty="0" err="1">
                <a:solidFill>
                  <a:srgbClr val="6980E1"/>
                </a:solidFill>
                <a:latin typeface="Times New Roman" pitchFamily="18" charset="0"/>
                <a:cs typeface="Times New Roman" pitchFamily="18" charset="0"/>
              </a:rPr>
              <a:t>Otoantikorlar</a:t>
            </a:r>
            <a:r>
              <a:rPr lang="tr-TR" b="1" dirty="0">
                <a:solidFill>
                  <a:srgbClr val="6980E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357299"/>
            <a:ext cx="8258204" cy="5167326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tr-TR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Proteinlere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(hücre içi enzimler, reseptörler, yapısal proteinler gibi),</a:t>
            </a:r>
          </a:p>
          <a:p>
            <a:pPr eaLnBrk="1" hangingPunct="1">
              <a:lnSpc>
                <a:spcPct val="90000"/>
              </a:lnSpc>
            </a:pPr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Glikoproteinlere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(beta-2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glikoprotein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I),</a:t>
            </a:r>
          </a:p>
          <a:p>
            <a:pPr eaLnBrk="1" hangingPunct="1">
              <a:lnSpc>
                <a:spcPct val="90000"/>
              </a:lnSpc>
            </a:pPr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Nükleik</a:t>
            </a:r>
            <a:r>
              <a:rPr lang="tr-TR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asitlere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(DNA, RNA),</a:t>
            </a:r>
          </a:p>
          <a:p>
            <a:pPr eaLnBrk="1" hangingPunct="1">
              <a:lnSpc>
                <a:spcPct val="90000"/>
              </a:lnSpc>
            </a:pPr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Fosfolipidlere</a:t>
            </a:r>
            <a:r>
              <a:rPr lang="tr-TR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kardiyolipinler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eaLnBrk="1" hangingPunct="1">
              <a:lnSpc>
                <a:spcPct val="90000"/>
              </a:lnSpc>
            </a:pPr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r-TR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Glikosifingolipidlere</a:t>
            </a:r>
            <a:r>
              <a:rPr lang="tr-TR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gangliosidler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lnSpc>
                <a:spcPct val="90000"/>
              </a:lnSpc>
              <a:buNone/>
            </a:pP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							karşı oluşabilirler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			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ECB6-212C-4580-B1CA-220D751314D5}" type="slidenum">
              <a:rPr lang="tr-TR" smtClean="0"/>
              <a:pPr/>
              <a:t>32</a:t>
            </a:fld>
            <a:endParaRPr lang="tr-T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/>
          <a:lstStyle/>
          <a:p>
            <a:pPr eaLnBrk="1" hangingPunct="1"/>
            <a:r>
              <a:rPr lang="tr-TR" b="1" dirty="0">
                <a:solidFill>
                  <a:srgbClr val="6980E1"/>
                </a:solidFill>
              </a:rPr>
              <a:t>   </a:t>
            </a:r>
            <a:r>
              <a:rPr lang="tr-TR" b="1" dirty="0" err="1">
                <a:solidFill>
                  <a:srgbClr val="6980E1"/>
                </a:solidFill>
              </a:rPr>
              <a:t>Antinükleer</a:t>
            </a:r>
            <a:r>
              <a:rPr lang="tr-TR" b="1" dirty="0">
                <a:solidFill>
                  <a:srgbClr val="6980E1"/>
                </a:solidFill>
              </a:rPr>
              <a:t> antikorlar(ANA) 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500174"/>
            <a:ext cx="7772400" cy="5072098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tr-TR" dirty="0" err="1"/>
              <a:t>Sitoplazmik</a:t>
            </a:r>
            <a:r>
              <a:rPr lang="tr-TR" dirty="0"/>
              <a:t> veya nükleer self antijenlere karşı gelişmiş </a:t>
            </a:r>
            <a:r>
              <a:rPr lang="tr-TR" dirty="0" err="1"/>
              <a:t>otoantikorlardır</a:t>
            </a:r>
            <a:r>
              <a:rPr lang="tr-TR" dirty="0"/>
              <a:t>.  </a:t>
            </a:r>
          </a:p>
          <a:p>
            <a:r>
              <a:rPr lang="tr-TR" dirty="0"/>
              <a:t>Hedef antijenler genellikle protein ve </a:t>
            </a:r>
            <a:r>
              <a:rPr lang="tr-TR" dirty="0" err="1"/>
              <a:t>nükleik</a:t>
            </a:r>
            <a:r>
              <a:rPr lang="tr-TR" dirty="0"/>
              <a:t> asit </a:t>
            </a:r>
            <a:r>
              <a:rPr lang="tr-TR" dirty="0" err="1"/>
              <a:t>komponentleri</a:t>
            </a:r>
            <a:r>
              <a:rPr lang="tr-TR" dirty="0"/>
              <a:t> içeren büyük komplekslerdir (DNA-protein veya RNA-protein)</a:t>
            </a:r>
          </a:p>
          <a:p>
            <a:pPr eaLnBrk="1" hangingPunct="1"/>
            <a:r>
              <a:rPr lang="tr-TR" dirty="0" err="1"/>
              <a:t>Antinükleer</a:t>
            </a:r>
            <a:r>
              <a:rPr lang="tr-TR" dirty="0"/>
              <a:t> antikorlar , sistemik </a:t>
            </a:r>
            <a:r>
              <a:rPr lang="tr-TR" dirty="0" err="1"/>
              <a:t>otoimmün</a:t>
            </a:r>
            <a:r>
              <a:rPr lang="tr-TR" dirty="0"/>
              <a:t> hastalığın göstergesidirler ve bir   veya birden çok </a:t>
            </a:r>
            <a:r>
              <a:rPr lang="tr-TR" dirty="0" err="1"/>
              <a:t>otoimmün</a:t>
            </a:r>
            <a:r>
              <a:rPr lang="tr-TR" dirty="0"/>
              <a:t> hastalığın kliniğine sahip hastalarda tanısal ve </a:t>
            </a:r>
            <a:r>
              <a:rPr lang="tr-TR" dirty="0" err="1"/>
              <a:t>prognostik</a:t>
            </a:r>
            <a:r>
              <a:rPr lang="tr-TR" dirty="0"/>
              <a:t> öneme sahiptir. </a:t>
            </a:r>
          </a:p>
          <a:p>
            <a:r>
              <a:rPr lang="tr-TR" dirty="0"/>
              <a:t>Genellikle </a:t>
            </a:r>
            <a:r>
              <a:rPr lang="tr-TR" b="1" dirty="0"/>
              <a:t>ilk tarama İFA </a:t>
            </a:r>
            <a:r>
              <a:rPr lang="tr-TR" dirty="0"/>
              <a:t>teknikle yapılır. </a:t>
            </a:r>
          </a:p>
          <a:p>
            <a:r>
              <a:rPr lang="tr-TR" dirty="0"/>
              <a:t>Alt grupların belirlenmesi ve miktar tayini için ELISA,IB gibi çok değişik </a:t>
            </a:r>
            <a:r>
              <a:rPr lang="tr-TR" dirty="0" err="1"/>
              <a:t>metodlar</a:t>
            </a:r>
            <a:r>
              <a:rPr lang="tr-TR" dirty="0"/>
              <a:t> kullanılabilir.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ECB6-212C-4580-B1CA-220D751314D5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31910"/>
          </a:xfrm>
        </p:spPr>
        <p:txBody>
          <a:bodyPr/>
          <a:lstStyle/>
          <a:p>
            <a:r>
              <a:rPr lang="tr-TR" b="1" dirty="0">
                <a:solidFill>
                  <a:srgbClr val="6980E1"/>
                </a:solidFill>
              </a:rPr>
              <a:t>ANA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tr-TR" dirty="0"/>
              <a:t>Herhangi bir hastalık için spesifik değildir. </a:t>
            </a:r>
          </a:p>
          <a:p>
            <a:r>
              <a:rPr lang="tr-TR" dirty="0"/>
              <a:t> </a:t>
            </a:r>
            <a:r>
              <a:rPr lang="tr-TR" u="sng" dirty="0"/>
              <a:t>Pozitif ANA </a:t>
            </a:r>
            <a:r>
              <a:rPr lang="tr-TR" u="sng" dirty="0" err="1"/>
              <a:t>titresi</a:t>
            </a:r>
            <a:r>
              <a:rPr lang="tr-TR" u="sng" dirty="0"/>
              <a:t> ile ilişkili diğer hastalıklar </a:t>
            </a:r>
            <a:r>
              <a:rPr lang="tr-TR" dirty="0"/>
              <a:t>:kronik </a:t>
            </a:r>
            <a:r>
              <a:rPr lang="tr-TR" dirty="0" err="1"/>
              <a:t>enfeksiyöz</a:t>
            </a:r>
            <a:r>
              <a:rPr lang="tr-TR" dirty="0"/>
              <a:t> </a:t>
            </a:r>
            <a:r>
              <a:rPr lang="tr-TR" dirty="0" err="1"/>
              <a:t>mononükleoz</a:t>
            </a:r>
            <a:r>
              <a:rPr lang="tr-TR" dirty="0"/>
              <a:t>, hepatit C enfeksiyonu, </a:t>
            </a:r>
            <a:r>
              <a:rPr lang="tr-TR" dirty="0" err="1"/>
              <a:t>subakut</a:t>
            </a:r>
            <a:r>
              <a:rPr lang="tr-TR" dirty="0"/>
              <a:t> bakteriyel </a:t>
            </a:r>
            <a:r>
              <a:rPr lang="tr-TR" dirty="0" err="1"/>
              <a:t>endokardit</a:t>
            </a:r>
            <a:r>
              <a:rPr lang="tr-TR" dirty="0"/>
              <a:t>, tüberküloz ,(HIV) </a:t>
            </a:r>
            <a:r>
              <a:rPr lang="tr-TR" dirty="0" err="1"/>
              <a:t>inf</a:t>
            </a:r>
            <a:r>
              <a:rPr lang="tr-TR" dirty="0"/>
              <a:t>. ve bazı </a:t>
            </a:r>
            <a:r>
              <a:rPr lang="tr-TR" dirty="0" err="1"/>
              <a:t>lenfoproliferatif</a:t>
            </a:r>
            <a:r>
              <a:rPr lang="tr-TR" dirty="0"/>
              <a:t> hastalıklar, </a:t>
            </a:r>
            <a:r>
              <a:rPr lang="tr-TR" dirty="0" err="1"/>
              <a:t>hcc</a:t>
            </a:r>
            <a:r>
              <a:rPr lang="tr-TR" dirty="0"/>
              <a:t> ,</a:t>
            </a:r>
            <a:r>
              <a:rPr lang="tr-TR" dirty="0" err="1"/>
              <a:t>lenfoma</a:t>
            </a:r>
            <a:r>
              <a:rPr lang="tr-TR" dirty="0"/>
              <a:t>  , lösemiler ve  </a:t>
            </a:r>
            <a:r>
              <a:rPr lang="tr-TR" dirty="0" err="1"/>
              <a:t>malign</a:t>
            </a:r>
            <a:r>
              <a:rPr lang="tr-TR" dirty="0"/>
              <a:t> </a:t>
            </a:r>
            <a:r>
              <a:rPr lang="tr-TR" dirty="0" err="1"/>
              <a:t>melanomda</a:t>
            </a:r>
            <a:r>
              <a:rPr lang="tr-TR" dirty="0"/>
              <a:t> pozitif   bulunabilir.</a:t>
            </a:r>
          </a:p>
          <a:p>
            <a:endParaRPr lang="tr-TR" dirty="0"/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tr-TR" b="1" dirty="0"/>
              <a:t>Bazı antikor </a:t>
            </a:r>
            <a:r>
              <a:rPr lang="tr-TR" b="1" dirty="0" err="1"/>
              <a:t>spesifiteleri</a:t>
            </a:r>
            <a:r>
              <a:rPr lang="tr-TR" b="1" dirty="0"/>
              <a:t> belli hastalıklarla birliktelik gösterir ve </a:t>
            </a:r>
            <a:r>
              <a:rPr lang="tr-TR" b="1" dirty="0" err="1"/>
              <a:t>diyagnostik</a:t>
            </a:r>
            <a:r>
              <a:rPr lang="tr-TR" b="1" dirty="0"/>
              <a:t> değere sahiptir. </a:t>
            </a:r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tr-TR" dirty="0"/>
              <a:t>    Örn: anti-</a:t>
            </a:r>
            <a:r>
              <a:rPr lang="tr-TR" dirty="0" err="1"/>
              <a:t>Smith</a:t>
            </a:r>
            <a:r>
              <a:rPr lang="tr-TR" dirty="0"/>
              <a:t> (anti-</a:t>
            </a:r>
            <a:r>
              <a:rPr lang="tr-TR" dirty="0" err="1"/>
              <a:t>Sm</a:t>
            </a:r>
            <a:r>
              <a:rPr lang="tr-TR" dirty="0"/>
              <a:t>) ve anti-</a:t>
            </a:r>
            <a:r>
              <a:rPr lang="tr-TR" dirty="0" err="1"/>
              <a:t>ds</a:t>
            </a:r>
            <a:r>
              <a:rPr lang="tr-TR" dirty="0"/>
              <a:t> DNA antikorları  SLE dışında başka bir hastalıkta nadiren bulunur ve bu antikorların varlığı,hastalık için tanısal kriterdir.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ECB6-212C-4580-B1CA-220D751314D5}" type="slidenum">
              <a:rPr lang="tr-TR" smtClean="0"/>
              <a:pPr/>
              <a:t>34</a:t>
            </a:fld>
            <a:endParaRPr lang="tr-T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207818"/>
            <a:ext cx="7772400" cy="112409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tr-TR" sz="3800" dirty="0">
                <a:latin typeface="Arial" charset="0"/>
              </a:rPr>
              <a:t>ANA testi şu durumlarda faydalıdır: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214422"/>
            <a:ext cx="8329642" cy="5167329"/>
          </a:xfrm>
        </p:spPr>
        <p:txBody>
          <a:bodyPr>
            <a:normAutofit/>
          </a:bodyPr>
          <a:lstStyle/>
          <a:p>
            <a:r>
              <a:rPr lang="tr-TR" dirty="0" err="1"/>
              <a:t>Otoimmün</a:t>
            </a:r>
            <a:r>
              <a:rPr lang="tr-TR" dirty="0"/>
              <a:t> hastalık veya bağ dokusu hastalığını destekleyen kliniği olan hastalarda tanısal amaçlı olarak</a:t>
            </a:r>
          </a:p>
          <a:p>
            <a:endParaRPr lang="tr-TR" dirty="0"/>
          </a:p>
          <a:p>
            <a:r>
              <a:rPr lang="tr-TR" dirty="0"/>
              <a:t>Şüpheli klinik bulguları olan hastalarda bazı hastalıkları dışlamak için</a:t>
            </a:r>
          </a:p>
          <a:p>
            <a:endParaRPr lang="tr-TR" dirty="0"/>
          </a:p>
          <a:p>
            <a:r>
              <a:rPr lang="tr-TR" dirty="0" err="1"/>
              <a:t>Otoimmün</a:t>
            </a:r>
            <a:r>
              <a:rPr lang="tr-TR" dirty="0"/>
              <a:t> hastalık veya bağ dokusu hastalığı olan hastaları sınıflandırmak için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ECB6-212C-4580-B1CA-220D751314D5}" type="slidenum">
              <a:rPr lang="tr-TR" smtClean="0"/>
              <a:pPr/>
              <a:t>35</a:t>
            </a:fld>
            <a:endParaRPr lang="tr-T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28603"/>
            <a:ext cx="7772400" cy="1143009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rgbClr val="6980E1"/>
                </a:solidFill>
                <a:latin typeface="Arial" charset="0"/>
              </a:rPr>
              <a:t>ANTİNÜKLEER ANTİKORLAR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4414" y="1857364"/>
            <a:ext cx="3816350" cy="4748215"/>
          </a:xfrm>
        </p:spPr>
        <p:txBody>
          <a:bodyPr/>
          <a:lstStyle/>
          <a:p>
            <a:r>
              <a:rPr lang="tr-TR"/>
              <a:t>SLE           : % 99</a:t>
            </a:r>
          </a:p>
          <a:p>
            <a:r>
              <a:rPr lang="tr-TR"/>
              <a:t>S. Skleroz : % 97</a:t>
            </a:r>
          </a:p>
          <a:p>
            <a:r>
              <a:rPr lang="tr-TR"/>
              <a:t>Sjögren S. : % 96</a:t>
            </a:r>
          </a:p>
          <a:p>
            <a:r>
              <a:rPr lang="tr-TR"/>
              <a:t>R. A.          : % 40</a:t>
            </a:r>
          </a:p>
          <a:p>
            <a:r>
              <a:rPr lang="tr-TR"/>
              <a:t>Polimiyozit : % 78</a:t>
            </a:r>
          </a:p>
          <a:p>
            <a:r>
              <a:rPr lang="tr-TR"/>
              <a:t>PAN           : % 18</a:t>
            </a:r>
          </a:p>
          <a:p>
            <a:r>
              <a:rPr lang="tr-TR"/>
              <a:t>MBDH      : % 100</a:t>
            </a:r>
          </a:p>
          <a:p>
            <a:r>
              <a:rPr lang="tr-TR"/>
              <a:t>Sağlıklı	    : % 5</a:t>
            </a:r>
          </a:p>
        </p:txBody>
      </p:sp>
      <p:sp>
        <p:nvSpPr>
          <p:cNvPr id="2181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48263" y="1785926"/>
            <a:ext cx="3467100" cy="4260862"/>
          </a:xfrm>
        </p:spPr>
        <p:txBody>
          <a:bodyPr/>
          <a:lstStyle/>
          <a:p>
            <a:r>
              <a:rPr lang="tr-TR" dirty="0" err="1"/>
              <a:t>Drug</a:t>
            </a:r>
            <a:r>
              <a:rPr lang="tr-TR" dirty="0"/>
              <a:t>-</a:t>
            </a:r>
            <a:r>
              <a:rPr lang="tr-TR" dirty="0" err="1"/>
              <a:t>induced</a:t>
            </a:r>
            <a:r>
              <a:rPr lang="tr-TR" dirty="0"/>
              <a:t> </a:t>
            </a:r>
            <a:r>
              <a:rPr lang="tr-TR" dirty="0" err="1"/>
              <a:t>lupus</a:t>
            </a:r>
            <a:r>
              <a:rPr lang="tr-TR" dirty="0"/>
              <a:t> % 100</a:t>
            </a:r>
          </a:p>
          <a:p>
            <a:r>
              <a:rPr lang="tr-TR" dirty="0" err="1"/>
              <a:t>Miyastenia</a:t>
            </a:r>
            <a:r>
              <a:rPr lang="tr-TR" dirty="0"/>
              <a:t> </a:t>
            </a:r>
            <a:r>
              <a:rPr lang="tr-TR" dirty="0" err="1"/>
              <a:t>gravis</a:t>
            </a:r>
            <a:r>
              <a:rPr lang="tr-TR" dirty="0"/>
              <a:t>                         % 50</a:t>
            </a:r>
          </a:p>
          <a:p>
            <a:r>
              <a:rPr lang="tr-TR" dirty="0"/>
              <a:t>Kronik aktif hepatit % 100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ECB6-212C-4580-B1CA-220D751314D5}" type="slidenum">
              <a:rPr lang="tr-TR" smtClean="0"/>
              <a:pPr/>
              <a:t>36</a:t>
            </a:fld>
            <a:endParaRPr lang="tr-T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714355"/>
          </a:xfrm>
        </p:spPr>
        <p:txBody>
          <a:bodyPr>
            <a:noAutofit/>
          </a:bodyPr>
          <a:lstStyle/>
          <a:p>
            <a:pPr eaLnBrk="1" hangingPunct="1"/>
            <a:r>
              <a:rPr lang="tr-TR" sz="4000" b="1" dirty="0">
                <a:solidFill>
                  <a:srgbClr val="6980E1"/>
                </a:solidFill>
              </a:rPr>
              <a:t>ANA  IFA Boyanma </a:t>
            </a:r>
            <a:r>
              <a:rPr lang="tr-TR" sz="4000" b="1" dirty="0" err="1">
                <a:solidFill>
                  <a:srgbClr val="6980E1"/>
                </a:solidFill>
              </a:rPr>
              <a:t>Paternleri</a:t>
            </a:r>
            <a:endParaRPr lang="tr-TR" sz="4000" b="1" dirty="0">
              <a:solidFill>
                <a:srgbClr val="6980E1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14356"/>
            <a:ext cx="8229600" cy="6143644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İndirekt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immünfloresan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 yöntem(IFA)  ile boyanma şekilleri:</a:t>
            </a:r>
            <a:endParaRPr lang="tr-TR" sz="2800" dirty="0">
              <a:latin typeface="Times New Roman" pitchFamily="18" charset="0"/>
              <a:cs typeface="Times New Roman" pitchFamily="18" charset="0"/>
              <a:sym typeface="Wingdings 3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r-TR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</a:t>
            </a:r>
            <a:r>
              <a:rPr lang="tr-TR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homojen</a:t>
            </a:r>
            <a:r>
              <a:rPr lang="tr-TR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dsDNA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histon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kompleksi, </a:t>
            </a:r>
            <a:endParaRPr lang="tr-TR" sz="2800" dirty="0">
              <a:latin typeface="Times New Roman" pitchFamily="18" charset="0"/>
              <a:cs typeface="Times New Roman" pitchFamily="18" charset="0"/>
              <a:sym typeface="Wingdings 3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r-TR" sz="28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</a:t>
            </a:r>
            <a:r>
              <a:rPr lang="tr-TR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periferik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	   :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dsDNA</a:t>
            </a:r>
            <a:endParaRPr lang="tr-TR" sz="2800" dirty="0">
              <a:latin typeface="Times New Roman" pitchFamily="18" charset="0"/>
              <a:cs typeface="Times New Roman" pitchFamily="18" charset="0"/>
              <a:sym typeface="Wingdings 3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r-TR" sz="28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</a:t>
            </a:r>
            <a:r>
              <a:rPr lang="tr-TR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ince/kaba  </a:t>
            </a:r>
            <a:r>
              <a:rPr lang="tr-TR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granüler</a:t>
            </a:r>
            <a:r>
              <a:rPr lang="tr-TR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ENA: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ekstraktable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nükleer antijenler (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Sm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Ku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, Mi,  U1-RNP, SS-A, SS-B)</a:t>
            </a:r>
            <a:r>
              <a:rPr lang="tr-TR" sz="28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,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RNA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polimeraz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11 ve 111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8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</a:t>
            </a:r>
            <a:r>
              <a:rPr lang="tr-TR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nükleolar</a:t>
            </a:r>
            <a:r>
              <a:rPr lang="tr-TR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Fibrillarin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, RNA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polimeraz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nükleoler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RNP kompleks,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Scl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-70, PM/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Scl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tr-TR" sz="28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</a:t>
            </a:r>
            <a:r>
              <a:rPr lang="tr-TR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tr-TR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sentromer</a:t>
            </a:r>
            <a:r>
              <a:rPr lang="tr-TR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tr-TR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  </a:t>
            </a:r>
            <a:r>
              <a:rPr lang="tr-TR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anti–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sentromer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(CENP A, CENP B, CENP C)</a:t>
            </a:r>
            <a:endParaRPr lang="tr-TR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8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</a:t>
            </a:r>
            <a:r>
              <a:rPr lang="tr-TR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sitoplazmik</a:t>
            </a:r>
            <a:r>
              <a:rPr lang="tr-TR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   </a:t>
            </a:r>
            <a:r>
              <a:rPr lang="tr-TR" sz="28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: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Jo</a:t>
            </a:r>
            <a:r>
              <a:rPr lang="tr-TR" sz="28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-1,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Ribozomal</a:t>
            </a:r>
            <a:r>
              <a:rPr lang="tr-TR" sz="28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-P,</a:t>
            </a:r>
            <a:r>
              <a:rPr lang="tr-TR" sz="2800" dirty="0"/>
              <a:t> mitokondri , </a:t>
            </a:r>
            <a:r>
              <a:rPr lang="tr-TR" sz="2800" dirty="0" err="1"/>
              <a:t>lizozom</a:t>
            </a:r>
            <a:r>
              <a:rPr lang="tr-TR" sz="2800" dirty="0"/>
              <a:t>,</a:t>
            </a:r>
            <a:r>
              <a:rPr lang="tr-TR" sz="2800" dirty="0" err="1"/>
              <a:t>golgi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ECB6-212C-4580-B1CA-220D751314D5}" type="slidenum">
              <a:rPr lang="tr-TR" smtClean="0"/>
              <a:pPr/>
              <a:t>37</a:t>
            </a:fld>
            <a:endParaRPr lang="tr-T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pPr eaLnBrk="1" hangingPunct="1">
              <a:tabLst>
                <a:tab pos="176213" algn="l"/>
              </a:tabLst>
              <a:defRPr/>
            </a:pPr>
            <a:r>
              <a:rPr lang="tr-TR" sz="4000" b="1" dirty="0">
                <a:solidFill>
                  <a:schemeClr val="accent2">
                    <a:lumMod val="50000"/>
                  </a:schemeClr>
                </a:solidFill>
              </a:rPr>
              <a:t>ANA (IFA)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1214422"/>
            <a:ext cx="8572560" cy="5143536"/>
          </a:xfrm>
          <a:gradFill flip="none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tr-TR" sz="4400" dirty="0">
                <a:solidFill>
                  <a:schemeClr val="accent2">
                    <a:lumMod val="50000"/>
                  </a:schemeClr>
                </a:solidFill>
              </a:rPr>
              <a:t>Homojen</a:t>
            </a:r>
          </a:p>
          <a:p>
            <a:pPr eaLnBrk="1" hangingPunct="1">
              <a:buFont typeface="Arial" charset="0"/>
              <a:buNone/>
              <a:defRPr/>
            </a:pPr>
            <a:endParaRPr lang="tr-TR" sz="4400" dirty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tr-TR" sz="4400" dirty="0">
                <a:solidFill>
                  <a:schemeClr val="accent2">
                    <a:lumMod val="50000"/>
                  </a:schemeClr>
                </a:solidFill>
              </a:rPr>
              <a:t>Benekli</a:t>
            </a:r>
          </a:p>
          <a:p>
            <a:pPr eaLnBrk="1" hangingPunct="1">
              <a:buFont typeface="Arial" charset="0"/>
              <a:buNone/>
              <a:defRPr/>
            </a:pPr>
            <a:endParaRPr lang="tr-TR" sz="4400" dirty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tr-TR" sz="4400" dirty="0" err="1">
                <a:solidFill>
                  <a:schemeClr val="accent2">
                    <a:lumMod val="50000"/>
                  </a:schemeClr>
                </a:solidFill>
              </a:rPr>
              <a:t>Nükleolar</a:t>
            </a:r>
            <a:endParaRPr lang="tr-TR" sz="4400" dirty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tr-TR" sz="4400" dirty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tr-TR" sz="4400" dirty="0" err="1">
                <a:solidFill>
                  <a:schemeClr val="accent2">
                    <a:lumMod val="50000"/>
                  </a:schemeClr>
                </a:solidFill>
              </a:rPr>
              <a:t>Sentromer</a:t>
            </a:r>
            <a:endParaRPr lang="tr-TR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6" descr="hom"/>
          <p:cNvPicPr>
            <a:picLocks noChangeAspect="1" noChangeArrowheads="1"/>
          </p:cNvPicPr>
          <p:nvPr/>
        </p:nvPicPr>
        <p:blipFill>
          <a:blip r:embed="rId2" cstate="print">
            <a:lum bright="12000" contrast="18000"/>
          </a:blip>
          <a:srcRect l="46588" r="4659" b="49553"/>
          <a:stretch>
            <a:fillRect/>
          </a:stretch>
        </p:blipFill>
        <p:spPr bwMode="auto">
          <a:xfrm>
            <a:off x="3286116" y="1357298"/>
            <a:ext cx="1714512" cy="139590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8" name="Picture 18" descr="118"/>
          <p:cNvPicPr>
            <a:picLocks noChangeAspect="1" noChangeArrowheads="1"/>
          </p:cNvPicPr>
          <p:nvPr/>
        </p:nvPicPr>
        <p:blipFill>
          <a:blip r:embed="rId3" cstate="print">
            <a:lum contrast="60000"/>
          </a:blip>
          <a:srcRect l="38202" t="29223" r="10249" b="12706"/>
          <a:stretch>
            <a:fillRect/>
          </a:stretch>
        </p:blipFill>
        <p:spPr bwMode="auto">
          <a:xfrm>
            <a:off x="5572132" y="2500306"/>
            <a:ext cx="1500198" cy="135017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9" name="Picture 2" descr="C:\Users\Pc\Desktop\eski laptop20102009\belgelerim\Resimlerim\ifa\ifa 173.tif"/>
          <p:cNvPicPr>
            <a:picLocks noChangeAspect="1" noChangeArrowheads="1"/>
          </p:cNvPicPr>
          <p:nvPr/>
        </p:nvPicPr>
        <p:blipFill>
          <a:blip r:embed="rId4" cstate="print">
            <a:lum bright="12000" contrast="35000"/>
          </a:blip>
          <a:srcRect l="14559" t="36179" r="44842" b="21553"/>
          <a:stretch>
            <a:fillRect/>
          </a:stretch>
        </p:blipFill>
        <p:spPr bwMode="auto">
          <a:xfrm>
            <a:off x="5572132" y="4857760"/>
            <a:ext cx="1632533" cy="128588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0" name="Picture 7" descr="nuc1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 l="41321" t="32206" r="6077" b="26737"/>
          <a:stretch>
            <a:fillRect/>
          </a:stretch>
        </p:blipFill>
        <p:spPr>
          <a:xfrm>
            <a:off x="3357554" y="3714752"/>
            <a:ext cx="1739030" cy="135732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ECB6-212C-4580-B1CA-220D751314D5}" type="slidenum">
              <a:rPr lang="tr-TR" smtClean="0"/>
              <a:pPr/>
              <a:t>38</a:t>
            </a:fld>
            <a:endParaRPr lang="tr-TR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bb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71800" y="-500090"/>
            <a:ext cx="13825536" cy="7560840"/>
          </a:xfrm>
          <a:prstGeom prst="rect">
            <a:avLst/>
          </a:prstGeom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ECB6-212C-4580-B1CA-220D751314D5}" type="slidenum">
              <a:rPr lang="tr-TR" smtClean="0"/>
              <a:pPr/>
              <a:t>39</a:t>
            </a:fld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b="1" dirty="0"/>
              <a:t>İdrar analizi</a:t>
            </a:r>
            <a:r>
              <a:rPr lang="tr-TR" dirty="0"/>
              <a:t>: </a:t>
            </a:r>
            <a:r>
              <a:rPr lang="tr-TR" dirty="0" err="1"/>
              <a:t>Proteinüri</a:t>
            </a:r>
            <a:r>
              <a:rPr lang="tr-TR" dirty="0"/>
              <a:t>, silindirler ve hücreler nefriti düşündürür.</a:t>
            </a:r>
          </a:p>
          <a:p>
            <a:r>
              <a:rPr lang="tr-TR" b="1" dirty="0"/>
              <a:t>Spesifik enfeksiyonları değerlendirmek için testler</a:t>
            </a:r>
            <a:r>
              <a:rPr lang="tr-TR" dirty="0"/>
              <a:t>: Uygun kültürler, tekrarlayan </a:t>
            </a:r>
            <a:r>
              <a:rPr lang="tr-TR" dirty="0" err="1"/>
              <a:t>sinopulmoner</a:t>
            </a:r>
            <a:r>
              <a:rPr lang="tr-TR" dirty="0"/>
              <a:t> enfeksiyonlarda gerektiğinde sinüs radyografisi, gizli </a:t>
            </a:r>
            <a:r>
              <a:rPr lang="tr-TR" dirty="0" err="1"/>
              <a:t>bronşektazi</a:t>
            </a:r>
            <a:r>
              <a:rPr lang="tr-TR" dirty="0"/>
              <a:t>, </a:t>
            </a:r>
            <a:r>
              <a:rPr lang="tr-TR" dirty="0" err="1"/>
              <a:t>hiler</a:t>
            </a:r>
            <a:r>
              <a:rPr lang="tr-TR" dirty="0"/>
              <a:t> </a:t>
            </a:r>
            <a:r>
              <a:rPr lang="tr-TR" dirty="0" err="1"/>
              <a:t>lenfadenopati</a:t>
            </a:r>
            <a:r>
              <a:rPr lang="tr-TR" dirty="0"/>
              <a:t> ve </a:t>
            </a:r>
            <a:r>
              <a:rPr lang="tr-TR" dirty="0" err="1"/>
              <a:t>granülomların</a:t>
            </a:r>
            <a:r>
              <a:rPr lang="tr-TR" dirty="0"/>
              <a:t> varlığında yüksek </a:t>
            </a:r>
            <a:r>
              <a:rPr lang="tr-TR" dirty="0" err="1"/>
              <a:t>rezolüsyonlu</a:t>
            </a:r>
            <a:r>
              <a:rPr lang="tr-TR" dirty="0"/>
              <a:t> akciğer tomografisi gerekebilir. Sonuçlar, diğer </a:t>
            </a:r>
            <a:r>
              <a:rPr lang="tr-TR" dirty="0" err="1"/>
              <a:t>laboratuvar</a:t>
            </a:r>
            <a:r>
              <a:rPr lang="tr-TR" dirty="0"/>
              <a:t> ve klinik bulgular eşliğinde yorumlanmalıdır.Örneğin, AC, KC veya dalakta </a:t>
            </a:r>
            <a:r>
              <a:rPr lang="tr-TR" dirty="0" err="1"/>
              <a:t>granülomlar</a:t>
            </a:r>
            <a:r>
              <a:rPr lang="tr-TR" dirty="0"/>
              <a:t> kronik </a:t>
            </a:r>
            <a:r>
              <a:rPr lang="tr-TR" dirty="0" err="1"/>
              <a:t>granülomatöz</a:t>
            </a:r>
            <a:r>
              <a:rPr lang="tr-TR" dirty="0"/>
              <a:t> hastalık, CVID veya </a:t>
            </a:r>
            <a:r>
              <a:rPr lang="tr-TR" dirty="0" err="1"/>
              <a:t>sarkoidoz</a:t>
            </a:r>
            <a:r>
              <a:rPr lang="tr-TR" dirty="0"/>
              <a:t> da görülebilir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AMERICAN COLLEGE OF RHEUMATOLOGY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/>
          </a:p>
          <a:p>
            <a:pPr>
              <a:buNone/>
            </a:pPr>
            <a:endParaRPr lang="tr-TR" dirty="0"/>
          </a:p>
        </p:txBody>
      </p:sp>
      <p:sp>
        <p:nvSpPr>
          <p:cNvPr id="5" name="4 Oval"/>
          <p:cNvSpPr/>
          <p:nvPr/>
        </p:nvSpPr>
        <p:spPr>
          <a:xfrm>
            <a:off x="755576" y="2492896"/>
            <a:ext cx="7920880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>
                <a:solidFill>
                  <a:srgbClr val="FFFF00"/>
                </a:solidFill>
              </a:rPr>
              <a:t>IFA-ANA testi ANA saptanmasında </a:t>
            </a:r>
          </a:p>
          <a:p>
            <a:r>
              <a:rPr lang="tr-TR" sz="2800" b="1" dirty="0">
                <a:solidFill>
                  <a:srgbClr val="FFFF00"/>
                </a:solidFill>
              </a:rPr>
              <a:t>altın standart olarak kalmalıdır </a:t>
            </a:r>
            <a:endParaRPr lang="tr-TR" sz="2800" dirty="0">
              <a:solidFill>
                <a:srgbClr val="FFFF00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ECB6-212C-4580-B1CA-220D751314D5}" type="slidenum">
              <a:rPr lang="tr-TR" smtClean="0"/>
              <a:pPr/>
              <a:t>40</a:t>
            </a:fld>
            <a:endParaRPr lang="tr-T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İçerik Yer Tutucusu"/>
          <p:cNvGraphicFramePr>
            <a:graphicFrameLocks noGrp="1"/>
          </p:cNvGraphicFramePr>
          <p:nvPr>
            <p:ph/>
          </p:nvPr>
        </p:nvGraphicFramePr>
        <p:xfrm>
          <a:off x="0" y="0"/>
          <a:ext cx="9144000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0097">
                <a:tc>
                  <a:txBody>
                    <a:bodyPr/>
                    <a:lstStyle/>
                    <a:p>
                      <a:endParaRPr lang="tr-TR" sz="18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r-TR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Antikor 	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r-TR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Klinik korelasyon 	</a:t>
                      </a:r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0097">
                <a:tc>
                  <a:txBody>
                    <a:bodyPr/>
                    <a:lstStyle/>
                    <a:p>
                      <a:endParaRPr lang="tr-TR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r-T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Anti-</a:t>
                      </a:r>
                      <a:r>
                        <a:rPr lang="tr-TR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</a:t>
                      </a:r>
                      <a:r>
                        <a:rPr lang="tr-T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r-T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Sistemik </a:t>
                      </a:r>
                      <a:r>
                        <a:rPr lang="tr-TR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lupus</a:t>
                      </a:r>
                      <a:r>
                        <a:rPr lang="tr-T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eritematozus</a:t>
                      </a:r>
                      <a:r>
                        <a:rPr lang="tr-T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(SLE) 	</a:t>
                      </a:r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0097">
                <a:tc>
                  <a:txBody>
                    <a:bodyPr/>
                    <a:lstStyle/>
                    <a:p>
                      <a:endParaRPr lang="tr-TR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r-T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Anti-RNP 	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r-TR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MCTD’de</a:t>
                      </a:r>
                      <a:r>
                        <a:rPr lang="tr-T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yüksek seviyelerde, ayrıca SLE, </a:t>
                      </a:r>
                      <a:r>
                        <a:rPr lang="tr-TR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miyozit</a:t>
                      </a:r>
                      <a:r>
                        <a:rPr lang="tr-T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sistemik skleroz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0097">
                <a:tc>
                  <a:txBody>
                    <a:bodyPr/>
                    <a:lstStyle/>
                    <a:p>
                      <a:endParaRPr lang="tr-TR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r-T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Anti-SS-A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r-TR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Primer</a:t>
                      </a:r>
                      <a:r>
                        <a:rPr lang="tr-T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Sjögren</a:t>
                      </a:r>
                      <a:r>
                        <a:rPr lang="tr-T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sendromu , SLE, </a:t>
                      </a:r>
                      <a:r>
                        <a:rPr lang="tr-TR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neonatal</a:t>
                      </a:r>
                      <a:r>
                        <a:rPr lang="tr-T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lupus</a:t>
                      </a:r>
                      <a:r>
                        <a:rPr lang="tr-T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0097">
                <a:tc>
                  <a:txBody>
                    <a:bodyPr/>
                    <a:lstStyle/>
                    <a:p>
                      <a:endParaRPr lang="tr-TR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r-T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Anti-SS-B 	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r-TR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Primer</a:t>
                      </a:r>
                      <a:r>
                        <a:rPr lang="tr-T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Sjögren</a:t>
                      </a:r>
                      <a:r>
                        <a:rPr lang="tr-T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sendromu, SLE 	</a:t>
                      </a:r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3127">
                <a:tc>
                  <a:txBody>
                    <a:bodyPr/>
                    <a:lstStyle/>
                    <a:p>
                      <a:endParaRPr lang="tr-TR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r-T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Anti-</a:t>
                      </a:r>
                      <a:r>
                        <a:rPr lang="tr-TR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</a:t>
                      </a:r>
                      <a:r>
                        <a:rPr lang="tr-T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 		</a:t>
                      </a:r>
                    </a:p>
                    <a:p>
                      <a:r>
                        <a:rPr lang="tr-T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r-TR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Polimiyozit</a:t>
                      </a:r>
                      <a:r>
                        <a:rPr lang="tr-T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tr-TR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dermatomiyozit</a:t>
                      </a:r>
                      <a:r>
                        <a:rPr lang="tr-T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0097">
                <a:tc>
                  <a:txBody>
                    <a:bodyPr/>
                    <a:lstStyle/>
                    <a:p>
                      <a:endParaRPr lang="tr-TR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r-T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Anti-</a:t>
                      </a:r>
                      <a:r>
                        <a:rPr lang="tr-TR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Scl</a:t>
                      </a:r>
                      <a:r>
                        <a:rPr lang="tr-T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-70 </a:t>
                      </a:r>
                    </a:p>
                    <a:p>
                      <a:r>
                        <a:rPr lang="tr-T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 </a:t>
                      </a:r>
                      <a:r>
                        <a:rPr lang="tr-TR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sentromer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r-TR" sz="1800" dirty="0" err="1"/>
                        <a:t>Diffüz</a:t>
                      </a:r>
                      <a:r>
                        <a:rPr lang="tr-TR" sz="1800" dirty="0"/>
                        <a:t> sistemik skleroz	 </a:t>
                      </a:r>
                      <a:r>
                        <a:rPr lang="tr-T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tr-TR" sz="1800" dirty="0" err="1"/>
                        <a:t>Limited</a:t>
                      </a:r>
                      <a:r>
                        <a:rPr lang="tr-TR" sz="1800" dirty="0"/>
                        <a:t> (sınırlı) sistemik skleroz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D7E5-B499-47EC-BCEF-C3C7B37F70B4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rmAutofit/>
          </a:bodyPr>
          <a:lstStyle/>
          <a:p>
            <a:pPr eaLnBrk="1" hangingPunct="1"/>
            <a:r>
              <a:rPr lang="tr-TR" sz="4000" b="1" dirty="0">
                <a:solidFill>
                  <a:srgbClr val="6980E1"/>
                </a:solidFill>
              </a:rPr>
              <a:t>  Anti-</a:t>
            </a:r>
            <a:r>
              <a:rPr lang="tr-TR" sz="4000" b="1" dirty="0" err="1">
                <a:solidFill>
                  <a:srgbClr val="6980E1"/>
                </a:solidFill>
              </a:rPr>
              <a:t>ds</a:t>
            </a:r>
            <a:r>
              <a:rPr lang="tr-TR" sz="4000" b="1" dirty="0">
                <a:solidFill>
                  <a:srgbClr val="6980E1"/>
                </a:solidFill>
              </a:rPr>
              <a:t> DNA’nın özellikleri: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00174"/>
            <a:ext cx="8064500" cy="488157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tr-TR" sz="1200" dirty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tr-TR" dirty="0">
                <a:latin typeface="+mj-lt"/>
              </a:rPr>
              <a:t>SLE için spesifiktir, tanıda kullanılır. Hastaların % 60-83’ünde bu antikorlar saptanır.</a:t>
            </a:r>
          </a:p>
          <a:p>
            <a:pPr eaLnBrk="1" hangingPunct="1">
              <a:lnSpc>
                <a:spcPct val="80000"/>
              </a:lnSpc>
            </a:pPr>
            <a:endParaRPr lang="tr-TR" dirty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tr-TR" dirty="0">
                <a:latin typeface="+mj-lt"/>
              </a:rPr>
              <a:t>Hastalık aktivitesi ile uyumlu olduğundan takipte kullanılabilirler.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dirty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tr-TR" dirty="0">
                <a:latin typeface="+mj-lt"/>
              </a:rPr>
              <a:t>%5 oranında RA, SS, </a:t>
            </a:r>
            <a:r>
              <a:rPr lang="tr-TR" dirty="0" err="1">
                <a:latin typeface="+mj-lt"/>
              </a:rPr>
              <a:t>SSc</a:t>
            </a:r>
            <a:r>
              <a:rPr lang="tr-TR" dirty="0">
                <a:latin typeface="+mj-lt"/>
              </a:rPr>
              <a:t>, </a:t>
            </a:r>
            <a:r>
              <a:rPr lang="tr-TR" dirty="0" err="1">
                <a:latin typeface="+mj-lt"/>
              </a:rPr>
              <a:t>Raynaud</a:t>
            </a:r>
            <a:r>
              <a:rPr lang="tr-TR" dirty="0">
                <a:latin typeface="+mj-lt"/>
              </a:rPr>
              <a:t> fenomeni, MBDH, </a:t>
            </a:r>
            <a:r>
              <a:rPr lang="tr-TR" dirty="0" err="1">
                <a:latin typeface="+mj-lt"/>
              </a:rPr>
              <a:t>diskoid</a:t>
            </a:r>
            <a:r>
              <a:rPr lang="tr-TR" dirty="0">
                <a:latin typeface="+mj-lt"/>
              </a:rPr>
              <a:t> </a:t>
            </a:r>
            <a:r>
              <a:rPr lang="tr-TR" dirty="0" err="1">
                <a:latin typeface="+mj-lt"/>
              </a:rPr>
              <a:t>lupus</a:t>
            </a:r>
            <a:r>
              <a:rPr lang="tr-TR" dirty="0">
                <a:latin typeface="+mj-lt"/>
              </a:rPr>
              <a:t>, </a:t>
            </a:r>
            <a:r>
              <a:rPr lang="tr-TR" dirty="0" err="1">
                <a:latin typeface="+mj-lt"/>
              </a:rPr>
              <a:t>miyozit</a:t>
            </a:r>
            <a:r>
              <a:rPr lang="tr-TR" dirty="0">
                <a:latin typeface="+mj-lt"/>
              </a:rPr>
              <a:t>, </a:t>
            </a:r>
            <a:r>
              <a:rPr lang="tr-TR" dirty="0" err="1">
                <a:latin typeface="+mj-lt"/>
              </a:rPr>
              <a:t>üveit</a:t>
            </a:r>
            <a:r>
              <a:rPr lang="tr-TR" dirty="0">
                <a:latin typeface="+mj-lt"/>
              </a:rPr>
              <a:t>, </a:t>
            </a:r>
            <a:r>
              <a:rPr lang="tr-TR" dirty="0" err="1">
                <a:latin typeface="+mj-lt"/>
              </a:rPr>
              <a:t>juvenil</a:t>
            </a:r>
            <a:r>
              <a:rPr lang="tr-TR" dirty="0">
                <a:latin typeface="+mj-lt"/>
              </a:rPr>
              <a:t> </a:t>
            </a:r>
            <a:r>
              <a:rPr lang="tr-TR" dirty="0" err="1">
                <a:latin typeface="+mj-lt"/>
              </a:rPr>
              <a:t>artrit</a:t>
            </a:r>
            <a:r>
              <a:rPr lang="tr-TR" dirty="0">
                <a:latin typeface="+mj-lt"/>
              </a:rPr>
              <a:t>, </a:t>
            </a:r>
            <a:r>
              <a:rPr lang="tr-TR" dirty="0" err="1">
                <a:latin typeface="+mj-lt"/>
              </a:rPr>
              <a:t>antifosfolipid</a:t>
            </a:r>
            <a:r>
              <a:rPr lang="tr-TR" dirty="0">
                <a:latin typeface="+mj-lt"/>
              </a:rPr>
              <a:t> antikor sendromunda (APS) da pozitif olabilirler.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ECB6-212C-4580-B1CA-220D751314D5}" type="slidenum">
              <a:rPr lang="tr-TR" smtClean="0"/>
              <a:pPr/>
              <a:t>42</a:t>
            </a:fld>
            <a:endParaRPr lang="tr-TR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7901014" cy="857256"/>
          </a:xfrm>
        </p:spPr>
        <p:txBody>
          <a:bodyPr/>
          <a:lstStyle/>
          <a:p>
            <a:pPr eaLnBrk="1" hangingPunct="1"/>
            <a:r>
              <a:rPr lang="tr-TR" b="1" dirty="0">
                <a:solidFill>
                  <a:srgbClr val="6980E1"/>
                </a:solidFill>
              </a:rPr>
              <a:t>    </a:t>
            </a:r>
            <a:r>
              <a:rPr lang="tr-TR" sz="4000" b="1" dirty="0">
                <a:solidFill>
                  <a:srgbClr val="6980E1"/>
                </a:solidFill>
              </a:rPr>
              <a:t>Anti-</a:t>
            </a:r>
            <a:r>
              <a:rPr lang="tr-TR" sz="4000" b="1" dirty="0" err="1">
                <a:solidFill>
                  <a:srgbClr val="6980E1"/>
                </a:solidFill>
              </a:rPr>
              <a:t>ds</a:t>
            </a:r>
            <a:r>
              <a:rPr lang="tr-TR" b="1" dirty="0">
                <a:solidFill>
                  <a:srgbClr val="6980E1"/>
                </a:solidFill>
              </a:rPr>
              <a:t> DNA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85860"/>
            <a:ext cx="7772400" cy="531179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400" dirty="0" err="1"/>
              <a:t>Lupus</a:t>
            </a:r>
            <a:r>
              <a:rPr lang="tr-TR" sz="2400" dirty="0"/>
              <a:t> nefritli hastalarda </a:t>
            </a:r>
            <a:r>
              <a:rPr lang="tr-TR" sz="2400" dirty="0" err="1"/>
              <a:t>glomerüllerdeki</a:t>
            </a:r>
            <a:r>
              <a:rPr lang="tr-TR" sz="2400" dirty="0"/>
              <a:t> </a:t>
            </a:r>
            <a:r>
              <a:rPr lang="tr-TR" sz="2400" dirty="0" err="1"/>
              <a:t>immün</a:t>
            </a:r>
            <a:r>
              <a:rPr lang="tr-TR" sz="2400" dirty="0"/>
              <a:t> kompleks birikimleri anti- </a:t>
            </a:r>
            <a:r>
              <a:rPr lang="tr-TR" sz="2400" dirty="0" err="1"/>
              <a:t>dsDNA’dan</a:t>
            </a:r>
            <a:r>
              <a:rPr lang="tr-TR" sz="2400" dirty="0"/>
              <a:t> zengindir. </a:t>
            </a:r>
            <a:r>
              <a:rPr lang="tr-TR" sz="2400" dirty="0" err="1"/>
              <a:t>IgG</a:t>
            </a:r>
            <a:r>
              <a:rPr lang="tr-TR" sz="2400" dirty="0"/>
              <a:t> tipindeki anti-</a:t>
            </a:r>
            <a:r>
              <a:rPr lang="tr-TR" sz="2400" dirty="0" err="1"/>
              <a:t>dsDNA</a:t>
            </a:r>
            <a:r>
              <a:rPr lang="tr-TR" sz="2400" dirty="0"/>
              <a:t> antikorları aktif </a:t>
            </a:r>
            <a:r>
              <a:rPr lang="tr-TR" sz="2400" dirty="0" err="1"/>
              <a:t>glomerülonefritte</a:t>
            </a:r>
            <a:r>
              <a:rPr lang="tr-TR" sz="2400" dirty="0"/>
              <a:t> yüksek düzeyde bulunur.</a:t>
            </a:r>
          </a:p>
          <a:p>
            <a:pPr eaLnBrk="1" hangingPunct="1">
              <a:lnSpc>
                <a:spcPct val="80000"/>
              </a:lnSpc>
            </a:pPr>
            <a:endParaRPr lang="tr-TR" sz="2400" dirty="0"/>
          </a:p>
          <a:p>
            <a:pPr eaLnBrk="1" hangingPunct="1">
              <a:lnSpc>
                <a:spcPct val="80000"/>
              </a:lnSpc>
            </a:pPr>
            <a:r>
              <a:rPr lang="tr-TR" sz="2400" dirty="0">
                <a:solidFill>
                  <a:schemeClr val="hlink"/>
                </a:solidFill>
              </a:rPr>
              <a:t>Anti-</a:t>
            </a:r>
            <a:r>
              <a:rPr lang="tr-TR" sz="2400" dirty="0" err="1">
                <a:solidFill>
                  <a:schemeClr val="hlink"/>
                </a:solidFill>
              </a:rPr>
              <a:t>ds</a:t>
            </a:r>
            <a:r>
              <a:rPr lang="tr-TR" sz="2400" dirty="0">
                <a:solidFill>
                  <a:schemeClr val="hlink"/>
                </a:solidFill>
              </a:rPr>
              <a:t> DNA varlığı </a:t>
            </a:r>
            <a:r>
              <a:rPr lang="tr-TR" sz="2400" dirty="0" err="1">
                <a:solidFill>
                  <a:schemeClr val="hlink"/>
                </a:solidFill>
              </a:rPr>
              <a:t>lupus</a:t>
            </a:r>
            <a:r>
              <a:rPr lang="tr-TR" sz="2400" dirty="0">
                <a:solidFill>
                  <a:schemeClr val="hlink"/>
                </a:solidFill>
              </a:rPr>
              <a:t> nefriti ile, seviyesi ise hastalık aktivitesi ile korelasyon gösterir.</a:t>
            </a:r>
          </a:p>
          <a:p>
            <a:pPr eaLnBrk="1" hangingPunct="1">
              <a:lnSpc>
                <a:spcPct val="80000"/>
              </a:lnSpc>
            </a:pPr>
            <a:endParaRPr lang="tr-TR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sz="2400" dirty="0" err="1"/>
              <a:t>Minosiklin</a:t>
            </a:r>
            <a:r>
              <a:rPr lang="tr-TR" sz="2400" dirty="0"/>
              <a:t>, </a:t>
            </a:r>
            <a:r>
              <a:rPr lang="tr-TR" sz="2400" dirty="0" err="1"/>
              <a:t>Etanercept</a:t>
            </a:r>
            <a:r>
              <a:rPr lang="tr-TR" sz="2400" dirty="0"/>
              <a:t>, </a:t>
            </a:r>
            <a:r>
              <a:rPr lang="tr-TR" sz="2400" dirty="0" err="1"/>
              <a:t>İnfliksimab</a:t>
            </a:r>
            <a:r>
              <a:rPr lang="tr-TR" sz="2400" dirty="0"/>
              <a:t> ve </a:t>
            </a:r>
            <a:r>
              <a:rPr lang="tr-TR" sz="2400" dirty="0" err="1"/>
              <a:t>Penisillamin</a:t>
            </a:r>
            <a:r>
              <a:rPr lang="tr-TR" sz="2400" dirty="0"/>
              <a:t> alan hastalarda da anti </a:t>
            </a:r>
            <a:r>
              <a:rPr lang="tr-TR" sz="2400" dirty="0" err="1"/>
              <a:t>dsDNA</a:t>
            </a:r>
            <a:r>
              <a:rPr lang="tr-TR" sz="2400" dirty="0"/>
              <a:t> pozitifliği bildirilmiştir. Bu hastalarda </a:t>
            </a:r>
            <a:r>
              <a:rPr lang="tr-TR" sz="2400" dirty="0" err="1"/>
              <a:t>kutanöz</a:t>
            </a:r>
            <a:r>
              <a:rPr lang="tr-TR" sz="2400" dirty="0"/>
              <a:t> </a:t>
            </a:r>
            <a:r>
              <a:rPr lang="tr-TR" sz="2400" dirty="0" err="1"/>
              <a:t>vaskülit</a:t>
            </a:r>
            <a:r>
              <a:rPr lang="tr-TR" sz="2400" dirty="0"/>
              <a:t>, </a:t>
            </a:r>
            <a:r>
              <a:rPr lang="tr-TR" sz="2400" dirty="0" err="1"/>
              <a:t>artrit</a:t>
            </a:r>
            <a:r>
              <a:rPr lang="tr-TR" sz="2400" dirty="0"/>
              <a:t>/</a:t>
            </a:r>
            <a:r>
              <a:rPr lang="tr-TR" sz="2400" dirty="0" err="1"/>
              <a:t>artralji</a:t>
            </a:r>
            <a:r>
              <a:rPr lang="tr-TR" sz="2400" dirty="0"/>
              <a:t>, </a:t>
            </a:r>
            <a:r>
              <a:rPr lang="tr-TR" sz="2400" dirty="0" err="1"/>
              <a:t>serözit</a:t>
            </a:r>
            <a:r>
              <a:rPr lang="tr-TR" sz="2400" dirty="0"/>
              <a:t> gelişebilir</a:t>
            </a:r>
            <a:r>
              <a:rPr lang="tr-TR" sz="2000" dirty="0"/>
              <a:t>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ECB6-212C-4580-B1CA-220D751314D5}" type="slidenum">
              <a:rPr lang="tr-TR" smtClean="0"/>
              <a:pPr/>
              <a:t>43</a:t>
            </a:fld>
            <a:endParaRPr lang="tr-T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6500858" cy="714356"/>
          </a:xfrm>
        </p:spPr>
        <p:txBody>
          <a:bodyPr>
            <a:noAutofit/>
          </a:bodyPr>
          <a:lstStyle/>
          <a:p>
            <a:pPr eaLnBrk="1" hangingPunct="1"/>
            <a:r>
              <a:rPr lang="tr-TR" sz="3200" b="1" dirty="0">
                <a:solidFill>
                  <a:srgbClr val="0070C0"/>
                </a:solidFill>
              </a:rPr>
              <a:t>Anti- </a:t>
            </a:r>
            <a:r>
              <a:rPr lang="tr-TR" sz="3200" b="1" dirty="0" err="1">
                <a:solidFill>
                  <a:srgbClr val="0070C0"/>
                </a:solidFill>
              </a:rPr>
              <a:t>Histon</a:t>
            </a:r>
            <a:r>
              <a:rPr lang="tr-TR" sz="3200" b="1" dirty="0">
                <a:solidFill>
                  <a:srgbClr val="0070C0"/>
                </a:solidFill>
              </a:rPr>
              <a:t> Ab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642918"/>
            <a:ext cx="7772400" cy="595948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tr-TR" sz="3000" dirty="0"/>
              <a:t>İlaç ile ilişkili </a:t>
            </a:r>
            <a:r>
              <a:rPr lang="tr-TR" sz="3000" dirty="0" err="1"/>
              <a:t>lupus’ta</a:t>
            </a:r>
            <a:r>
              <a:rPr lang="tr-TR" sz="3000" dirty="0"/>
              <a:t> bulunur.</a:t>
            </a:r>
          </a:p>
          <a:p>
            <a:pPr eaLnBrk="1" hangingPunct="1"/>
            <a:r>
              <a:rPr lang="tr-TR" sz="3000" dirty="0" err="1"/>
              <a:t>SLE’de</a:t>
            </a:r>
            <a:r>
              <a:rPr lang="tr-TR" sz="3000" dirty="0"/>
              <a:t> de pozitif olabilir.</a:t>
            </a:r>
          </a:p>
          <a:p>
            <a:pPr eaLnBrk="1" hangingPunct="1"/>
            <a:endParaRPr lang="tr-TR" dirty="0"/>
          </a:p>
          <a:p>
            <a:r>
              <a:rPr lang="tr-TR" sz="2800" dirty="0"/>
              <a:t>Anti </a:t>
            </a:r>
            <a:r>
              <a:rPr lang="tr-TR" sz="2800" dirty="0" err="1"/>
              <a:t>Sm</a:t>
            </a:r>
            <a:r>
              <a:rPr lang="tr-TR" sz="2800" dirty="0"/>
              <a:t> (</a:t>
            </a:r>
            <a:r>
              <a:rPr lang="tr-TR" sz="2800" dirty="0" err="1"/>
              <a:t>Smith</a:t>
            </a:r>
            <a:r>
              <a:rPr lang="tr-TR" sz="2800" dirty="0"/>
              <a:t>) antikorları U1, U2, U4-6 ve U5 </a:t>
            </a:r>
            <a:r>
              <a:rPr lang="tr-TR" sz="2800" dirty="0" err="1"/>
              <a:t>ribonükleoprotein</a:t>
            </a:r>
            <a:r>
              <a:rPr lang="tr-TR" sz="2800" dirty="0"/>
              <a:t> (RNP) partiküllerinin merkezini oluşturan B, C, D, E, F ve G proteinlerine karşı oluşmuştur. </a:t>
            </a:r>
          </a:p>
          <a:p>
            <a:endParaRPr lang="tr-TR" sz="2800" dirty="0"/>
          </a:p>
          <a:p>
            <a:r>
              <a:rPr lang="tr-TR" sz="2800" dirty="0"/>
              <a:t>Anti </a:t>
            </a:r>
            <a:r>
              <a:rPr lang="tr-TR" sz="2800" dirty="0" err="1"/>
              <a:t>Sm</a:t>
            </a:r>
            <a:r>
              <a:rPr lang="tr-TR" sz="2800" dirty="0"/>
              <a:t> antikorları SLE hastalarının % 5-30’unda saptanırlar. Anti </a:t>
            </a:r>
            <a:r>
              <a:rPr lang="tr-TR" sz="2800" dirty="0" err="1"/>
              <a:t>Sm</a:t>
            </a:r>
            <a:r>
              <a:rPr lang="tr-TR" sz="2800" dirty="0"/>
              <a:t> antikorları sıklıkla anti RNP ile ilişkilidir ve nadiren tek başına saptanır. </a:t>
            </a:r>
          </a:p>
          <a:p>
            <a:endParaRPr lang="tr-TR" sz="2800" dirty="0"/>
          </a:p>
          <a:p>
            <a:r>
              <a:rPr lang="tr-TR" sz="2800" dirty="0"/>
              <a:t>Anti </a:t>
            </a:r>
            <a:r>
              <a:rPr lang="tr-TR" sz="2800" dirty="0" err="1"/>
              <a:t>Sm</a:t>
            </a:r>
            <a:r>
              <a:rPr lang="tr-TR" sz="2800" dirty="0"/>
              <a:t> pozitifliği SLE tanısında kullanılabilir ancak takip için uygun bir test değildir. </a:t>
            </a:r>
          </a:p>
        </p:txBody>
      </p:sp>
      <p:sp>
        <p:nvSpPr>
          <p:cNvPr id="4" name="3 Dikdörtgen"/>
          <p:cNvSpPr/>
          <p:nvPr/>
        </p:nvSpPr>
        <p:spPr>
          <a:xfrm>
            <a:off x="857224" y="1500174"/>
            <a:ext cx="700092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rgbClr val="0070C0"/>
                </a:solidFill>
              </a:rPr>
              <a:t>Anti </a:t>
            </a:r>
            <a:r>
              <a:rPr lang="tr-TR" sz="3200" b="1" dirty="0" err="1">
                <a:solidFill>
                  <a:srgbClr val="0070C0"/>
                </a:solidFill>
              </a:rPr>
              <a:t>Sm</a:t>
            </a:r>
            <a:r>
              <a:rPr lang="tr-TR" sz="3200" b="1" dirty="0">
                <a:solidFill>
                  <a:srgbClr val="0070C0"/>
                </a:solidFill>
              </a:rPr>
              <a:t> (</a:t>
            </a:r>
            <a:r>
              <a:rPr lang="tr-TR" sz="3200" b="1" dirty="0" err="1">
                <a:solidFill>
                  <a:srgbClr val="0070C0"/>
                </a:solidFill>
              </a:rPr>
              <a:t>Smith</a:t>
            </a:r>
            <a:r>
              <a:rPr lang="tr-TR" sz="3200" b="1" dirty="0">
                <a:solidFill>
                  <a:srgbClr val="0070C0"/>
                </a:solidFill>
              </a:rPr>
              <a:t>) antikorları</a:t>
            </a:r>
            <a:endParaRPr lang="tr-TR" sz="3200" dirty="0">
              <a:solidFill>
                <a:srgbClr val="0070C0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ECB6-212C-4580-B1CA-220D751314D5}" type="slidenum">
              <a:rPr lang="tr-TR" smtClean="0"/>
              <a:pPr/>
              <a:t>44</a:t>
            </a:fld>
            <a:endParaRPr lang="tr-TR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/>
          <a:lstStyle/>
          <a:p>
            <a:pPr eaLnBrk="1" hangingPunct="1"/>
            <a:r>
              <a:rPr lang="tr-TR" b="1" dirty="0">
                <a:solidFill>
                  <a:srgbClr val="6980E1"/>
                </a:solidFill>
              </a:rPr>
              <a:t>   Anti </a:t>
            </a:r>
            <a:r>
              <a:rPr lang="tr-TR" sz="4000" b="1" dirty="0">
                <a:solidFill>
                  <a:srgbClr val="6980E1"/>
                </a:solidFill>
              </a:rPr>
              <a:t>RNP</a:t>
            </a:r>
            <a:r>
              <a:rPr lang="tr-TR" b="1" dirty="0">
                <a:solidFill>
                  <a:srgbClr val="6980E1"/>
                </a:solidFill>
              </a:rPr>
              <a:t> antikorları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357298"/>
            <a:ext cx="8678893" cy="550070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400" dirty="0"/>
              <a:t>Anti RNP antikorları daha çok U1 </a:t>
            </a:r>
            <a:r>
              <a:rPr lang="tr-TR" sz="2400" dirty="0" err="1"/>
              <a:t>ribonükleik</a:t>
            </a:r>
            <a:r>
              <a:rPr lang="tr-TR" sz="2400" dirty="0"/>
              <a:t> asit (RNA) ile ilişkili proteinlere (70K, A ve C) karşı gelişmiştir. </a:t>
            </a:r>
          </a:p>
          <a:p>
            <a:pPr eaLnBrk="1" hangingPunct="1">
              <a:lnSpc>
                <a:spcPct val="80000"/>
              </a:lnSpc>
            </a:pPr>
            <a:endParaRPr lang="tr-TR" sz="2400" dirty="0"/>
          </a:p>
          <a:p>
            <a:pPr eaLnBrk="1" hangingPunct="1">
              <a:lnSpc>
                <a:spcPct val="80000"/>
              </a:lnSpc>
            </a:pPr>
            <a:r>
              <a:rPr lang="tr-TR" sz="2400" dirty="0"/>
              <a:t>SLE tanısını desteklemek için kullanılabilir. SLE için duyarlılığı % 8-69 arasındadır. Anti RNP, SLE hastalarının % 25-47’sinde saptanır.</a:t>
            </a:r>
          </a:p>
          <a:p>
            <a:pPr eaLnBrk="1" hangingPunct="1">
              <a:lnSpc>
                <a:spcPct val="80000"/>
              </a:lnSpc>
            </a:pPr>
            <a:endParaRPr lang="tr-TR" sz="2400" dirty="0"/>
          </a:p>
          <a:p>
            <a:pPr algn="just" eaLnBrk="1" hangingPunct="1">
              <a:lnSpc>
                <a:spcPct val="80000"/>
              </a:lnSpc>
            </a:pPr>
            <a:r>
              <a:rPr lang="tr-TR" sz="2400" dirty="0"/>
              <a:t>MBDH tanısı için özgünlüğü % 84-100, duyarlılığı % 71-100 arasında bulunmuştur.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24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/>
              <a:t>Anti U1 RNP, </a:t>
            </a:r>
            <a:r>
              <a:rPr lang="tr-TR" sz="2400" dirty="0" err="1"/>
              <a:t>SSc’li</a:t>
            </a:r>
            <a:r>
              <a:rPr lang="tr-TR" sz="2400" dirty="0"/>
              <a:t> hastalarda % 2-14 sıklıkta saptanır. Anti U1 RNP pozitifliği, bağ dokusu hastalıklarında </a:t>
            </a:r>
            <a:r>
              <a:rPr lang="tr-TR" sz="2400" dirty="0" err="1"/>
              <a:t>Raynaud</a:t>
            </a:r>
            <a:r>
              <a:rPr lang="tr-TR" sz="2400" dirty="0"/>
              <a:t> fenomeni, </a:t>
            </a:r>
            <a:r>
              <a:rPr lang="tr-TR" sz="2400" dirty="0" err="1"/>
              <a:t>sikka</a:t>
            </a:r>
            <a:r>
              <a:rPr lang="tr-TR" sz="2400" dirty="0"/>
              <a:t> kompleksi, </a:t>
            </a:r>
            <a:r>
              <a:rPr lang="tr-TR" sz="2400" dirty="0" err="1"/>
              <a:t>pulmoner</a:t>
            </a:r>
            <a:r>
              <a:rPr lang="tr-TR" sz="2400" dirty="0"/>
              <a:t> tutulum ve </a:t>
            </a:r>
            <a:r>
              <a:rPr lang="tr-TR" sz="2400" dirty="0" err="1"/>
              <a:t>artrit</a:t>
            </a:r>
            <a:r>
              <a:rPr lang="tr-TR" sz="2400" dirty="0"/>
              <a:t>/</a:t>
            </a:r>
            <a:r>
              <a:rPr lang="tr-TR" sz="2400" dirty="0" err="1"/>
              <a:t>artralji</a:t>
            </a:r>
            <a:r>
              <a:rPr lang="tr-TR" sz="2400" dirty="0"/>
              <a:t> ile ilişkilidir.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ECB6-212C-4580-B1CA-220D751314D5}" type="slidenum">
              <a:rPr lang="tr-TR" smtClean="0"/>
              <a:pPr/>
              <a:t>45</a:t>
            </a:fld>
            <a:endParaRPr lang="tr-TR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85728"/>
            <a:ext cx="8043890" cy="928694"/>
          </a:xfrm>
        </p:spPr>
        <p:txBody>
          <a:bodyPr>
            <a:normAutofit/>
          </a:bodyPr>
          <a:lstStyle/>
          <a:p>
            <a:pPr eaLnBrk="1" hangingPunct="1"/>
            <a:r>
              <a:rPr lang="tr-TR" sz="3200" b="1" dirty="0">
                <a:solidFill>
                  <a:srgbClr val="6980E1"/>
                </a:solidFill>
                <a:latin typeface="+mn-lt"/>
              </a:rPr>
              <a:t>Anti-</a:t>
            </a:r>
            <a:r>
              <a:rPr lang="tr-TR" sz="3200" b="1" dirty="0" err="1">
                <a:solidFill>
                  <a:srgbClr val="6980E1"/>
                </a:solidFill>
                <a:latin typeface="+mn-lt"/>
              </a:rPr>
              <a:t>Ro</a:t>
            </a:r>
            <a:r>
              <a:rPr lang="tr-TR" sz="3200" b="1" dirty="0">
                <a:solidFill>
                  <a:srgbClr val="6980E1"/>
                </a:solidFill>
                <a:latin typeface="+mn-lt"/>
              </a:rPr>
              <a:t>/SSA ve Anti-La/SSB antikorları: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85860"/>
            <a:ext cx="9144000" cy="5572141"/>
          </a:xfrm>
        </p:spPr>
        <p:txBody>
          <a:bodyPr/>
          <a:lstStyle/>
          <a:p>
            <a:pPr eaLnBrk="1" hangingPunct="1"/>
            <a:r>
              <a:rPr lang="tr-TR" sz="2400" dirty="0" err="1"/>
              <a:t>Ro</a:t>
            </a:r>
            <a:r>
              <a:rPr lang="tr-TR" sz="2400" dirty="0"/>
              <a:t>/La sistemi heterojen bir </a:t>
            </a:r>
            <a:r>
              <a:rPr lang="tr-TR" sz="2400" dirty="0" err="1"/>
              <a:t>antijenik</a:t>
            </a:r>
            <a:r>
              <a:rPr lang="tr-TR" sz="2400" dirty="0"/>
              <a:t> komplekstir ve 3 farklı proteinden oluşur. </a:t>
            </a:r>
          </a:p>
          <a:p>
            <a:pPr lvl="2" eaLnBrk="1" hangingPunct="1"/>
            <a:r>
              <a:rPr lang="tr-TR" sz="2100" dirty="0"/>
              <a:t>Anti SS-A 60 </a:t>
            </a:r>
            <a:r>
              <a:rPr lang="tr-TR" sz="2100" dirty="0" err="1"/>
              <a:t>kDa</a:t>
            </a:r>
            <a:r>
              <a:rPr lang="tr-TR" sz="2100" dirty="0"/>
              <a:t> </a:t>
            </a:r>
          </a:p>
          <a:p>
            <a:pPr lvl="2" eaLnBrk="1" hangingPunct="1"/>
            <a:r>
              <a:rPr lang="tr-TR" sz="2100" dirty="0"/>
              <a:t>Anti SS-A 52 </a:t>
            </a:r>
            <a:r>
              <a:rPr lang="tr-TR" sz="2100" dirty="0" err="1"/>
              <a:t>kDa</a:t>
            </a:r>
            <a:r>
              <a:rPr lang="tr-TR" sz="2100" dirty="0"/>
              <a:t> </a:t>
            </a:r>
          </a:p>
          <a:p>
            <a:pPr lvl="2" eaLnBrk="1" hangingPunct="1"/>
            <a:r>
              <a:rPr lang="tr-TR" sz="2100" dirty="0"/>
              <a:t>Anti SS-B 48 </a:t>
            </a:r>
            <a:r>
              <a:rPr lang="tr-TR" sz="2100" dirty="0" err="1"/>
              <a:t>kDa</a:t>
            </a:r>
            <a:r>
              <a:rPr lang="tr-TR" sz="2100" dirty="0"/>
              <a:t> </a:t>
            </a:r>
          </a:p>
          <a:p>
            <a:pPr eaLnBrk="1" hangingPunct="1"/>
            <a:endParaRPr lang="tr-TR" sz="2400" dirty="0"/>
          </a:p>
          <a:p>
            <a:pPr eaLnBrk="1" hangingPunct="1"/>
            <a:r>
              <a:rPr lang="tr-TR" sz="2400" dirty="0"/>
              <a:t>Anti SS-A ve Anti SS-B antikorları </a:t>
            </a:r>
            <a:r>
              <a:rPr lang="tr-TR" sz="2400" dirty="0" err="1"/>
              <a:t>Sj</a:t>
            </a:r>
            <a:r>
              <a:rPr lang="tr-TR" sz="2400" dirty="0"/>
              <a:t>.</a:t>
            </a:r>
            <a:r>
              <a:rPr lang="tr-TR" sz="2400" dirty="0" err="1"/>
              <a:t>S’lu</a:t>
            </a:r>
            <a:r>
              <a:rPr lang="tr-TR" sz="2400" dirty="0"/>
              <a:t> hastalarda sık saptanan antikorlardır. </a:t>
            </a:r>
          </a:p>
          <a:p>
            <a:pPr eaLnBrk="1" hangingPunct="1"/>
            <a:endParaRPr lang="tr-TR" sz="2400" dirty="0"/>
          </a:p>
          <a:p>
            <a:pPr eaLnBrk="1" hangingPunct="1"/>
            <a:r>
              <a:rPr lang="tr-TR" sz="2400" dirty="0"/>
              <a:t>SLE, </a:t>
            </a:r>
            <a:r>
              <a:rPr lang="tr-TR" sz="2400" dirty="0" err="1"/>
              <a:t>Sj</a:t>
            </a:r>
            <a:r>
              <a:rPr lang="tr-TR" sz="2400" dirty="0"/>
              <a:t>.S/SLE birlikteliği, </a:t>
            </a:r>
            <a:r>
              <a:rPr lang="tr-TR" sz="2400" dirty="0" err="1"/>
              <a:t>subakut</a:t>
            </a:r>
            <a:r>
              <a:rPr lang="tr-TR" sz="2400" dirty="0"/>
              <a:t> </a:t>
            </a:r>
            <a:r>
              <a:rPr lang="tr-TR" sz="2400" dirty="0" err="1"/>
              <a:t>kutanöz</a:t>
            </a:r>
            <a:r>
              <a:rPr lang="tr-TR" sz="2400" dirty="0"/>
              <a:t> LE, </a:t>
            </a:r>
            <a:r>
              <a:rPr lang="tr-TR" sz="2400" dirty="0" err="1"/>
              <a:t>neonatal</a:t>
            </a:r>
            <a:r>
              <a:rPr lang="tr-TR" sz="2400" dirty="0"/>
              <a:t> </a:t>
            </a:r>
            <a:r>
              <a:rPr lang="tr-TR" sz="2400" dirty="0" err="1"/>
              <a:t>lupus</a:t>
            </a:r>
            <a:r>
              <a:rPr lang="tr-TR" sz="2400" dirty="0"/>
              <a:t> ve </a:t>
            </a:r>
            <a:r>
              <a:rPr lang="tr-TR" sz="2400" dirty="0" err="1"/>
              <a:t>primer</a:t>
            </a:r>
            <a:r>
              <a:rPr lang="tr-TR" sz="2400" dirty="0"/>
              <a:t> </a:t>
            </a:r>
            <a:r>
              <a:rPr lang="tr-TR" sz="2400" dirty="0" err="1"/>
              <a:t>biliyer</a:t>
            </a:r>
            <a:r>
              <a:rPr lang="tr-TR" sz="2400" dirty="0"/>
              <a:t> sirozda anti-SSA antikorları saptanabilir. Anti-SSB ise </a:t>
            </a:r>
            <a:r>
              <a:rPr lang="tr-TR" sz="2400" dirty="0" err="1"/>
              <a:t>Sj</a:t>
            </a:r>
            <a:r>
              <a:rPr lang="tr-TR" sz="2400" dirty="0"/>
              <a:t>.S ile daha yakın ilişkilidir.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ECB6-212C-4580-B1CA-220D751314D5}" type="slidenum">
              <a:rPr lang="tr-TR" smtClean="0"/>
              <a:pPr/>
              <a:t>46</a:t>
            </a:fld>
            <a:endParaRPr lang="tr-TR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14290"/>
            <a:ext cx="7772400" cy="785818"/>
          </a:xfrm>
        </p:spPr>
        <p:txBody>
          <a:bodyPr>
            <a:normAutofit/>
          </a:bodyPr>
          <a:lstStyle/>
          <a:p>
            <a:pPr eaLnBrk="1" hangingPunct="1"/>
            <a:r>
              <a:rPr lang="tr-TR" sz="3600" b="1" dirty="0">
                <a:solidFill>
                  <a:srgbClr val="6980E1"/>
                </a:solidFill>
              </a:rPr>
              <a:t>Anti </a:t>
            </a:r>
            <a:r>
              <a:rPr lang="tr-TR" sz="3600" b="1" dirty="0" err="1">
                <a:solidFill>
                  <a:srgbClr val="6980E1"/>
                </a:solidFill>
              </a:rPr>
              <a:t>Ribozomal</a:t>
            </a:r>
            <a:r>
              <a:rPr lang="tr-TR" sz="3600" b="1" dirty="0">
                <a:solidFill>
                  <a:srgbClr val="6980E1"/>
                </a:solidFill>
              </a:rPr>
              <a:t> P antikorları: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285860"/>
            <a:ext cx="8678893" cy="5383228"/>
          </a:xfrm>
        </p:spPr>
        <p:txBody>
          <a:bodyPr>
            <a:normAutofit/>
          </a:bodyPr>
          <a:lstStyle/>
          <a:p>
            <a:pPr eaLnBrk="1" hangingPunct="1"/>
            <a:r>
              <a:rPr lang="tr-TR" sz="2800" dirty="0"/>
              <a:t>Anti </a:t>
            </a:r>
            <a:r>
              <a:rPr lang="tr-TR" sz="2800" dirty="0" err="1"/>
              <a:t>ribozomal</a:t>
            </a:r>
            <a:r>
              <a:rPr lang="tr-TR" sz="2800" dirty="0"/>
              <a:t> P antikorları, protein sentezini </a:t>
            </a:r>
            <a:r>
              <a:rPr lang="tr-TR" sz="2800" dirty="0" err="1"/>
              <a:t>inhibe</a:t>
            </a:r>
            <a:r>
              <a:rPr lang="tr-TR" sz="2800" dirty="0"/>
              <a:t> ederler. </a:t>
            </a:r>
          </a:p>
          <a:p>
            <a:pPr eaLnBrk="1" hangingPunct="1"/>
            <a:endParaRPr lang="tr-TR" sz="2800" dirty="0"/>
          </a:p>
          <a:p>
            <a:pPr eaLnBrk="1" hangingPunct="1"/>
            <a:r>
              <a:rPr lang="tr-TR" sz="2800" dirty="0"/>
              <a:t>SLE hastalarında anti </a:t>
            </a:r>
            <a:r>
              <a:rPr lang="tr-TR" sz="2800" dirty="0" err="1"/>
              <a:t>ribozomal</a:t>
            </a:r>
            <a:r>
              <a:rPr lang="tr-TR" sz="2800" dirty="0"/>
              <a:t> P sıklığı %6-46 arasındadır. Anti </a:t>
            </a:r>
            <a:r>
              <a:rPr lang="tr-TR" sz="2800" dirty="0" err="1"/>
              <a:t>Ribozomal</a:t>
            </a:r>
            <a:r>
              <a:rPr lang="tr-TR" sz="2800" dirty="0"/>
              <a:t> P antikorunun özellikle </a:t>
            </a:r>
            <a:r>
              <a:rPr lang="tr-TR" sz="2800" dirty="0" err="1"/>
              <a:t>lupus</a:t>
            </a:r>
            <a:r>
              <a:rPr lang="tr-TR" sz="2800" dirty="0"/>
              <a:t> psikozu için spesifik olduğunu düşündüren çalışmalar yanında, ilişki olmadığını gösteren çalışmalar da vardır. </a:t>
            </a:r>
          </a:p>
          <a:p>
            <a:pPr eaLnBrk="1" hangingPunct="1"/>
            <a:endParaRPr lang="tr-TR" sz="2800" dirty="0"/>
          </a:p>
          <a:p>
            <a:pPr eaLnBrk="1" hangingPunct="1"/>
            <a:r>
              <a:rPr lang="tr-TR" sz="2800" dirty="0" err="1"/>
              <a:t>Lupus</a:t>
            </a:r>
            <a:r>
              <a:rPr lang="tr-TR" sz="2800" dirty="0"/>
              <a:t> ilişkili hepatit ve nefritte de bulunabilir.              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ECB6-212C-4580-B1CA-220D751314D5}" type="slidenum">
              <a:rPr lang="tr-TR" smtClean="0"/>
              <a:pPr/>
              <a:t>47</a:t>
            </a:fld>
            <a:endParaRPr lang="tr-TR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eaLnBrk="1" hangingPunct="1"/>
            <a:r>
              <a:rPr lang="tr-TR" sz="2800" b="1" dirty="0"/>
              <a:t>SLE de kullanılan </a:t>
            </a:r>
            <a:r>
              <a:rPr lang="tr-TR" sz="2800" b="1" dirty="0" err="1"/>
              <a:t>otoantikorlar</a:t>
            </a:r>
            <a:endParaRPr lang="tr-TR" sz="2800" b="1" i="1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tr-TR" sz="2400" b="1" i="1" dirty="0">
                <a:solidFill>
                  <a:schemeClr val="hlink"/>
                </a:solidFill>
              </a:rPr>
              <a:t>   Antikorlar	        </a:t>
            </a:r>
            <a:r>
              <a:rPr lang="tr-TR" sz="2400" b="1" i="1" dirty="0" err="1">
                <a:solidFill>
                  <a:schemeClr val="hlink"/>
                </a:solidFill>
              </a:rPr>
              <a:t>Prevalans</a:t>
            </a:r>
            <a:r>
              <a:rPr lang="tr-TR" sz="2400" b="1" i="1" dirty="0">
                <a:solidFill>
                  <a:schemeClr val="hlink"/>
                </a:solidFill>
              </a:rPr>
              <a:t>	Klinikle ilişkisi</a:t>
            </a:r>
            <a:endParaRPr lang="tr-TR" sz="2400" dirty="0">
              <a:solidFill>
                <a:schemeClr val="hlink"/>
              </a:solidFill>
            </a:endParaRPr>
          </a:p>
          <a:p>
            <a:pPr eaLnBrk="1" hangingPunct="1"/>
            <a:endParaRPr lang="tr-TR" sz="2400" dirty="0">
              <a:solidFill>
                <a:schemeClr val="hlink"/>
              </a:solidFill>
            </a:endParaRPr>
          </a:p>
          <a:p>
            <a:pPr eaLnBrk="1" hangingPunct="1"/>
            <a:r>
              <a:rPr lang="tr-TR" sz="2400" dirty="0"/>
              <a:t>anti-</a:t>
            </a:r>
            <a:r>
              <a:rPr lang="tr-TR" sz="2400" dirty="0" err="1"/>
              <a:t>dsDNA</a:t>
            </a:r>
            <a:r>
              <a:rPr lang="tr-TR" sz="2400" dirty="0"/>
              <a:t> 	%40-70         Nefrit ve aktivasyon</a:t>
            </a:r>
          </a:p>
          <a:p>
            <a:pPr eaLnBrk="1" hangingPunct="1"/>
            <a:r>
              <a:rPr lang="tr-TR" sz="2400" dirty="0"/>
              <a:t>anti-</a:t>
            </a:r>
            <a:r>
              <a:rPr lang="tr-TR" sz="2400" dirty="0" err="1"/>
              <a:t>Sm</a:t>
            </a:r>
            <a:r>
              <a:rPr lang="tr-TR" sz="2400" dirty="0"/>
              <a:t> 		7-30 	         SLE için çok spesifik</a:t>
            </a:r>
          </a:p>
          <a:p>
            <a:pPr eaLnBrk="1" hangingPunct="1"/>
            <a:r>
              <a:rPr lang="tr-TR" sz="2400" dirty="0"/>
              <a:t>anti-</a:t>
            </a:r>
            <a:r>
              <a:rPr lang="tr-TR" sz="2400" dirty="0" err="1"/>
              <a:t>Ribozomal</a:t>
            </a:r>
            <a:r>
              <a:rPr lang="tr-TR" sz="2400" dirty="0"/>
              <a:t> P 	%15 	         </a:t>
            </a:r>
            <a:r>
              <a:rPr lang="tr-TR" sz="2400" dirty="0" err="1"/>
              <a:t>Nöropsikiyatrik</a:t>
            </a:r>
            <a:r>
              <a:rPr lang="tr-TR" sz="2400" dirty="0"/>
              <a:t> </a:t>
            </a:r>
          </a:p>
          <a:p>
            <a:pPr eaLnBrk="1" hangingPunct="1"/>
            <a:r>
              <a:rPr lang="tr-TR" sz="2400" dirty="0"/>
              <a:t>anti-PCNA 		%2-5 	         Nefrit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ECB6-212C-4580-B1CA-220D751314D5}" type="slidenum">
              <a:rPr lang="tr-TR" smtClean="0"/>
              <a:pPr/>
              <a:t>48</a:t>
            </a:fld>
            <a:endParaRPr lang="tr-TR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7543824" cy="857256"/>
          </a:xfrm>
        </p:spPr>
        <p:txBody>
          <a:bodyPr>
            <a:normAutofit/>
          </a:bodyPr>
          <a:lstStyle/>
          <a:p>
            <a:pPr eaLnBrk="1" hangingPunct="1"/>
            <a:r>
              <a:rPr lang="tr-TR" sz="3600" b="1" dirty="0">
                <a:solidFill>
                  <a:srgbClr val="6980E1"/>
                </a:solidFill>
              </a:rPr>
              <a:t>	</a:t>
            </a:r>
            <a:r>
              <a:rPr lang="tr-TR" sz="3600" b="1" dirty="0" err="1">
                <a:solidFill>
                  <a:srgbClr val="6980E1"/>
                </a:solidFill>
              </a:rPr>
              <a:t>Sjögren</a:t>
            </a:r>
            <a:r>
              <a:rPr lang="tr-TR" sz="3600" b="1" dirty="0">
                <a:solidFill>
                  <a:srgbClr val="6980E1"/>
                </a:solidFill>
              </a:rPr>
              <a:t> Sendromu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142984"/>
            <a:ext cx="8177241" cy="552610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tr-TR" sz="2800" dirty="0" err="1"/>
              <a:t>Primer</a:t>
            </a:r>
            <a:r>
              <a:rPr lang="tr-TR" sz="2800" dirty="0"/>
              <a:t> </a:t>
            </a:r>
            <a:r>
              <a:rPr lang="tr-TR" sz="2800" dirty="0" err="1"/>
              <a:t>SjS’lu</a:t>
            </a:r>
            <a:r>
              <a:rPr lang="tr-TR" sz="2800" dirty="0"/>
              <a:t> hastaların %70-97’sinde Anti SS-A antikorları bulunur. </a:t>
            </a:r>
          </a:p>
          <a:p>
            <a:pPr eaLnBrk="1" hangingPunct="1">
              <a:lnSpc>
                <a:spcPct val="90000"/>
              </a:lnSpc>
            </a:pPr>
            <a:endParaRPr lang="tr-TR" sz="2800" dirty="0"/>
          </a:p>
          <a:p>
            <a:pPr eaLnBrk="1" hangingPunct="1">
              <a:lnSpc>
                <a:spcPct val="90000"/>
              </a:lnSpc>
            </a:pPr>
            <a:r>
              <a:rPr lang="tr-TR" sz="2800" dirty="0"/>
              <a:t>Yüksek </a:t>
            </a:r>
            <a:r>
              <a:rPr lang="tr-TR" sz="2800" dirty="0" err="1"/>
              <a:t>titreler</a:t>
            </a:r>
            <a:r>
              <a:rPr lang="tr-TR" sz="2800" dirty="0"/>
              <a:t>;  </a:t>
            </a:r>
            <a:r>
              <a:rPr lang="tr-TR" sz="2800" dirty="0" err="1"/>
              <a:t>purpura</a:t>
            </a:r>
            <a:r>
              <a:rPr lang="tr-TR" sz="2800" dirty="0"/>
              <a:t>, </a:t>
            </a:r>
            <a:r>
              <a:rPr lang="tr-TR" sz="2800" dirty="0" err="1"/>
              <a:t>vaskülit</a:t>
            </a:r>
            <a:r>
              <a:rPr lang="tr-TR" sz="2800" dirty="0"/>
              <a:t>, </a:t>
            </a:r>
            <a:r>
              <a:rPr lang="tr-TR" sz="2800" dirty="0" err="1"/>
              <a:t>multipl</a:t>
            </a:r>
            <a:r>
              <a:rPr lang="tr-TR" sz="2800" dirty="0"/>
              <a:t> skleroz benzeri </a:t>
            </a:r>
            <a:r>
              <a:rPr lang="tr-TR" sz="2800" dirty="0" err="1"/>
              <a:t>demyelinizan</a:t>
            </a:r>
            <a:r>
              <a:rPr lang="tr-TR" sz="2800" dirty="0"/>
              <a:t> sendrom gibi </a:t>
            </a:r>
            <a:r>
              <a:rPr lang="tr-TR" sz="2800" dirty="0" err="1"/>
              <a:t>ekstraglandüler</a:t>
            </a:r>
            <a:r>
              <a:rPr lang="tr-TR" sz="2800" dirty="0"/>
              <a:t> bulgularla ilişkilidir. </a:t>
            </a:r>
          </a:p>
          <a:p>
            <a:pPr eaLnBrk="1" hangingPunct="1">
              <a:lnSpc>
                <a:spcPct val="90000"/>
              </a:lnSpc>
            </a:pPr>
            <a:endParaRPr lang="tr-TR" sz="2800" dirty="0"/>
          </a:p>
          <a:p>
            <a:pPr eaLnBrk="1" hangingPunct="1">
              <a:lnSpc>
                <a:spcPct val="90000"/>
              </a:lnSpc>
            </a:pPr>
            <a:r>
              <a:rPr lang="tr-TR" sz="2800" dirty="0"/>
              <a:t>RA+Sek.</a:t>
            </a:r>
            <a:r>
              <a:rPr lang="tr-TR" sz="2800" dirty="0" err="1"/>
              <a:t>Sjögren</a:t>
            </a:r>
            <a:r>
              <a:rPr lang="tr-TR" sz="2800" dirty="0"/>
              <a:t> sendromunda % 10-15</a:t>
            </a:r>
          </a:p>
          <a:p>
            <a:pPr eaLnBrk="1" hangingPunct="1">
              <a:lnSpc>
                <a:spcPct val="90000"/>
              </a:lnSpc>
            </a:pPr>
            <a:endParaRPr lang="tr-TR" sz="2800" dirty="0"/>
          </a:p>
          <a:p>
            <a:pPr eaLnBrk="1" hangingPunct="1">
              <a:lnSpc>
                <a:spcPct val="90000"/>
              </a:lnSpc>
            </a:pPr>
            <a:r>
              <a:rPr lang="tr-TR" sz="2800" dirty="0"/>
              <a:t>Anti SS-B antikorları ise </a:t>
            </a:r>
            <a:r>
              <a:rPr lang="tr-TR" sz="2800" dirty="0" err="1"/>
              <a:t>primer</a:t>
            </a:r>
            <a:r>
              <a:rPr lang="tr-TR" sz="2800" dirty="0"/>
              <a:t> </a:t>
            </a:r>
            <a:r>
              <a:rPr lang="tr-TR" sz="2800" dirty="0" err="1"/>
              <a:t>Sj</a:t>
            </a:r>
            <a:r>
              <a:rPr lang="tr-TR" sz="2800" dirty="0"/>
              <a:t>.S’ </a:t>
            </a:r>
            <a:r>
              <a:rPr lang="tr-TR" sz="2800" dirty="0" err="1"/>
              <a:t>nda</a:t>
            </a:r>
            <a:r>
              <a:rPr lang="tr-TR" sz="2800" dirty="0"/>
              <a:t> %70-95 oranında saptanır.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ECB6-212C-4580-B1CA-220D751314D5}" type="slidenum">
              <a:rPr lang="tr-TR" smtClean="0"/>
              <a:pPr/>
              <a:t>49</a:t>
            </a:fld>
            <a:endParaRPr lang="tr-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/>
          <a:lstStyle/>
          <a:p>
            <a:r>
              <a:rPr lang="tr-TR" b="1" dirty="0" err="1"/>
              <a:t>İnflamasyon</a:t>
            </a:r>
            <a:r>
              <a:rPr lang="tr-TR" b="1" dirty="0"/>
              <a:t> Belirteçleri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Eritrosit </a:t>
            </a:r>
            <a:r>
              <a:rPr lang="tr-TR" dirty="0" err="1"/>
              <a:t>sedimentasyon</a:t>
            </a:r>
            <a:r>
              <a:rPr lang="tr-TR" dirty="0"/>
              <a:t> hızı (ESR), C- reaktif protein (CRP): Akut faz </a:t>
            </a:r>
            <a:r>
              <a:rPr lang="tr-TR" dirty="0" err="1"/>
              <a:t>reaktanlarındaki</a:t>
            </a:r>
            <a:r>
              <a:rPr lang="tr-TR" dirty="0"/>
              <a:t> </a:t>
            </a:r>
            <a:r>
              <a:rPr lang="tr-TR" dirty="0" err="1"/>
              <a:t>nonspesifik</a:t>
            </a:r>
            <a:r>
              <a:rPr lang="tr-TR" dirty="0"/>
              <a:t> yükselmeler, </a:t>
            </a:r>
            <a:r>
              <a:rPr lang="tr-TR" dirty="0" err="1"/>
              <a:t>enfeksiyöz</a:t>
            </a:r>
            <a:r>
              <a:rPr lang="tr-TR" dirty="0"/>
              <a:t> veya </a:t>
            </a:r>
            <a:r>
              <a:rPr lang="tr-TR" dirty="0" err="1"/>
              <a:t>inflamatuvar</a:t>
            </a:r>
            <a:r>
              <a:rPr lang="tr-TR" dirty="0"/>
              <a:t> hastalıklarda görülebilir. İleri incelemeler yapılmalıdır.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/>
          </a:bodyPr>
          <a:lstStyle/>
          <a:p>
            <a:pPr eaLnBrk="1" hangingPunct="1"/>
            <a:r>
              <a:rPr lang="tr-TR" sz="3600" b="1" dirty="0">
                <a:solidFill>
                  <a:srgbClr val="6980E1"/>
                </a:solidFill>
              </a:rPr>
              <a:t>  Anti </a:t>
            </a:r>
            <a:r>
              <a:rPr lang="tr-TR" sz="3600" b="1" dirty="0" err="1">
                <a:solidFill>
                  <a:srgbClr val="6980E1"/>
                </a:solidFill>
              </a:rPr>
              <a:t>Sentromer</a:t>
            </a:r>
            <a:r>
              <a:rPr lang="tr-TR" sz="3600" b="1" dirty="0">
                <a:solidFill>
                  <a:srgbClr val="6980E1"/>
                </a:solidFill>
              </a:rPr>
              <a:t> ve Anti </a:t>
            </a:r>
            <a:r>
              <a:rPr lang="tr-TR" sz="3600" b="1" dirty="0" err="1">
                <a:solidFill>
                  <a:srgbClr val="6980E1"/>
                </a:solidFill>
              </a:rPr>
              <a:t>Scl</a:t>
            </a:r>
            <a:r>
              <a:rPr lang="tr-TR" sz="3600" b="1" dirty="0">
                <a:solidFill>
                  <a:srgbClr val="6980E1"/>
                </a:solidFill>
              </a:rPr>
              <a:t>-70  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142984"/>
            <a:ext cx="8536017" cy="5715016"/>
          </a:xfrm>
        </p:spPr>
        <p:txBody>
          <a:bodyPr>
            <a:normAutofit/>
          </a:bodyPr>
          <a:lstStyle/>
          <a:p>
            <a:pPr eaLnBrk="1" hangingPunct="1"/>
            <a:r>
              <a:rPr lang="tr-TR" sz="2400" dirty="0"/>
              <a:t>Sistemik skleroz(</a:t>
            </a:r>
            <a:r>
              <a:rPr lang="tr-TR" sz="2400" dirty="0" err="1"/>
              <a:t>SSc</a:t>
            </a:r>
            <a:r>
              <a:rPr lang="tr-TR" sz="2400" dirty="0"/>
              <a:t>)’</a:t>
            </a:r>
            <a:r>
              <a:rPr lang="tr-TR" sz="2400" dirty="0" err="1"/>
              <a:t>lu</a:t>
            </a:r>
            <a:r>
              <a:rPr lang="tr-TR" sz="2400" dirty="0"/>
              <a:t> hastalarda görülen antikorların hastalık </a:t>
            </a:r>
            <a:r>
              <a:rPr lang="tr-TR" sz="2400" dirty="0" err="1"/>
              <a:t>patogenezindeki</a:t>
            </a:r>
            <a:r>
              <a:rPr lang="tr-TR" sz="2400" dirty="0"/>
              <a:t> rolleri net değildir. Fakat hastalık </a:t>
            </a:r>
            <a:r>
              <a:rPr lang="tr-TR" sz="2400" dirty="0" err="1"/>
              <a:t>prognozunda</a:t>
            </a:r>
            <a:r>
              <a:rPr lang="tr-TR" sz="2400" dirty="0"/>
              <a:t> ve tanısında önemlidir. </a:t>
            </a:r>
          </a:p>
          <a:p>
            <a:pPr eaLnBrk="1" hangingPunct="1"/>
            <a:endParaRPr lang="tr-TR" sz="2400" dirty="0"/>
          </a:p>
          <a:p>
            <a:pPr eaLnBrk="1" hangingPunct="1"/>
            <a:r>
              <a:rPr lang="tr-TR" sz="2400" dirty="0" err="1"/>
              <a:t>SSc</a:t>
            </a:r>
            <a:r>
              <a:rPr lang="tr-TR" sz="2400" dirty="0"/>
              <a:t>’ da bilinen antikorlar; anti </a:t>
            </a:r>
            <a:r>
              <a:rPr lang="tr-TR" sz="2400" dirty="0" err="1"/>
              <a:t>sentromer</a:t>
            </a:r>
            <a:r>
              <a:rPr lang="tr-TR" sz="2400" dirty="0"/>
              <a:t> ve anti </a:t>
            </a:r>
            <a:r>
              <a:rPr lang="tr-TR" sz="2400" dirty="0" err="1"/>
              <a:t>Scl</a:t>
            </a:r>
            <a:r>
              <a:rPr lang="tr-TR" sz="2400" dirty="0"/>
              <a:t>-70 (anti </a:t>
            </a:r>
            <a:r>
              <a:rPr lang="tr-TR" sz="2400" dirty="0" err="1"/>
              <a:t>topoisomeraz</a:t>
            </a:r>
            <a:r>
              <a:rPr lang="tr-TR" sz="2400" dirty="0"/>
              <a:t>-1)’ </a:t>
            </a:r>
            <a:r>
              <a:rPr lang="tr-TR" sz="2400" dirty="0" err="1"/>
              <a:t>dir</a:t>
            </a:r>
            <a:r>
              <a:rPr lang="tr-TR" sz="2400" dirty="0"/>
              <a:t>. </a:t>
            </a:r>
          </a:p>
          <a:p>
            <a:pPr eaLnBrk="1" hangingPunct="1"/>
            <a:endParaRPr lang="tr-TR" sz="2400" dirty="0"/>
          </a:p>
          <a:p>
            <a:pPr eaLnBrk="1" hangingPunct="1"/>
            <a:r>
              <a:rPr lang="tr-TR" sz="2400" dirty="0"/>
              <a:t>Anti </a:t>
            </a:r>
            <a:r>
              <a:rPr lang="tr-TR" sz="2400" dirty="0" err="1"/>
              <a:t>Scl</a:t>
            </a:r>
            <a:r>
              <a:rPr lang="tr-TR" sz="2400" dirty="0"/>
              <a:t>-70, </a:t>
            </a:r>
            <a:r>
              <a:rPr lang="tr-TR" sz="2400" dirty="0" err="1"/>
              <a:t>topoizomeraz</a:t>
            </a:r>
            <a:r>
              <a:rPr lang="tr-TR" sz="2400" dirty="0"/>
              <a:t> enzimine karşı gelişmiştir. Anti </a:t>
            </a:r>
            <a:r>
              <a:rPr lang="tr-TR" sz="2400" dirty="0" err="1"/>
              <a:t>Scl</a:t>
            </a:r>
            <a:r>
              <a:rPr lang="tr-TR" sz="2400" dirty="0"/>
              <a:t>-70 antikorları sağlıklı erişkinlerde, </a:t>
            </a:r>
            <a:r>
              <a:rPr lang="tr-TR" sz="2400" dirty="0" err="1"/>
              <a:t>SSc’lu</a:t>
            </a:r>
            <a:r>
              <a:rPr lang="tr-TR" sz="2400" dirty="0"/>
              <a:t> hastaların sağlıklı birinci derece akrabalarında, diğer bağ dokusu hastalıklarında ve </a:t>
            </a:r>
            <a:r>
              <a:rPr lang="tr-TR" sz="2400" dirty="0" err="1"/>
              <a:t>primer</a:t>
            </a:r>
            <a:r>
              <a:rPr lang="tr-TR" sz="2400" dirty="0"/>
              <a:t> </a:t>
            </a:r>
            <a:r>
              <a:rPr lang="tr-TR" sz="2400" dirty="0" err="1"/>
              <a:t>Raynaud</a:t>
            </a:r>
            <a:r>
              <a:rPr lang="tr-TR" sz="2400" dirty="0"/>
              <a:t> fenomeninde saptanmadıklarından tanıda oldukça spesifiktir. </a:t>
            </a:r>
            <a:endParaRPr lang="tr-TR" sz="2400" b="1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ECB6-212C-4580-B1CA-220D751314D5}" type="slidenum">
              <a:rPr lang="tr-TR" smtClean="0"/>
              <a:pPr/>
              <a:t>50</a:t>
            </a:fld>
            <a:endParaRPr lang="tr-TR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rgbClr val="6980E1"/>
                </a:solidFill>
              </a:rPr>
              <a:t>Anti </a:t>
            </a:r>
            <a:r>
              <a:rPr lang="tr-TR" sz="3600" b="1" dirty="0" err="1">
                <a:solidFill>
                  <a:srgbClr val="6980E1"/>
                </a:solidFill>
              </a:rPr>
              <a:t>Scl</a:t>
            </a:r>
            <a:r>
              <a:rPr lang="tr-TR" sz="3600" b="1" dirty="0">
                <a:solidFill>
                  <a:srgbClr val="6980E1"/>
                </a:solidFill>
              </a:rPr>
              <a:t>-70 Ab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71501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tr-TR" sz="2400" dirty="0"/>
              <a:t>Anti </a:t>
            </a:r>
            <a:r>
              <a:rPr lang="tr-TR" sz="2400" dirty="0" err="1"/>
              <a:t>Scl</a:t>
            </a:r>
            <a:r>
              <a:rPr lang="tr-TR" sz="2400" dirty="0"/>
              <a:t>-70 antikorları, </a:t>
            </a:r>
            <a:r>
              <a:rPr lang="tr-TR" sz="2400" dirty="0" err="1"/>
              <a:t>diffüz</a:t>
            </a:r>
            <a:r>
              <a:rPr lang="tr-TR" sz="2400" dirty="0"/>
              <a:t> </a:t>
            </a:r>
            <a:r>
              <a:rPr lang="tr-TR" sz="2400" dirty="0" err="1"/>
              <a:t>SSc’lu</a:t>
            </a:r>
            <a:r>
              <a:rPr lang="tr-TR" sz="2400" dirty="0"/>
              <a:t> hastaların % 25-40’ </a:t>
            </a:r>
            <a:r>
              <a:rPr lang="tr-TR" sz="2400" dirty="0" err="1"/>
              <a:t>ında</a:t>
            </a:r>
            <a:r>
              <a:rPr lang="tr-TR" sz="2400" dirty="0"/>
              <a:t> bulunur. Sınırlı </a:t>
            </a:r>
            <a:r>
              <a:rPr lang="tr-TR" sz="2400" dirty="0" err="1"/>
              <a:t>SSc</a:t>
            </a:r>
            <a:r>
              <a:rPr lang="tr-TR" sz="2400" dirty="0"/>
              <a:t>’ de ise % 10’ dan daha az sıklıkta saptanır.</a:t>
            </a:r>
          </a:p>
          <a:p>
            <a:pPr>
              <a:lnSpc>
                <a:spcPct val="90000"/>
              </a:lnSpc>
            </a:pPr>
            <a:endParaRPr lang="tr-TR" sz="2400" dirty="0"/>
          </a:p>
          <a:p>
            <a:pPr>
              <a:lnSpc>
                <a:spcPct val="90000"/>
              </a:lnSpc>
            </a:pPr>
            <a:r>
              <a:rPr lang="tr-TR" sz="2400" dirty="0"/>
              <a:t> </a:t>
            </a:r>
            <a:r>
              <a:rPr lang="tr-TR" sz="2400" dirty="0" err="1"/>
              <a:t>Pulmoner</a:t>
            </a:r>
            <a:r>
              <a:rPr lang="tr-TR" sz="2400" dirty="0"/>
              <a:t> </a:t>
            </a:r>
            <a:r>
              <a:rPr lang="tr-TR" sz="2400" dirty="0" err="1"/>
              <a:t>fibrozis</a:t>
            </a:r>
            <a:r>
              <a:rPr lang="tr-TR" sz="2400" dirty="0"/>
              <a:t> gelişen hastaların % 50’den fazlasında anti </a:t>
            </a:r>
            <a:r>
              <a:rPr lang="tr-TR" sz="2400" dirty="0" err="1"/>
              <a:t>Scl</a:t>
            </a:r>
            <a:r>
              <a:rPr lang="tr-TR" sz="2400" dirty="0"/>
              <a:t>-70 antikorları mevcuttur. </a:t>
            </a:r>
          </a:p>
          <a:p>
            <a:pPr>
              <a:lnSpc>
                <a:spcPct val="90000"/>
              </a:lnSpc>
            </a:pPr>
            <a:endParaRPr lang="tr-TR" sz="2400" dirty="0"/>
          </a:p>
          <a:p>
            <a:pPr>
              <a:lnSpc>
                <a:spcPct val="90000"/>
              </a:lnSpc>
            </a:pPr>
            <a:r>
              <a:rPr lang="tr-TR" sz="2400" dirty="0"/>
              <a:t>Anti </a:t>
            </a:r>
            <a:r>
              <a:rPr lang="tr-TR" sz="2400" dirty="0" err="1"/>
              <a:t>Scl</a:t>
            </a:r>
            <a:r>
              <a:rPr lang="tr-TR" sz="2400" dirty="0"/>
              <a:t> 70 ile </a:t>
            </a:r>
            <a:r>
              <a:rPr lang="tr-TR" sz="2400" dirty="0" err="1"/>
              <a:t>renal</a:t>
            </a:r>
            <a:r>
              <a:rPr lang="tr-TR" sz="2400" dirty="0"/>
              <a:t> kriz arasında bir ilişki  gösterilememiştir. </a:t>
            </a:r>
          </a:p>
          <a:p>
            <a:pPr>
              <a:lnSpc>
                <a:spcPct val="90000"/>
              </a:lnSpc>
            </a:pPr>
            <a:endParaRPr lang="tr-TR" sz="2400" dirty="0"/>
          </a:p>
          <a:p>
            <a:pPr>
              <a:lnSpc>
                <a:spcPct val="90000"/>
              </a:lnSpc>
            </a:pPr>
            <a:r>
              <a:rPr lang="tr-TR" sz="2400" dirty="0"/>
              <a:t>Anti </a:t>
            </a:r>
            <a:r>
              <a:rPr lang="tr-TR" sz="2400" dirty="0" err="1"/>
              <a:t>Scl</a:t>
            </a:r>
            <a:r>
              <a:rPr lang="tr-TR" sz="2400" dirty="0"/>
              <a:t> 70 antikor pozitifliği, </a:t>
            </a:r>
            <a:r>
              <a:rPr lang="tr-TR" sz="2400" dirty="0" err="1"/>
              <a:t>SSc</a:t>
            </a:r>
            <a:r>
              <a:rPr lang="tr-TR" sz="2400" dirty="0"/>
              <a:t> ilişkili </a:t>
            </a:r>
            <a:r>
              <a:rPr lang="tr-TR" sz="2400" dirty="0" err="1"/>
              <a:t>mortalitede</a:t>
            </a:r>
            <a:r>
              <a:rPr lang="tr-TR" sz="2400" dirty="0"/>
              <a:t> artışla ilişkilidir. Bunun nedeni </a:t>
            </a:r>
            <a:r>
              <a:rPr lang="tr-TR" sz="2400" dirty="0" err="1"/>
              <a:t>pulmoner</a:t>
            </a:r>
            <a:r>
              <a:rPr lang="tr-TR" sz="2400" dirty="0"/>
              <a:t> </a:t>
            </a:r>
            <a:r>
              <a:rPr lang="tr-TR" sz="2400" dirty="0" err="1"/>
              <a:t>fibrozise</a:t>
            </a:r>
            <a:r>
              <a:rPr lang="tr-TR" sz="2400" dirty="0"/>
              <a:t> </a:t>
            </a:r>
            <a:r>
              <a:rPr lang="tr-TR" sz="2400" dirty="0" err="1"/>
              <a:t>sekonder</a:t>
            </a:r>
            <a:r>
              <a:rPr lang="tr-TR" sz="2400" dirty="0"/>
              <a:t> gelişen sağ kalp yetmezliğidir. </a:t>
            </a:r>
          </a:p>
          <a:p>
            <a:pPr>
              <a:lnSpc>
                <a:spcPct val="90000"/>
              </a:lnSpc>
            </a:pPr>
            <a:endParaRPr lang="tr-TR" sz="24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ECB6-212C-4580-B1CA-220D751314D5}" type="slidenum">
              <a:rPr lang="tr-TR" smtClean="0"/>
              <a:pPr/>
              <a:t>51</a:t>
            </a:fld>
            <a:endParaRPr lang="tr-TR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>
            <a:normAutofit/>
          </a:bodyPr>
          <a:lstStyle/>
          <a:p>
            <a:pPr eaLnBrk="1" hangingPunct="1"/>
            <a:r>
              <a:rPr lang="tr-TR" sz="3600" b="1" dirty="0">
                <a:solidFill>
                  <a:srgbClr val="6980E1"/>
                </a:solidFill>
              </a:rPr>
              <a:t>    Anti </a:t>
            </a:r>
            <a:r>
              <a:rPr lang="tr-TR" sz="3600" b="1" dirty="0" err="1">
                <a:solidFill>
                  <a:srgbClr val="6980E1"/>
                </a:solidFill>
              </a:rPr>
              <a:t>Sentromer</a:t>
            </a:r>
            <a:r>
              <a:rPr lang="tr-TR" sz="3600" b="1" dirty="0">
                <a:solidFill>
                  <a:srgbClr val="6980E1"/>
                </a:solidFill>
              </a:rPr>
              <a:t> Ab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142984"/>
            <a:ext cx="8043890" cy="571501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400" dirty="0"/>
              <a:t>Sistemik skleroz(</a:t>
            </a:r>
            <a:r>
              <a:rPr lang="tr-TR" sz="2400" dirty="0" err="1"/>
              <a:t>SSc</a:t>
            </a:r>
            <a:r>
              <a:rPr lang="tr-TR" sz="2400" dirty="0"/>
              <a:t>)’</a:t>
            </a:r>
            <a:r>
              <a:rPr lang="tr-TR" sz="2400" dirty="0" err="1"/>
              <a:t>lu</a:t>
            </a:r>
            <a:r>
              <a:rPr lang="tr-TR" sz="2400" dirty="0"/>
              <a:t> hastalarda % 20-30 sıklıkta saptanır. 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 err="1"/>
              <a:t>Raynaud</a:t>
            </a:r>
            <a:r>
              <a:rPr lang="tr-TR" sz="2400" dirty="0"/>
              <a:t> fenomeni olan kişilerde saptanması </a:t>
            </a:r>
            <a:r>
              <a:rPr lang="tr-TR" sz="2400" dirty="0" err="1"/>
              <a:t>SSc</a:t>
            </a:r>
            <a:r>
              <a:rPr lang="tr-TR" sz="2400" dirty="0"/>
              <a:t> gelişimi açısından uyarıcı olabilir.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/>
              <a:t>Anti </a:t>
            </a:r>
            <a:r>
              <a:rPr lang="tr-TR" sz="2400" dirty="0" err="1"/>
              <a:t>sentromer</a:t>
            </a:r>
            <a:r>
              <a:rPr lang="tr-TR" sz="2400" dirty="0"/>
              <a:t> antikor; özellikle CREST sendromu ile yakından ilişkilidir. Bu hastaların % 55-96’ </a:t>
            </a:r>
            <a:r>
              <a:rPr lang="tr-TR" sz="2400" dirty="0" err="1"/>
              <a:t>sında</a:t>
            </a:r>
            <a:r>
              <a:rPr lang="tr-TR" sz="2400" dirty="0"/>
              <a:t> saptanır. 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/>
              <a:t>Anti </a:t>
            </a:r>
            <a:r>
              <a:rPr lang="tr-TR" sz="2400" dirty="0" err="1"/>
              <a:t>sentromer</a:t>
            </a:r>
            <a:r>
              <a:rPr lang="tr-TR" sz="2400" dirty="0"/>
              <a:t> antikor varlığı </a:t>
            </a:r>
            <a:r>
              <a:rPr lang="tr-TR" sz="2400" dirty="0" err="1"/>
              <a:t>SSc’lu</a:t>
            </a:r>
            <a:r>
              <a:rPr lang="tr-TR" sz="2400" dirty="0"/>
              <a:t> hastalarda daha iyi </a:t>
            </a:r>
            <a:r>
              <a:rPr lang="tr-TR" sz="2400" dirty="0" err="1"/>
              <a:t>prognozu</a:t>
            </a:r>
            <a:r>
              <a:rPr lang="tr-TR" sz="2400" dirty="0"/>
              <a:t> gösterir. Daha çok sınırlı </a:t>
            </a:r>
            <a:r>
              <a:rPr lang="tr-TR" sz="2400" dirty="0" err="1"/>
              <a:t>SSc’da</a:t>
            </a:r>
            <a:r>
              <a:rPr lang="tr-TR" sz="2400" dirty="0"/>
              <a:t> görülmesine rağmen </a:t>
            </a:r>
            <a:r>
              <a:rPr lang="tr-TR" sz="2400" dirty="0" err="1"/>
              <a:t>kalsinozis</a:t>
            </a:r>
            <a:r>
              <a:rPr lang="tr-TR" sz="2400" dirty="0"/>
              <a:t> ve </a:t>
            </a:r>
            <a:r>
              <a:rPr lang="tr-TR" sz="2400" dirty="0" err="1"/>
              <a:t>iskemik</a:t>
            </a:r>
            <a:r>
              <a:rPr lang="tr-TR" sz="2400" dirty="0"/>
              <a:t> dijital kayıpla ilişkili olabilir. Anti </a:t>
            </a:r>
            <a:r>
              <a:rPr lang="tr-TR" sz="2400" dirty="0" err="1"/>
              <a:t>sentromer</a:t>
            </a:r>
            <a:r>
              <a:rPr lang="tr-TR" sz="2400" dirty="0"/>
              <a:t> antikor varlığı </a:t>
            </a:r>
            <a:r>
              <a:rPr lang="tr-TR" sz="2400" dirty="0" err="1"/>
              <a:t>pulmoner</a:t>
            </a:r>
            <a:r>
              <a:rPr lang="tr-TR" sz="2400" dirty="0"/>
              <a:t> </a:t>
            </a:r>
            <a:r>
              <a:rPr lang="tr-TR" sz="2400" dirty="0" err="1"/>
              <a:t>fibrozisle</a:t>
            </a:r>
            <a:r>
              <a:rPr lang="tr-TR" sz="2400" dirty="0"/>
              <a:t> ters ilişkilidir. 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 err="1"/>
              <a:t>Pulmoner</a:t>
            </a:r>
            <a:r>
              <a:rPr lang="tr-TR" sz="2400" dirty="0"/>
              <a:t> hipertansiyon </a:t>
            </a:r>
            <a:r>
              <a:rPr lang="tr-TR" sz="2400" dirty="0" err="1"/>
              <a:t>antisentromer</a:t>
            </a:r>
            <a:r>
              <a:rPr lang="tr-TR" sz="2400" dirty="0"/>
              <a:t> pozitif hastalarda daha sıktır.</a:t>
            </a:r>
          </a:p>
          <a:p>
            <a:pPr eaLnBrk="1" hangingPunct="1">
              <a:lnSpc>
                <a:spcPct val="90000"/>
              </a:lnSpc>
            </a:pPr>
            <a:endParaRPr lang="tr-TR" sz="24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ECB6-212C-4580-B1CA-220D751314D5}" type="slidenum">
              <a:rPr lang="tr-TR" smtClean="0"/>
              <a:pPr/>
              <a:t>52</a:t>
            </a:fld>
            <a:endParaRPr lang="tr-TR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pPr eaLnBrk="1" hangingPunct="1"/>
            <a:r>
              <a:rPr lang="tr-TR" sz="3800" b="1" dirty="0">
                <a:solidFill>
                  <a:srgbClr val="6980E1"/>
                </a:solidFill>
              </a:rPr>
              <a:t>Anti RNA </a:t>
            </a:r>
            <a:r>
              <a:rPr lang="tr-TR" sz="3800" b="1" dirty="0" err="1">
                <a:solidFill>
                  <a:srgbClr val="6980E1"/>
                </a:solidFill>
              </a:rPr>
              <a:t>Polimeraz</a:t>
            </a:r>
            <a:r>
              <a:rPr lang="tr-TR" sz="3800" b="1" dirty="0">
                <a:solidFill>
                  <a:srgbClr val="6980E1"/>
                </a:solidFill>
              </a:rPr>
              <a:t> Antikorlar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142984"/>
            <a:ext cx="8186766" cy="5381641"/>
          </a:xfrm>
        </p:spPr>
        <p:txBody>
          <a:bodyPr>
            <a:normAutofit/>
          </a:bodyPr>
          <a:lstStyle/>
          <a:p>
            <a:pPr eaLnBrk="1" hangingPunct="1"/>
            <a:r>
              <a:rPr lang="tr-TR" sz="2800" dirty="0"/>
              <a:t>RNA </a:t>
            </a:r>
            <a:r>
              <a:rPr lang="tr-TR" sz="2800" dirty="0" err="1"/>
              <a:t>polimeraz</a:t>
            </a:r>
            <a:r>
              <a:rPr lang="tr-TR" sz="2800" dirty="0"/>
              <a:t> kompleks enzimlerine (RNA-P I,II, III) karşı antikorlar </a:t>
            </a:r>
            <a:r>
              <a:rPr lang="tr-TR" sz="2800" dirty="0" err="1"/>
              <a:t>skleroderma</a:t>
            </a:r>
            <a:r>
              <a:rPr lang="tr-TR" sz="2800" dirty="0"/>
              <a:t> için spesifik </a:t>
            </a:r>
            <a:r>
              <a:rPr lang="tr-TR" sz="2800" dirty="0" err="1"/>
              <a:t>otoantikorlardandır</a:t>
            </a:r>
            <a:r>
              <a:rPr lang="tr-TR" sz="2800" dirty="0"/>
              <a:t>. </a:t>
            </a:r>
            <a:r>
              <a:rPr lang="tr-TR" sz="2800" dirty="0" err="1"/>
              <a:t>SSc’lu</a:t>
            </a:r>
            <a:r>
              <a:rPr lang="tr-TR" sz="2800" dirty="0"/>
              <a:t> hastaların % 20’sinde saptanırlar. </a:t>
            </a:r>
          </a:p>
          <a:p>
            <a:pPr eaLnBrk="1" hangingPunct="1"/>
            <a:endParaRPr lang="tr-TR" sz="2800" dirty="0"/>
          </a:p>
          <a:p>
            <a:pPr eaLnBrk="1" hangingPunct="1"/>
            <a:r>
              <a:rPr lang="tr-TR" sz="2800" dirty="0"/>
              <a:t>Anti-RNA </a:t>
            </a:r>
            <a:r>
              <a:rPr lang="tr-TR" sz="2800" dirty="0" err="1"/>
              <a:t>polimeraz</a:t>
            </a:r>
            <a:r>
              <a:rPr lang="tr-TR" sz="2800" dirty="0"/>
              <a:t> antikorları </a:t>
            </a:r>
            <a:r>
              <a:rPr lang="tr-TR" sz="2800" dirty="0" err="1"/>
              <a:t>diffüz</a:t>
            </a:r>
            <a:r>
              <a:rPr lang="tr-TR" sz="2800" dirty="0"/>
              <a:t> cilt tutulumu, daha yoğun cilt kalınlaşması ve </a:t>
            </a:r>
            <a:r>
              <a:rPr lang="tr-TR" sz="2800" dirty="0" err="1"/>
              <a:t>renal</a:t>
            </a:r>
            <a:r>
              <a:rPr lang="tr-TR" sz="2800" dirty="0"/>
              <a:t> tutulumla ilişkilidir.</a:t>
            </a:r>
          </a:p>
          <a:p>
            <a:pPr eaLnBrk="1" hangingPunct="1">
              <a:buFont typeface="Wingdings" pitchFamily="2" charset="2"/>
              <a:buNone/>
            </a:pPr>
            <a:endParaRPr lang="tr-TR" sz="2800" dirty="0"/>
          </a:p>
          <a:p>
            <a:pPr eaLnBrk="1" hangingPunct="1"/>
            <a:r>
              <a:rPr lang="tr-TR" sz="2800" dirty="0"/>
              <a:t>Ayrıca bu antikorun pozitifliği daha düşük oranda akciğer ve kas hastalığı </a:t>
            </a:r>
            <a:r>
              <a:rPr lang="tr-TR" sz="2800" dirty="0" err="1"/>
              <a:t>prevelansı</a:t>
            </a:r>
            <a:r>
              <a:rPr lang="tr-TR" sz="2800" dirty="0"/>
              <a:t> ile karakterlidir.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ECB6-212C-4580-B1CA-220D751314D5}" type="slidenum">
              <a:rPr lang="tr-TR" smtClean="0"/>
              <a:pPr/>
              <a:t>53</a:t>
            </a:fld>
            <a:endParaRPr lang="tr-TR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/>
          <a:lstStyle/>
          <a:p>
            <a:pPr eaLnBrk="1" hangingPunct="1"/>
            <a:r>
              <a:rPr lang="tr-TR" sz="3800" b="1" dirty="0">
                <a:solidFill>
                  <a:srgbClr val="6980E1"/>
                </a:solidFill>
              </a:rPr>
              <a:t> </a:t>
            </a:r>
            <a:r>
              <a:rPr lang="tr-TR" sz="3800" b="1" dirty="0" err="1">
                <a:solidFill>
                  <a:srgbClr val="6980E1"/>
                </a:solidFill>
              </a:rPr>
              <a:t>Polimiyozit</a:t>
            </a:r>
            <a:r>
              <a:rPr lang="tr-TR" sz="3800" b="1" dirty="0">
                <a:solidFill>
                  <a:srgbClr val="6980E1"/>
                </a:solidFill>
              </a:rPr>
              <a:t>/</a:t>
            </a:r>
            <a:r>
              <a:rPr lang="tr-TR" sz="3800" b="1" dirty="0" err="1">
                <a:solidFill>
                  <a:srgbClr val="6980E1"/>
                </a:solidFill>
              </a:rPr>
              <a:t>Dermatomiyozit</a:t>
            </a:r>
            <a:endParaRPr lang="tr-TR" sz="3800" dirty="0">
              <a:solidFill>
                <a:srgbClr val="6980E1"/>
              </a:solidFill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357298"/>
            <a:ext cx="8258204" cy="524035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400" dirty="0"/>
              <a:t>Hastaların % 80'inde </a:t>
            </a:r>
            <a:r>
              <a:rPr lang="tr-TR" sz="2800" dirty="0"/>
              <a:t>ANA</a:t>
            </a:r>
            <a:r>
              <a:rPr lang="tr-TR" sz="2400" dirty="0"/>
              <a:t> pozitifliği vardır. </a:t>
            </a:r>
          </a:p>
          <a:p>
            <a:pPr eaLnBrk="1" hangingPunct="1">
              <a:lnSpc>
                <a:spcPct val="90000"/>
              </a:lnSpc>
            </a:pPr>
            <a:endParaRPr lang="tr-TR" sz="2400" dirty="0"/>
          </a:p>
          <a:p>
            <a:pPr eaLnBrk="1" hangingPunct="1">
              <a:lnSpc>
                <a:spcPct val="90000"/>
              </a:lnSpc>
            </a:pPr>
            <a:r>
              <a:rPr lang="tr-TR" sz="2400" dirty="0" err="1"/>
              <a:t>Histidil</a:t>
            </a:r>
            <a:r>
              <a:rPr lang="tr-TR" sz="2400" dirty="0"/>
              <a:t> t-RNA </a:t>
            </a:r>
            <a:r>
              <a:rPr lang="tr-TR" sz="2400" dirty="0" err="1"/>
              <a:t>sentetaza</a:t>
            </a:r>
            <a:r>
              <a:rPr lang="tr-TR" sz="2400" dirty="0"/>
              <a:t> karşı oluşan </a:t>
            </a:r>
            <a:r>
              <a:rPr lang="tr-TR" sz="2400" b="1" dirty="0">
                <a:solidFill>
                  <a:srgbClr val="6980E1"/>
                </a:solidFill>
              </a:rPr>
              <a:t>anti-Jo1</a:t>
            </a:r>
            <a:r>
              <a:rPr lang="tr-TR" sz="2400" dirty="0"/>
              <a:t> en sık tanımlanan antikor olup hastaların ancak % 20'sinde saptanabilir. Bu hastalar akciğerde </a:t>
            </a:r>
            <a:r>
              <a:rPr lang="tr-TR" sz="2400" dirty="0" err="1"/>
              <a:t>intersitisyel</a:t>
            </a:r>
            <a:r>
              <a:rPr lang="tr-TR" sz="2400" dirty="0"/>
              <a:t> </a:t>
            </a:r>
            <a:r>
              <a:rPr lang="tr-TR" sz="2400" dirty="0" err="1"/>
              <a:t>fibrozis</a:t>
            </a:r>
            <a:r>
              <a:rPr lang="tr-TR" sz="2400" dirty="0"/>
              <a:t>, ateş, </a:t>
            </a:r>
            <a:r>
              <a:rPr lang="tr-TR" sz="2400" dirty="0" err="1"/>
              <a:t>Raynaud</a:t>
            </a:r>
            <a:r>
              <a:rPr lang="tr-TR" sz="2400" dirty="0"/>
              <a:t> fenomeni, makinist eli, </a:t>
            </a:r>
            <a:r>
              <a:rPr lang="tr-TR" sz="2400" dirty="0" err="1"/>
              <a:t>artrit</a:t>
            </a:r>
            <a:r>
              <a:rPr lang="tr-TR" sz="2400" dirty="0"/>
              <a:t>-</a:t>
            </a:r>
            <a:r>
              <a:rPr lang="tr-TR" sz="2400" dirty="0" err="1"/>
              <a:t>artralji</a:t>
            </a:r>
            <a:r>
              <a:rPr lang="tr-TR" sz="2400" dirty="0"/>
              <a:t> gibi bulguların yoğun olduğu klinik alt grubu oluşturur( </a:t>
            </a:r>
            <a:r>
              <a:rPr lang="tr-TR" sz="2400" b="1" dirty="0">
                <a:solidFill>
                  <a:srgbClr val="6980E1"/>
                </a:solidFill>
              </a:rPr>
              <a:t>anti-</a:t>
            </a:r>
            <a:r>
              <a:rPr lang="tr-TR" sz="2400" b="1" dirty="0" err="1">
                <a:solidFill>
                  <a:srgbClr val="6980E1"/>
                </a:solidFill>
              </a:rPr>
              <a:t>sentetaz</a:t>
            </a:r>
            <a:r>
              <a:rPr lang="tr-TR" sz="2400" b="1" dirty="0">
                <a:solidFill>
                  <a:srgbClr val="6980E1"/>
                </a:solidFill>
              </a:rPr>
              <a:t> sendromu</a:t>
            </a:r>
            <a:r>
              <a:rPr lang="tr-TR" sz="2400" dirty="0"/>
              <a:t>). </a:t>
            </a:r>
          </a:p>
          <a:p>
            <a:pPr eaLnBrk="1" hangingPunct="1">
              <a:lnSpc>
                <a:spcPct val="90000"/>
              </a:lnSpc>
            </a:pPr>
            <a:endParaRPr lang="tr-TR" sz="2400" dirty="0"/>
          </a:p>
          <a:p>
            <a:pPr eaLnBrk="1" hangingPunct="1">
              <a:lnSpc>
                <a:spcPct val="90000"/>
              </a:lnSpc>
            </a:pPr>
            <a:r>
              <a:rPr lang="tr-TR" sz="2400" dirty="0"/>
              <a:t>Anti </a:t>
            </a:r>
            <a:r>
              <a:rPr lang="tr-TR" sz="2400" dirty="0" err="1"/>
              <a:t>Jo</a:t>
            </a:r>
            <a:r>
              <a:rPr lang="tr-TR" sz="2400" dirty="0"/>
              <a:t>-1 antikorları </a:t>
            </a:r>
            <a:r>
              <a:rPr lang="tr-TR" sz="2400" dirty="0" err="1"/>
              <a:t>miyozit</a:t>
            </a:r>
            <a:r>
              <a:rPr lang="tr-TR" sz="2400" dirty="0"/>
              <a:t> tanısında önemlidir. Antikorun </a:t>
            </a:r>
            <a:r>
              <a:rPr lang="tr-TR" sz="2400" dirty="0" err="1"/>
              <a:t>titreleri</a:t>
            </a:r>
            <a:r>
              <a:rPr lang="tr-TR" sz="2400" dirty="0"/>
              <a:t>, hastalık aktivitesinin takibinde kullanılır. </a:t>
            </a:r>
          </a:p>
          <a:p>
            <a:pPr eaLnBrk="1" hangingPunct="1">
              <a:lnSpc>
                <a:spcPct val="90000"/>
              </a:lnSpc>
            </a:pPr>
            <a:endParaRPr lang="tr-TR" sz="24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ECB6-212C-4580-B1CA-220D751314D5}" type="slidenum">
              <a:rPr lang="tr-TR" smtClean="0"/>
              <a:pPr/>
              <a:t>54</a:t>
            </a:fld>
            <a:endParaRPr lang="tr-TR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/>
          </p:nvPr>
        </p:nvSpPr>
        <p:spPr>
          <a:xfrm>
            <a:off x="685800" y="990600"/>
            <a:ext cx="7772400" cy="54864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57347" name="AutoShape 3"/>
          <p:cNvSpPr>
            <a:spLocks noChangeArrowheads="1"/>
          </p:cNvSpPr>
          <p:nvPr/>
        </p:nvSpPr>
        <p:spPr bwMode="auto">
          <a:xfrm>
            <a:off x="3581400" y="990600"/>
            <a:ext cx="1828800" cy="6096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>
                <a:solidFill>
                  <a:srgbClr val="FF3300"/>
                </a:solidFill>
                <a:latin typeface="Arial" charset="0"/>
              </a:rPr>
              <a:t>Klinik ön tanı</a:t>
            </a:r>
            <a:endParaRPr lang="en-US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4495800" y="167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3886200" y="1905000"/>
            <a:ext cx="1143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dirty="0">
                <a:solidFill>
                  <a:schemeClr val="accent2"/>
                </a:solidFill>
                <a:latin typeface="Arial" charset="0"/>
              </a:rPr>
              <a:t>IF ANA</a:t>
            </a:r>
            <a:endParaRPr lang="en-US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1524000" y="2743200"/>
            <a:ext cx="914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>
                <a:latin typeface="Arial" charset="0"/>
              </a:rPr>
              <a:t>Pozitif</a:t>
            </a:r>
            <a:endParaRPr lang="en-US">
              <a:latin typeface="Arial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6248400" y="2743200"/>
            <a:ext cx="1219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/>
              <a:t>Negatif</a:t>
            </a:r>
            <a:endParaRPr lang="en-US"/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1295400" y="3429000"/>
            <a:ext cx="2209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>
                <a:latin typeface="Arial" charset="0"/>
              </a:rPr>
              <a:t>Özgül ANA testi</a:t>
            </a:r>
            <a:endParaRPr lang="en-US">
              <a:latin typeface="Arial" charset="0"/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838200" y="43434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000">
                <a:solidFill>
                  <a:srgbClr val="FF3300"/>
                </a:solidFill>
                <a:latin typeface="Arial" charset="0"/>
              </a:rPr>
              <a:t>SLE?</a:t>
            </a:r>
            <a:endParaRPr lang="en-US" sz="20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1905000" y="4343400"/>
            <a:ext cx="1295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000">
                <a:solidFill>
                  <a:srgbClr val="FF3300"/>
                </a:solidFill>
                <a:latin typeface="Arial" charset="0"/>
              </a:rPr>
              <a:t>Sjögren?</a:t>
            </a:r>
            <a:endParaRPr lang="en-US" sz="20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3429000" y="4343400"/>
            <a:ext cx="1295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000">
                <a:solidFill>
                  <a:srgbClr val="FF3300"/>
                </a:solidFill>
                <a:latin typeface="Arial" charset="0"/>
              </a:rPr>
              <a:t>PM/DM?</a:t>
            </a:r>
            <a:endParaRPr lang="en-US" sz="20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4800600" y="4343400"/>
            <a:ext cx="1752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000">
                <a:solidFill>
                  <a:srgbClr val="FF3300"/>
                </a:solidFill>
                <a:latin typeface="Arial" charset="0"/>
              </a:rPr>
              <a:t>Skleroderma?</a:t>
            </a:r>
            <a:endParaRPr lang="en-US" sz="20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6629400" y="4343400"/>
            <a:ext cx="1219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1800">
                <a:solidFill>
                  <a:srgbClr val="FF3300"/>
                </a:solidFill>
                <a:latin typeface="Arial" charset="0"/>
              </a:rPr>
              <a:t>İlaç lupusu?</a:t>
            </a:r>
            <a:endParaRPr lang="en-US" sz="18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8001000" y="43434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000">
                <a:solidFill>
                  <a:srgbClr val="FF3300"/>
                </a:solidFill>
                <a:latin typeface="Arial" charset="0"/>
              </a:rPr>
              <a:t>MBDH?</a:t>
            </a:r>
            <a:endParaRPr lang="en-US" sz="20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685800" y="5029200"/>
            <a:ext cx="1295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1800">
                <a:latin typeface="Arial" charset="0"/>
              </a:rPr>
              <a:t>Anti-dsDNA</a:t>
            </a:r>
          </a:p>
          <a:p>
            <a:pPr algn="ctr"/>
            <a:r>
              <a:rPr lang="tr-TR" sz="1800">
                <a:latin typeface="Arial" charset="0"/>
              </a:rPr>
              <a:t>Anti-Sm</a:t>
            </a:r>
            <a:endParaRPr lang="en-US" sz="1800">
              <a:latin typeface="Arial" charset="0"/>
            </a:endParaRPr>
          </a:p>
        </p:txBody>
      </p:sp>
      <p:sp>
        <p:nvSpPr>
          <p:cNvPr id="57372" name="Rectangle 28"/>
          <p:cNvSpPr>
            <a:spLocks noChangeArrowheads="1"/>
          </p:cNvSpPr>
          <p:nvPr/>
        </p:nvSpPr>
        <p:spPr bwMode="auto">
          <a:xfrm>
            <a:off x="2057400" y="5029200"/>
            <a:ext cx="1143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1800">
                <a:latin typeface="Arial" charset="0"/>
              </a:rPr>
              <a:t>Anti-Ro</a:t>
            </a:r>
          </a:p>
          <a:p>
            <a:pPr algn="ctr"/>
            <a:r>
              <a:rPr lang="tr-TR" sz="1800">
                <a:latin typeface="Arial" charset="0"/>
              </a:rPr>
              <a:t>Anti-La</a:t>
            </a:r>
            <a:endParaRPr lang="en-US" sz="1800">
              <a:latin typeface="Arial" charset="0"/>
            </a:endParaRPr>
          </a:p>
        </p:txBody>
      </p:sp>
      <p:sp>
        <p:nvSpPr>
          <p:cNvPr id="57373" name="Rectangle 29"/>
          <p:cNvSpPr>
            <a:spLocks noChangeArrowheads="1"/>
          </p:cNvSpPr>
          <p:nvPr/>
        </p:nvSpPr>
        <p:spPr bwMode="auto">
          <a:xfrm>
            <a:off x="3657600" y="5105400"/>
            <a:ext cx="914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1800">
                <a:latin typeface="Arial" charset="0"/>
              </a:rPr>
              <a:t>Anti-Jo-1</a:t>
            </a:r>
            <a:endParaRPr lang="en-US" sz="1800">
              <a:latin typeface="Arial" charset="0"/>
            </a:endParaRPr>
          </a:p>
        </p:txBody>
      </p:sp>
      <p:sp>
        <p:nvSpPr>
          <p:cNvPr id="57374" name="Rectangle 30"/>
          <p:cNvSpPr>
            <a:spLocks noChangeArrowheads="1"/>
          </p:cNvSpPr>
          <p:nvPr/>
        </p:nvSpPr>
        <p:spPr bwMode="auto">
          <a:xfrm>
            <a:off x="4953000" y="5105400"/>
            <a:ext cx="152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1800">
                <a:latin typeface="Arial" charset="0"/>
              </a:rPr>
              <a:t>Anti-Scl-70</a:t>
            </a:r>
            <a:endParaRPr lang="en-US" sz="1800">
              <a:latin typeface="Arial" charset="0"/>
            </a:endParaRPr>
          </a:p>
        </p:txBody>
      </p:sp>
      <p:sp>
        <p:nvSpPr>
          <p:cNvPr id="57375" name="Rectangle 31"/>
          <p:cNvSpPr>
            <a:spLocks noChangeArrowheads="1"/>
          </p:cNvSpPr>
          <p:nvPr/>
        </p:nvSpPr>
        <p:spPr bwMode="auto">
          <a:xfrm>
            <a:off x="6781800" y="5105400"/>
            <a:ext cx="1066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1600">
                <a:latin typeface="Arial" charset="0"/>
              </a:rPr>
              <a:t>İleri test </a:t>
            </a:r>
          </a:p>
          <a:p>
            <a:pPr algn="ctr"/>
            <a:r>
              <a:rPr lang="tr-TR" sz="1600">
                <a:latin typeface="Arial" charset="0"/>
              </a:rPr>
              <a:t>gerekmez</a:t>
            </a:r>
            <a:endParaRPr lang="en-US" sz="1600">
              <a:latin typeface="Arial" charset="0"/>
            </a:endParaRPr>
          </a:p>
        </p:txBody>
      </p:sp>
      <p:sp>
        <p:nvSpPr>
          <p:cNvPr id="57376" name="Rectangle 32"/>
          <p:cNvSpPr>
            <a:spLocks noChangeArrowheads="1"/>
          </p:cNvSpPr>
          <p:nvPr/>
        </p:nvSpPr>
        <p:spPr bwMode="auto">
          <a:xfrm>
            <a:off x="7924800" y="5105400"/>
            <a:ext cx="990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1800">
                <a:latin typeface="Arial" charset="0"/>
              </a:rPr>
              <a:t>Anti-RNP</a:t>
            </a:r>
            <a:endParaRPr lang="en-US" sz="1800">
              <a:latin typeface="Arial" charset="0"/>
            </a:endParaRPr>
          </a:p>
        </p:txBody>
      </p:sp>
      <p:sp>
        <p:nvSpPr>
          <p:cNvPr id="57377" name="Rectangle 33"/>
          <p:cNvSpPr>
            <a:spLocks noChangeArrowheads="1"/>
          </p:cNvSpPr>
          <p:nvPr/>
        </p:nvSpPr>
        <p:spPr bwMode="auto">
          <a:xfrm>
            <a:off x="6553200" y="3352800"/>
            <a:ext cx="1981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1800">
                <a:latin typeface="Arial" charset="0"/>
              </a:rPr>
              <a:t>Anti-Ro?</a:t>
            </a:r>
          </a:p>
          <a:p>
            <a:pPr algn="ctr"/>
            <a:r>
              <a:rPr lang="tr-TR" sz="1800">
                <a:latin typeface="Arial" charset="0"/>
              </a:rPr>
              <a:t>Anti-Jo-1?</a:t>
            </a:r>
            <a:endParaRPr lang="en-US" sz="1800">
              <a:latin typeface="Arial" charset="0"/>
            </a:endParaRPr>
          </a:p>
        </p:txBody>
      </p:sp>
      <p:sp>
        <p:nvSpPr>
          <p:cNvPr id="57385" name="Line 41"/>
          <p:cNvSpPr>
            <a:spLocks noChangeShapeType="1"/>
          </p:cNvSpPr>
          <p:nvPr/>
        </p:nvSpPr>
        <p:spPr bwMode="auto">
          <a:xfrm flipH="1">
            <a:off x="2971800" y="25146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7386" name="Line 42"/>
          <p:cNvSpPr>
            <a:spLocks noChangeShapeType="1"/>
          </p:cNvSpPr>
          <p:nvPr/>
        </p:nvSpPr>
        <p:spPr bwMode="auto">
          <a:xfrm>
            <a:off x="5410200" y="25146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7391" name="Line 47"/>
          <p:cNvSpPr>
            <a:spLocks noChangeShapeType="1"/>
          </p:cNvSpPr>
          <p:nvPr/>
        </p:nvSpPr>
        <p:spPr bwMode="auto">
          <a:xfrm flipH="1">
            <a:off x="1219200" y="3810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7392" name="Line 48"/>
          <p:cNvSpPr>
            <a:spLocks noChangeShapeType="1"/>
          </p:cNvSpPr>
          <p:nvPr/>
        </p:nvSpPr>
        <p:spPr bwMode="auto">
          <a:xfrm>
            <a:off x="2362200" y="3886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7393" name="Line 49"/>
          <p:cNvSpPr>
            <a:spLocks noChangeShapeType="1"/>
          </p:cNvSpPr>
          <p:nvPr/>
        </p:nvSpPr>
        <p:spPr bwMode="auto">
          <a:xfrm>
            <a:off x="2895600" y="38100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7394" name="Line 50"/>
          <p:cNvSpPr>
            <a:spLocks noChangeShapeType="1"/>
          </p:cNvSpPr>
          <p:nvPr/>
        </p:nvSpPr>
        <p:spPr bwMode="auto">
          <a:xfrm>
            <a:off x="3276600" y="3810000"/>
            <a:ext cx="1752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7395" name="Line 51"/>
          <p:cNvSpPr>
            <a:spLocks noChangeShapeType="1"/>
          </p:cNvSpPr>
          <p:nvPr/>
        </p:nvSpPr>
        <p:spPr bwMode="auto">
          <a:xfrm>
            <a:off x="3733800" y="3733800"/>
            <a:ext cx="3200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7396" name="Line 52"/>
          <p:cNvSpPr>
            <a:spLocks noChangeShapeType="1"/>
          </p:cNvSpPr>
          <p:nvPr/>
        </p:nvSpPr>
        <p:spPr bwMode="auto">
          <a:xfrm>
            <a:off x="4114800" y="3657600"/>
            <a:ext cx="403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7397" name="Line 53"/>
          <p:cNvSpPr>
            <a:spLocks noChangeShapeType="1"/>
          </p:cNvSpPr>
          <p:nvPr/>
        </p:nvSpPr>
        <p:spPr bwMode="auto">
          <a:xfrm>
            <a:off x="1981200" y="3124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7402" name="Line 58"/>
          <p:cNvSpPr>
            <a:spLocks noChangeShapeType="1"/>
          </p:cNvSpPr>
          <p:nvPr/>
        </p:nvSpPr>
        <p:spPr bwMode="auto">
          <a:xfrm>
            <a:off x="7086600" y="32004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7405" name="Line 61"/>
          <p:cNvSpPr>
            <a:spLocks noChangeShapeType="1"/>
          </p:cNvSpPr>
          <p:nvPr/>
        </p:nvSpPr>
        <p:spPr bwMode="auto">
          <a:xfrm>
            <a:off x="1295400" y="4800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7407" name="Line 63"/>
          <p:cNvSpPr>
            <a:spLocks noChangeShapeType="1"/>
          </p:cNvSpPr>
          <p:nvPr/>
        </p:nvSpPr>
        <p:spPr bwMode="auto">
          <a:xfrm>
            <a:off x="2438400" y="4800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7408" name="Line 64"/>
          <p:cNvSpPr>
            <a:spLocks noChangeShapeType="1"/>
          </p:cNvSpPr>
          <p:nvPr/>
        </p:nvSpPr>
        <p:spPr bwMode="auto">
          <a:xfrm>
            <a:off x="4038600" y="4876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7409" name="Line 65"/>
          <p:cNvSpPr>
            <a:spLocks noChangeShapeType="1"/>
          </p:cNvSpPr>
          <p:nvPr/>
        </p:nvSpPr>
        <p:spPr bwMode="auto">
          <a:xfrm>
            <a:off x="5638800" y="4876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7410" name="Line 66"/>
          <p:cNvSpPr>
            <a:spLocks noChangeShapeType="1"/>
          </p:cNvSpPr>
          <p:nvPr/>
        </p:nvSpPr>
        <p:spPr bwMode="auto">
          <a:xfrm>
            <a:off x="7239000" y="4876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7411" name="Line 67"/>
          <p:cNvSpPr>
            <a:spLocks noChangeShapeType="1"/>
          </p:cNvSpPr>
          <p:nvPr/>
        </p:nvSpPr>
        <p:spPr bwMode="auto">
          <a:xfrm>
            <a:off x="8382000" y="4876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8" name="3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D7E5-B499-47EC-BCEF-C3C7B37F70B4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34" y="0"/>
            <a:ext cx="8229600" cy="714356"/>
          </a:xfrm>
        </p:spPr>
        <p:txBody>
          <a:bodyPr>
            <a:normAutofit/>
          </a:bodyPr>
          <a:lstStyle/>
          <a:p>
            <a:r>
              <a:rPr lang="tr-TR" sz="3600" b="1" dirty="0" err="1">
                <a:solidFill>
                  <a:srgbClr val="6980E1"/>
                </a:solidFill>
              </a:rPr>
              <a:t>Romatoid</a:t>
            </a:r>
            <a:r>
              <a:rPr lang="tr-TR" sz="3600" b="1" dirty="0">
                <a:solidFill>
                  <a:srgbClr val="6980E1"/>
                </a:solidFill>
              </a:rPr>
              <a:t> Faktör (RF)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14356"/>
            <a:ext cx="9144000" cy="6143644"/>
          </a:xfrm>
        </p:spPr>
        <p:txBody>
          <a:bodyPr>
            <a:noAutofit/>
          </a:bodyPr>
          <a:lstStyle/>
          <a:p>
            <a:r>
              <a:rPr lang="tr-TR" sz="2400" dirty="0" err="1"/>
              <a:t>Romatoid</a:t>
            </a:r>
            <a:r>
              <a:rPr lang="tr-TR" sz="2400" dirty="0"/>
              <a:t> Faktör (RF) , </a:t>
            </a:r>
            <a:r>
              <a:rPr lang="tr-TR" sz="2400" dirty="0" err="1"/>
              <a:t>IgG’nin</a:t>
            </a:r>
            <a:r>
              <a:rPr lang="tr-TR" sz="2400" dirty="0"/>
              <a:t> </a:t>
            </a:r>
            <a:r>
              <a:rPr lang="tr-TR" sz="2400" dirty="0" err="1"/>
              <a:t>Fc</a:t>
            </a:r>
            <a:r>
              <a:rPr lang="tr-TR" sz="2400" dirty="0"/>
              <a:t> kısmına karşı, sıklıkla </a:t>
            </a:r>
            <a:r>
              <a:rPr lang="tr-TR" sz="2400" dirty="0" err="1"/>
              <a:t>IgM</a:t>
            </a:r>
            <a:r>
              <a:rPr lang="tr-TR" sz="2400" dirty="0"/>
              <a:t> yapısında bir antikordur. Sağlıklılarda yaşla artmak üzere %5-25 oranında bulunur.</a:t>
            </a:r>
          </a:p>
          <a:p>
            <a:endParaRPr lang="tr-TR" sz="2400" dirty="0"/>
          </a:p>
          <a:p>
            <a:r>
              <a:rPr lang="tr-TR" sz="2400" dirty="0" err="1"/>
              <a:t>RA’de</a:t>
            </a:r>
            <a:r>
              <a:rPr lang="tr-TR" sz="2400" dirty="0"/>
              <a:t>  %70-80 bulunur.Erken </a:t>
            </a:r>
            <a:r>
              <a:rPr lang="tr-TR" sz="2400" dirty="0" err="1"/>
              <a:t>RA’de</a:t>
            </a:r>
            <a:r>
              <a:rPr lang="tr-TR" sz="2400" dirty="0"/>
              <a:t> negatif   olabilir %10-15 hastada ilk iki yılda pozitif olabilir.</a:t>
            </a:r>
          </a:p>
          <a:p>
            <a:pPr>
              <a:lnSpc>
                <a:spcPct val="90000"/>
              </a:lnSpc>
            </a:pPr>
            <a:endParaRPr lang="tr-TR" sz="2400" b="1" dirty="0"/>
          </a:p>
          <a:p>
            <a:pPr>
              <a:lnSpc>
                <a:spcPct val="90000"/>
              </a:lnSpc>
            </a:pPr>
            <a:r>
              <a:rPr lang="tr-TR" sz="2400" dirty="0"/>
              <a:t>RA’ e özgü değildir, hastalık aktivitesi ile ilişkili değildir. Ancak RA’ </a:t>
            </a:r>
            <a:r>
              <a:rPr lang="tr-TR" sz="2400" dirty="0" err="1"/>
              <a:t>lı</a:t>
            </a:r>
            <a:r>
              <a:rPr lang="tr-TR" sz="2400" dirty="0"/>
              <a:t> hastalarda, </a:t>
            </a:r>
            <a:r>
              <a:rPr lang="tr-TR" sz="2400" dirty="0" err="1"/>
              <a:t>erozif</a:t>
            </a:r>
            <a:r>
              <a:rPr lang="tr-TR" sz="2400" dirty="0"/>
              <a:t> eklem hastalığı, eklem dışı tutulum ve daha ciddi fonksiyonel kayıp ile ilişkili olabilir. </a:t>
            </a:r>
          </a:p>
          <a:p>
            <a:pPr>
              <a:lnSpc>
                <a:spcPct val="90000"/>
              </a:lnSpc>
            </a:pPr>
            <a:r>
              <a:rPr lang="tr-TR" sz="2400" b="1" dirty="0"/>
              <a:t>Yüksek </a:t>
            </a:r>
            <a:r>
              <a:rPr lang="tr-TR" sz="2400" b="1" dirty="0" err="1"/>
              <a:t>titrede</a:t>
            </a:r>
            <a:r>
              <a:rPr lang="tr-TR" sz="2400" b="1" dirty="0"/>
              <a:t> RF: Kısmen agresif seyir ,eklem dışı  hastalık varlığı , </a:t>
            </a:r>
            <a:r>
              <a:rPr lang="tr-TR" sz="2400" b="1" dirty="0" err="1"/>
              <a:t>eroziv</a:t>
            </a:r>
            <a:r>
              <a:rPr lang="tr-TR" sz="2400" b="1" dirty="0"/>
              <a:t>  değişiklikler,  kötü </a:t>
            </a:r>
            <a:r>
              <a:rPr lang="tr-TR" sz="2400" b="1" dirty="0" err="1"/>
              <a:t>prognoz</a:t>
            </a:r>
            <a:r>
              <a:rPr lang="tr-TR" sz="2400" b="1" dirty="0"/>
              <a:t>  ile ilişkili</a:t>
            </a:r>
          </a:p>
          <a:p>
            <a:r>
              <a:rPr lang="tr-TR" sz="2400" dirty="0"/>
              <a:t>RA için spesifik değildir. Birçok kronik </a:t>
            </a:r>
            <a:r>
              <a:rPr lang="tr-TR" sz="2400" dirty="0" err="1"/>
              <a:t>inflamatuvar</a:t>
            </a:r>
            <a:r>
              <a:rPr lang="tr-TR" sz="2400" dirty="0"/>
              <a:t> hastalıkta  da bulunabilir</a:t>
            </a:r>
          </a:p>
          <a:p>
            <a:r>
              <a:rPr lang="tr-TR" sz="2400" dirty="0" err="1"/>
              <a:t>Sjögren</a:t>
            </a:r>
            <a:r>
              <a:rPr lang="tr-TR" sz="2400" dirty="0"/>
              <a:t> sendromunda seri RF ölçümü faydalı; RF kaybolursa </a:t>
            </a:r>
            <a:r>
              <a:rPr lang="tr-TR" sz="2400" dirty="0" err="1"/>
              <a:t>lenfoma</a:t>
            </a:r>
            <a:r>
              <a:rPr lang="tr-TR" sz="2400" dirty="0"/>
              <a:t> habercisi olabilir.</a:t>
            </a:r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ECB6-212C-4580-B1CA-220D751314D5}" type="slidenum">
              <a:rPr lang="tr-TR" smtClean="0"/>
              <a:pPr/>
              <a:t>56</a:t>
            </a:fld>
            <a:endParaRPr lang="tr-TR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071546"/>
          </a:xfrm>
        </p:spPr>
        <p:txBody>
          <a:bodyPr>
            <a:noAutofit/>
          </a:bodyPr>
          <a:lstStyle/>
          <a:p>
            <a:r>
              <a:rPr lang="tr-TR" sz="3200" b="1" dirty="0" err="1">
                <a:solidFill>
                  <a:srgbClr val="6980E1"/>
                </a:solidFill>
              </a:rPr>
              <a:t>Romatoid</a:t>
            </a:r>
            <a:r>
              <a:rPr lang="tr-TR" sz="3200" b="1" dirty="0">
                <a:solidFill>
                  <a:srgbClr val="6980E1"/>
                </a:solidFill>
              </a:rPr>
              <a:t> faktörün pozitif olduğu  diğer hastalıklar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2984"/>
            <a:ext cx="8229600" cy="542928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endParaRPr lang="tr-TR" sz="2400" dirty="0"/>
          </a:p>
          <a:p>
            <a:pPr>
              <a:lnSpc>
                <a:spcPct val="80000"/>
              </a:lnSpc>
              <a:buNone/>
            </a:pPr>
            <a:r>
              <a:rPr lang="tr-TR" sz="2400" dirty="0"/>
              <a:t>►Diğer   </a:t>
            </a:r>
            <a:r>
              <a:rPr lang="tr-TR" sz="2400" dirty="0" err="1"/>
              <a:t>romatizmal</a:t>
            </a:r>
            <a:r>
              <a:rPr lang="tr-TR" sz="2400" dirty="0"/>
              <a:t> hastalıklar</a:t>
            </a:r>
            <a:r>
              <a:rPr lang="tr-TR" sz="2400" u="sng" dirty="0"/>
              <a:t>:</a:t>
            </a:r>
            <a:r>
              <a:rPr lang="tr-TR" sz="2400" dirty="0"/>
              <a:t> SLE,</a:t>
            </a:r>
            <a:r>
              <a:rPr lang="tr-TR" sz="2400" dirty="0" err="1"/>
              <a:t>Sjögren</a:t>
            </a:r>
            <a:r>
              <a:rPr lang="tr-TR" sz="2400" dirty="0"/>
              <a:t> sendromu,sistemik skleroz,MCTD,</a:t>
            </a:r>
            <a:r>
              <a:rPr lang="tr-TR" sz="2400" dirty="0" err="1"/>
              <a:t>miksed</a:t>
            </a:r>
            <a:r>
              <a:rPr lang="tr-TR" sz="2400" dirty="0"/>
              <a:t> </a:t>
            </a:r>
            <a:r>
              <a:rPr lang="tr-TR" sz="2400" dirty="0" err="1"/>
              <a:t>kriyoglobulinemi</a:t>
            </a:r>
            <a:r>
              <a:rPr lang="tr-TR" sz="24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r-TR" sz="2400" dirty="0"/>
              <a:t>►</a:t>
            </a:r>
            <a:r>
              <a:rPr lang="tr-TR" sz="2400" dirty="0" err="1"/>
              <a:t>İnfeksiyonlar</a:t>
            </a:r>
            <a:r>
              <a:rPr lang="tr-TR" sz="2400" dirty="0"/>
              <a:t>:   </a:t>
            </a:r>
            <a:r>
              <a:rPr lang="tr-TR" sz="2400" dirty="0" err="1"/>
              <a:t>Viral</a:t>
            </a:r>
            <a:r>
              <a:rPr lang="tr-TR" sz="2400" dirty="0"/>
              <a:t> </a:t>
            </a:r>
            <a:r>
              <a:rPr lang="tr-TR" sz="2400" dirty="0" err="1"/>
              <a:t>infeksiyonlar</a:t>
            </a:r>
            <a:r>
              <a:rPr lang="tr-TR" sz="2400" dirty="0"/>
              <a:t>, Hepatit B, C	  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r-TR" sz="2400" dirty="0"/>
              <a:t>                           Tüberküloz,Lepra, </a:t>
            </a:r>
            <a:r>
              <a:rPr lang="tr-TR" sz="2400" dirty="0" err="1"/>
              <a:t>Sifiliz</a:t>
            </a:r>
            <a:r>
              <a:rPr lang="tr-TR" sz="2400" dirty="0"/>
              <a:t>, 		     </a:t>
            </a:r>
          </a:p>
          <a:p>
            <a:pPr>
              <a:lnSpc>
                <a:spcPct val="80000"/>
              </a:lnSpc>
              <a:buNone/>
            </a:pPr>
            <a:r>
              <a:rPr lang="tr-TR" sz="2400" dirty="0"/>
              <a:t>			   </a:t>
            </a:r>
            <a:r>
              <a:rPr lang="tr-TR" sz="2400" dirty="0" err="1"/>
              <a:t>Paraziter</a:t>
            </a:r>
            <a:r>
              <a:rPr lang="tr-TR" sz="2400" dirty="0"/>
              <a:t> hastalıklar (</a:t>
            </a:r>
            <a:r>
              <a:rPr lang="tr-TR" sz="2400" dirty="0" err="1"/>
              <a:t>Malaria</a:t>
            </a:r>
            <a:r>
              <a:rPr lang="tr-TR" sz="2400" dirty="0"/>
              <a:t>, </a:t>
            </a:r>
            <a:r>
              <a:rPr lang="tr-TR" sz="2400" dirty="0" err="1"/>
              <a:t>tripanosomia</a:t>
            </a:r>
            <a:r>
              <a:rPr lang="tr-TR" sz="2400" dirty="0"/>
              <a:t>)</a:t>
            </a:r>
          </a:p>
          <a:p>
            <a:pPr>
              <a:lnSpc>
                <a:spcPct val="80000"/>
              </a:lnSpc>
              <a:buNone/>
            </a:pPr>
            <a:r>
              <a:rPr lang="tr-TR" sz="2400" dirty="0"/>
              <a:t>► </a:t>
            </a:r>
            <a:r>
              <a:rPr lang="tr-TR" sz="2400" dirty="0" err="1"/>
              <a:t>Kr</a:t>
            </a:r>
            <a:r>
              <a:rPr lang="tr-TR" sz="2400" dirty="0"/>
              <a:t>. </a:t>
            </a:r>
            <a:r>
              <a:rPr lang="tr-TR" sz="2400" dirty="0" err="1"/>
              <a:t>inflamatuvar</a:t>
            </a:r>
            <a:r>
              <a:rPr lang="tr-TR" sz="2400" dirty="0"/>
              <a:t> hastalıklar: </a:t>
            </a:r>
            <a:r>
              <a:rPr lang="tr-TR" sz="2400" dirty="0" err="1"/>
              <a:t>Tbc</a:t>
            </a:r>
            <a:r>
              <a:rPr lang="tr-TR" sz="2400" dirty="0"/>
              <a:t>., lepra, </a:t>
            </a:r>
            <a:r>
              <a:rPr lang="tr-TR" sz="2400" dirty="0" err="1"/>
              <a:t>subakut</a:t>
            </a:r>
            <a:r>
              <a:rPr lang="tr-TR" sz="2400" dirty="0"/>
              <a:t> bakteriyel </a:t>
            </a:r>
            <a:r>
              <a:rPr lang="tr-TR" sz="2400" dirty="0" err="1"/>
              <a:t>endokardit</a:t>
            </a:r>
            <a:endParaRPr lang="tr-TR" sz="2400" dirty="0"/>
          </a:p>
          <a:p>
            <a:pPr>
              <a:lnSpc>
                <a:spcPct val="80000"/>
              </a:lnSpc>
              <a:buNone/>
            </a:pPr>
            <a:r>
              <a:rPr lang="tr-TR" sz="2400" dirty="0"/>
              <a:t>► </a:t>
            </a:r>
            <a:r>
              <a:rPr lang="tr-TR" sz="2400" dirty="0" err="1"/>
              <a:t>Maligniteler</a:t>
            </a:r>
            <a:r>
              <a:rPr lang="tr-TR" sz="2400" dirty="0"/>
              <a:t>:   B tipi </a:t>
            </a:r>
            <a:r>
              <a:rPr lang="tr-TR" sz="2400" dirty="0" err="1"/>
              <a:t>lenfomalar</a:t>
            </a:r>
            <a:r>
              <a:rPr lang="tr-TR" sz="2400" dirty="0"/>
              <a:t> başta olmak üzere </a:t>
            </a:r>
            <a:r>
              <a:rPr lang="tr-TR" sz="2400" dirty="0" err="1"/>
              <a:t>malign</a:t>
            </a:r>
            <a:r>
              <a:rPr lang="tr-TR" sz="2400" dirty="0"/>
              <a:t> hastalıklar </a:t>
            </a:r>
          </a:p>
          <a:p>
            <a:pPr>
              <a:lnSpc>
                <a:spcPct val="80000"/>
              </a:lnSpc>
              <a:buNone/>
            </a:pPr>
            <a:r>
              <a:rPr lang="tr-TR" sz="2400" dirty="0"/>
              <a:t>			Radyasyon ve kemoterapi sonrası</a:t>
            </a:r>
          </a:p>
          <a:p>
            <a:pPr>
              <a:buClr>
                <a:schemeClr val="tx2"/>
              </a:buClr>
              <a:buNone/>
            </a:pPr>
            <a:r>
              <a:rPr lang="tr-TR" sz="2400" dirty="0"/>
              <a:t>► Diğer:   </a:t>
            </a:r>
            <a:r>
              <a:rPr lang="tr-TR" sz="2400" dirty="0" err="1"/>
              <a:t>Sarkoidoz</a:t>
            </a:r>
            <a:r>
              <a:rPr lang="tr-TR" sz="2400" dirty="0"/>
              <a:t>, </a:t>
            </a:r>
            <a:r>
              <a:rPr lang="tr-TR" sz="2400" dirty="0" err="1"/>
              <a:t>kr</a:t>
            </a:r>
            <a:r>
              <a:rPr lang="tr-TR" sz="2400" dirty="0"/>
              <a:t>. </a:t>
            </a:r>
            <a:r>
              <a:rPr lang="tr-TR" sz="2400" dirty="0" err="1"/>
              <a:t>kc</a:t>
            </a:r>
            <a:r>
              <a:rPr lang="tr-TR" sz="2400" dirty="0"/>
              <a:t>. </a:t>
            </a:r>
            <a:r>
              <a:rPr lang="tr-TR" sz="2400" dirty="0" err="1"/>
              <a:t>hast</a:t>
            </a:r>
            <a:r>
              <a:rPr lang="tr-TR" sz="2400" dirty="0"/>
              <a:t>. </a:t>
            </a:r>
            <a:r>
              <a:rPr lang="tr-TR" sz="2400" dirty="0" err="1"/>
              <a:t>kriyoglobulinemi</a:t>
            </a:r>
            <a:r>
              <a:rPr lang="tr-TR" sz="24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tr-TR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tr-TR" sz="2400" dirty="0"/>
              <a:t>Kronik </a:t>
            </a:r>
            <a:r>
              <a:rPr lang="tr-TR" sz="2400" dirty="0" err="1"/>
              <a:t>antijenik</a:t>
            </a:r>
            <a:r>
              <a:rPr lang="tr-TR" sz="2400" dirty="0"/>
              <a:t> uyarı, </a:t>
            </a:r>
            <a:r>
              <a:rPr lang="tr-TR" sz="2400" dirty="0" err="1"/>
              <a:t>poliklonal</a:t>
            </a:r>
            <a:r>
              <a:rPr lang="tr-TR" sz="2400" dirty="0"/>
              <a:t> B lenfosit aktivasyonunun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r-TR" sz="2400" dirty="0"/>
              <a:t>bulunması ortak özelliktir.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ECB6-212C-4580-B1CA-220D751314D5}" type="slidenum">
              <a:rPr lang="tr-TR" smtClean="0"/>
              <a:pPr/>
              <a:t>57</a:t>
            </a:fld>
            <a:endParaRPr lang="tr-TR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85728"/>
            <a:ext cx="7772400" cy="1055710"/>
          </a:xfrm>
        </p:spPr>
        <p:txBody>
          <a:bodyPr>
            <a:noAutofit/>
          </a:bodyPr>
          <a:lstStyle/>
          <a:p>
            <a:pPr eaLnBrk="1" hangingPunct="1"/>
            <a:r>
              <a:rPr lang="tr-TR" sz="3200" b="1" dirty="0">
                <a:solidFill>
                  <a:srgbClr val="6980E1"/>
                </a:solidFill>
                <a:latin typeface="Times New Roman" pitchFamily="18" charset="0"/>
                <a:cs typeface="Times New Roman" pitchFamily="18" charset="0"/>
              </a:rPr>
              <a:t>Siklik </a:t>
            </a:r>
            <a:r>
              <a:rPr lang="tr-TR" sz="3200" b="1" dirty="0" err="1">
                <a:solidFill>
                  <a:srgbClr val="6980E1"/>
                </a:solidFill>
                <a:latin typeface="Times New Roman" pitchFamily="18" charset="0"/>
                <a:cs typeface="Times New Roman" pitchFamily="18" charset="0"/>
              </a:rPr>
              <a:t>Peptik</a:t>
            </a:r>
            <a:r>
              <a:rPr lang="tr-TR" sz="3200" b="1" dirty="0">
                <a:solidFill>
                  <a:srgbClr val="6980E1"/>
                </a:solidFill>
                <a:latin typeface="Times New Roman" pitchFamily="18" charset="0"/>
                <a:cs typeface="Times New Roman" pitchFamily="18" charset="0"/>
              </a:rPr>
              <a:t> içeren </a:t>
            </a:r>
            <a:r>
              <a:rPr lang="tr-TR" sz="3200" b="1" dirty="0" err="1">
                <a:solidFill>
                  <a:srgbClr val="6980E1"/>
                </a:solidFill>
                <a:latin typeface="Times New Roman" pitchFamily="18" charset="0"/>
                <a:cs typeface="Times New Roman" pitchFamily="18" charset="0"/>
              </a:rPr>
              <a:t>sitrüllin</a:t>
            </a:r>
            <a:r>
              <a:rPr lang="tr-TR" sz="3200" b="1" dirty="0">
                <a:solidFill>
                  <a:srgbClr val="6980E1"/>
                </a:solidFill>
                <a:latin typeface="Times New Roman" pitchFamily="18" charset="0"/>
                <a:cs typeface="Times New Roman" pitchFamily="18" charset="0"/>
              </a:rPr>
              <a:t> antikorlar </a:t>
            </a:r>
            <a:br>
              <a:rPr lang="tr-TR" sz="3200" b="1" dirty="0">
                <a:solidFill>
                  <a:srgbClr val="6980E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3200" b="1" dirty="0">
                <a:solidFill>
                  <a:srgbClr val="6980E1"/>
                </a:solidFill>
                <a:latin typeface="Times New Roman" pitchFamily="18" charset="0"/>
                <a:cs typeface="Times New Roman" pitchFamily="18" charset="0"/>
              </a:rPr>
              <a:t>Anti-CCP Ab: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71612"/>
            <a:ext cx="8280400" cy="488157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400" dirty="0">
                <a:latin typeface="+mj-lt"/>
              </a:rPr>
              <a:t>Bu antikorlar RA için oldukça spesifiktir ve hastalığın erken evrelerinde de saptanabilir. </a:t>
            </a:r>
          </a:p>
          <a:p>
            <a:pPr eaLnBrk="1" hangingPunct="1">
              <a:lnSpc>
                <a:spcPct val="90000"/>
              </a:lnSpc>
            </a:pPr>
            <a:endParaRPr lang="tr-TR" sz="2400" dirty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dirty="0">
                <a:latin typeface="+mj-lt"/>
              </a:rPr>
              <a:t>Anti CCP antikorlarının erken tanıdaki yeri ile ilgili bir çok çalışma yapılmıştır. Bir çalışmada semptomların  başlangıcından sonraki 3-6 ay içinde % 50-60 hastada anti </a:t>
            </a:r>
            <a:r>
              <a:rPr lang="tr-TR" sz="2400" dirty="0" err="1">
                <a:latin typeface="+mj-lt"/>
              </a:rPr>
              <a:t>CCP’nin</a:t>
            </a:r>
            <a:r>
              <a:rPr lang="tr-TR" sz="2400" dirty="0">
                <a:latin typeface="+mj-lt"/>
              </a:rPr>
              <a:t> saptanabildiği gösterilmiştir. </a:t>
            </a:r>
          </a:p>
          <a:p>
            <a:pPr eaLnBrk="1" hangingPunct="1">
              <a:lnSpc>
                <a:spcPct val="90000"/>
              </a:lnSpc>
            </a:pPr>
            <a:endParaRPr lang="tr-TR" sz="2400" dirty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dirty="0">
                <a:latin typeface="+mj-lt"/>
              </a:rPr>
              <a:t>Değişik </a:t>
            </a:r>
            <a:r>
              <a:rPr lang="tr-TR" sz="2400" dirty="0" err="1">
                <a:latin typeface="+mj-lt"/>
              </a:rPr>
              <a:t>inflamatuvar</a:t>
            </a:r>
            <a:r>
              <a:rPr lang="tr-TR" sz="2400" dirty="0">
                <a:latin typeface="+mj-lt"/>
              </a:rPr>
              <a:t> hastalığı olan 249 hastanın serumlarında Anti CCP bakılmış ve Anti CCP pozitif bulunan 82 hastanın 68’inde RA olduğu görülmüştür (duyarlılık %66, özgünlük %90). Bu hastaların %85’inde aynı zamanda RF’ </a:t>
            </a:r>
            <a:r>
              <a:rPr lang="tr-TR" sz="2400" dirty="0" err="1">
                <a:latin typeface="+mj-lt"/>
              </a:rPr>
              <a:t>nin</a:t>
            </a:r>
            <a:r>
              <a:rPr lang="tr-TR" sz="2400" dirty="0">
                <a:latin typeface="+mj-lt"/>
              </a:rPr>
              <a:t> de pozitif olduğu bulunmuştur.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ECB6-212C-4580-B1CA-220D751314D5}" type="slidenum">
              <a:rPr lang="tr-TR" smtClean="0"/>
              <a:pPr/>
              <a:t>58</a:t>
            </a:fld>
            <a:endParaRPr lang="tr-TR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4084"/>
            <a:ext cx="8229600" cy="4502079"/>
          </a:xfrm>
        </p:spPr>
        <p:txBody>
          <a:bodyPr>
            <a:normAutofit/>
          </a:bodyPr>
          <a:lstStyle/>
          <a:p>
            <a:pPr>
              <a:buNone/>
            </a:pPr>
            <a:endParaRPr lang="tr-TR" dirty="0">
              <a:latin typeface="Times New Roman" pitchFamily="18" charset="0"/>
            </a:endParaRPr>
          </a:p>
          <a:p>
            <a:r>
              <a:rPr lang="tr-TR" dirty="0" err="1">
                <a:latin typeface="Times New Roman" pitchFamily="18" charset="0"/>
              </a:rPr>
              <a:t>Nötrofillerin</a:t>
            </a:r>
            <a:r>
              <a:rPr lang="tr-TR" dirty="0">
                <a:latin typeface="Times New Roman" pitchFamily="18" charset="0"/>
              </a:rPr>
              <a:t> ve </a:t>
            </a:r>
            <a:r>
              <a:rPr lang="tr-TR" dirty="0" err="1">
                <a:latin typeface="Times New Roman" pitchFamily="18" charset="0"/>
              </a:rPr>
              <a:t>monositlerin</a:t>
            </a:r>
            <a:r>
              <a:rPr lang="tr-TR" dirty="0">
                <a:latin typeface="Times New Roman" pitchFamily="18" charset="0"/>
              </a:rPr>
              <a:t> sitoplazmasın-</a:t>
            </a:r>
            <a:r>
              <a:rPr lang="tr-TR" dirty="0" err="1">
                <a:latin typeface="Times New Roman" pitchFamily="18" charset="0"/>
              </a:rPr>
              <a:t>daki</a:t>
            </a:r>
            <a:r>
              <a:rPr lang="tr-TR" dirty="0">
                <a:latin typeface="Times New Roman" pitchFamily="18" charset="0"/>
              </a:rPr>
              <a:t> alfa veya </a:t>
            </a:r>
            <a:r>
              <a:rPr lang="tr-TR" dirty="0" err="1">
                <a:latin typeface="Times New Roman" pitchFamily="18" charset="0"/>
              </a:rPr>
              <a:t>azürofil</a:t>
            </a:r>
            <a:r>
              <a:rPr lang="tr-TR" dirty="0">
                <a:latin typeface="Times New Roman" pitchFamily="18" charset="0"/>
              </a:rPr>
              <a:t> granüllerdeki </a:t>
            </a:r>
          </a:p>
          <a:p>
            <a:r>
              <a:rPr lang="tr-TR" b="1" dirty="0">
                <a:latin typeface="Times New Roman" pitchFamily="18" charset="0"/>
              </a:rPr>
              <a:t>serin </a:t>
            </a:r>
            <a:r>
              <a:rPr lang="tr-TR" b="1" dirty="0" err="1">
                <a:latin typeface="Times New Roman" pitchFamily="18" charset="0"/>
              </a:rPr>
              <a:t>proteaz</a:t>
            </a:r>
            <a:r>
              <a:rPr lang="tr-TR" b="1" dirty="0">
                <a:latin typeface="Times New Roman" pitchFamily="18" charset="0"/>
              </a:rPr>
              <a:t> III(PR3)</a:t>
            </a:r>
            <a:r>
              <a:rPr lang="tr-TR" dirty="0">
                <a:latin typeface="Times New Roman" pitchFamily="18" charset="0"/>
              </a:rPr>
              <a:t> ve </a:t>
            </a:r>
            <a:r>
              <a:rPr lang="tr-TR" b="1" dirty="0" err="1">
                <a:latin typeface="Times New Roman" pitchFamily="18" charset="0"/>
              </a:rPr>
              <a:t>miyeloperoksidaz</a:t>
            </a:r>
            <a:r>
              <a:rPr lang="tr-TR" b="1" dirty="0">
                <a:latin typeface="Times New Roman" pitchFamily="18" charset="0"/>
              </a:rPr>
              <a:t> (MPO)</a:t>
            </a:r>
            <a:r>
              <a:rPr lang="tr-TR" dirty="0">
                <a:latin typeface="Times New Roman" pitchFamily="18" charset="0"/>
              </a:rPr>
              <a:t>  gibi çok sayıda </a:t>
            </a:r>
            <a:r>
              <a:rPr lang="tr-TR" dirty="0" err="1">
                <a:latin typeface="Times New Roman" pitchFamily="18" charset="0"/>
              </a:rPr>
              <a:t>lizozomal</a:t>
            </a:r>
            <a:r>
              <a:rPr lang="tr-TR" dirty="0">
                <a:latin typeface="Times New Roman" pitchFamily="18" charset="0"/>
              </a:rPr>
              <a:t> enzime karşı oluşmuş antikorlara “</a:t>
            </a:r>
            <a:r>
              <a:rPr lang="tr-TR" b="1" dirty="0" err="1">
                <a:latin typeface="Times New Roman" pitchFamily="18" charset="0"/>
              </a:rPr>
              <a:t>Antinötrofil</a:t>
            </a:r>
            <a:r>
              <a:rPr lang="tr-TR" b="1" dirty="0">
                <a:latin typeface="Times New Roman" pitchFamily="18" charset="0"/>
              </a:rPr>
              <a:t> </a:t>
            </a:r>
            <a:r>
              <a:rPr lang="tr-TR" b="1" dirty="0" err="1">
                <a:latin typeface="Times New Roman" pitchFamily="18" charset="0"/>
              </a:rPr>
              <a:t>Sitoplazmik</a:t>
            </a:r>
            <a:r>
              <a:rPr lang="tr-TR" b="1" dirty="0">
                <a:latin typeface="Times New Roman" pitchFamily="18" charset="0"/>
              </a:rPr>
              <a:t> antikorlar” (ANCA)  </a:t>
            </a:r>
            <a:r>
              <a:rPr lang="tr-TR" dirty="0">
                <a:latin typeface="Times New Roman" pitchFamily="18" charset="0"/>
              </a:rPr>
              <a:t>adı verilir.</a:t>
            </a:r>
          </a:p>
          <a:p>
            <a:pPr>
              <a:buFontTx/>
              <a:buNone/>
            </a:pPr>
            <a:r>
              <a:rPr lang="tr-TR" dirty="0">
                <a:latin typeface="Times New Roman" pitchFamily="18" charset="0"/>
              </a:rPr>
              <a:t>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4290"/>
            <a:ext cx="761526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normAutofit/>
          </a:bodyPr>
          <a:lstStyle/>
          <a:p>
            <a:r>
              <a:rPr lang="tr-TR" sz="3600" b="1" dirty="0" err="1">
                <a:solidFill>
                  <a:srgbClr val="00B050"/>
                </a:solidFill>
                <a:latin typeface="Times New Roman" pitchFamily="18" charset="0"/>
              </a:rPr>
              <a:t>Antinötrofil</a:t>
            </a:r>
            <a:r>
              <a:rPr lang="tr-TR" sz="36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tr-TR" sz="3600" b="1" dirty="0" err="1">
                <a:solidFill>
                  <a:srgbClr val="00B050"/>
                </a:solidFill>
                <a:latin typeface="Times New Roman" pitchFamily="18" charset="0"/>
              </a:rPr>
              <a:t>Sitoplazmik</a:t>
            </a:r>
            <a:r>
              <a:rPr lang="tr-TR" sz="3600" b="1" dirty="0">
                <a:solidFill>
                  <a:srgbClr val="00B050"/>
                </a:solidFill>
                <a:latin typeface="Times New Roman" pitchFamily="18" charset="0"/>
              </a:rPr>
              <a:t> antikorlar</a:t>
            </a:r>
            <a:r>
              <a:rPr lang="tr-TR" sz="3600" dirty="0">
                <a:solidFill>
                  <a:srgbClr val="00B050"/>
                </a:solidFill>
                <a:latin typeface="Times New Roman" pitchFamily="18" charset="0"/>
              </a:rPr>
              <a:t>” (</a:t>
            </a:r>
            <a:r>
              <a:rPr lang="tr-TR" sz="3600" b="1" dirty="0">
                <a:solidFill>
                  <a:srgbClr val="00B050"/>
                </a:solidFill>
                <a:latin typeface="Times New Roman" pitchFamily="18" charset="0"/>
              </a:rPr>
              <a:t>ANCA</a:t>
            </a:r>
            <a:r>
              <a:rPr lang="tr-TR" sz="3600" dirty="0">
                <a:solidFill>
                  <a:srgbClr val="00B050"/>
                </a:solidFill>
                <a:latin typeface="Times New Roman" pitchFamily="18" charset="0"/>
              </a:rPr>
              <a:t>) 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ECB6-212C-4580-B1CA-220D751314D5}" type="slidenum">
              <a:rPr lang="tr-TR" smtClean="0"/>
              <a:pPr/>
              <a:t>59</a:t>
            </a:fld>
            <a:endParaRPr lang="tr-T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60350"/>
            <a:ext cx="7815291" cy="50435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z="3800" b="1" dirty="0">
                <a:solidFill>
                  <a:schemeClr val="hlink"/>
                </a:solidFill>
              </a:rPr>
              <a:t>Akut Faz Proteinleri</a:t>
            </a:r>
            <a:endParaRPr lang="en-US" sz="3800" b="1" dirty="0">
              <a:solidFill>
                <a:schemeClr val="hlink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82639"/>
            <a:ext cx="8363272" cy="557056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tr-TR" sz="2800" dirty="0" err="1"/>
              <a:t>İnflamasyon</a:t>
            </a:r>
            <a:r>
              <a:rPr lang="tr-TR" sz="2800" dirty="0"/>
              <a:t> geliştiğinde IL-1,IL-6,TNF-</a:t>
            </a:r>
            <a:r>
              <a:rPr lang="el-GR" sz="2800" dirty="0"/>
              <a:t>α</a:t>
            </a:r>
            <a:r>
              <a:rPr lang="tr-TR" sz="2800" dirty="0"/>
              <a:t> (</a:t>
            </a:r>
            <a:r>
              <a:rPr lang="tr-TR" sz="2800" dirty="0" err="1"/>
              <a:t>proinflamatuvar</a:t>
            </a:r>
            <a:r>
              <a:rPr lang="tr-TR" sz="2800" dirty="0"/>
              <a:t> </a:t>
            </a:r>
            <a:r>
              <a:rPr lang="tr-TR" sz="2800" dirty="0" err="1"/>
              <a:t>sitokinler</a:t>
            </a:r>
            <a:r>
              <a:rPr lang="tr-TR" sz="2800" dirty="0"/>
              <a:t>) etkisiyle  karaciğerde sentezlenen proteinlerdir</a:t>
            </a:r>
          </a:p>
          <a:p>
            <a:pPr eaLnBrk="1" hangingPunct="1"/>
            <a:r>
              <a:rPr lang="tr-TR" sz="2800" dirty="0" err="1"/>
              <a:t>İnflamatuvar</a:t>
            </a:r>
            <a:r>
              <a:rPr lang="tr-TR" sz="2800" dirty="0"/>
              <a:t> </a:t>
            </a:r>
            <a:r>
              <a:rPr lang="tr-TR" sz="2800" dirty="0" err="1"/>
              <a:t>romatolojik</a:t>
            </a:r>
            <a:r>
              <a:rPr lang="tr-TR" sz="2800" dirty="0"/>
              <a:t> patolojilerin mekanik olaylardan ayrımında yardımcıdır</a:t>
            </a:r>
          </a:p>
          <a:p>
            <a:pPr eaLnBrk="1" hangingPunct="1"/>
            <a:r>
              <a:rPr lang="tr-TR" sz="2800" dirty="0"/>
              <a:t>Tek başına tanı koydurucu değildir</a:t>
            </a:r>
          </a:p>
          <a:p>
            <a:pPr eaLnBrk="1" hangingPunct="1"/>
            <a:r>
              <a:rPr lang="tr-TR" sz="2800" dirty="0" err="1"/>
              <a:t>Nonspesifik</a:t>
            </a:r>
            <a:r>
              <a:rPr lang="tr-TR" sz="2800" dirty="0"/>
              <a:t> testlerdir</a:t>
            </a:r>
          </a:p>
          <a:p>
            <a:pPr eaLnBrk="1" hangingPunct="1"/>
            <a:r>
              <a:rPr lang="tr-TR" sz="2800" dirty="0"/>
              <a:t>Hastalık aktivitesi ve tedavinin değerlendirilmesinde </a:t>
            </a:r>
          </a:p>
          <a:p>
            <a:pPr eaLnBrk="1" hangingPunct="1"/>
            <a:r>
              <a:rPr lang="tr-TR" sz="2800" dirty="0"/>
              <a:t>Enfeksiyon araştırılmasında değerlidir </a:t>
            </a:r>
          </a:p>
          <a:p>
            <a:r>
              <a:rPr lang="tr-TR" sz="2800" dirty="0" err="1"/>
              <a:t>Romatizmal</a:t>
            </a:r>
            <a:r>
              <a:rPr lang="tr-TR" sz="2800" dirty="0"/>
              <a:t> hastalıklar, </a:t>
            </a:r>
            <a:r>
              <a:rPr lang="tr-TR" sz="2800" dirty="0" err="1"/>
              <a:t>infeksiyonlar</a:t>
            </a:r>
            <a:r>
              <a:rPr lang="tr-TR" sz="2800" dirty="0"/>
              <a:t>, </a:t>
            </a:r>
            <a:r>
              <a:rPr lang="tr-TR" sz="2800" dirty="0" err="1"/>
              <a:t>malignitelerde</a:t>
            </a:r>
            <a:r>
              <a:rPr lang="tr-TR" sz="2800" dirty="0"/>
              <a:t> yükselir</a:t>
            </a:r>
          </a:p>
          <a:p>
            <a:r>
              <a:rPr lang="tr-TR" sz="2800" dirty="0"/>
              <a:t>Kronik </a:t>
            </a:r>
            <a:r>
              <a:rPr lang="tr-TR" sz="2800" dirty="0" err="1"/>
              <a:t>inflamasyonda</a:t>
            </a:r>
            <a:r>
              <a:rPr lang="tr-TR" sz="2800" dirty="0"/>
              <a:t> </a:t>
            </a:r>
            <a:r>
              <a:rPr lang="tr-TR" sz="2800" dirty="0" err="1"/>
              <a:t>inflamasyon</a:t>
            </a:r>
            <a:r>
              <a:rPr lang="tr-TR" sz="2800" dirty="0"/>
              <a:t> şiddetini yansıtmaz </a:t>
            </a:r>
          </a:p>
          <a:p>
            <a:pPr eaLnBrk="1" hangingPunct="1"/>
            <a:endParaRPr lang="en-US" sz="28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ECB6-212C-4580-B1CA-220D751314D5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tr-TR" sz="2800"/>
              <a:t>ANCA incelemesi vaskülitlerin tanı ve klasifikasyonunda önemli rol oynar.</a:t>
            </a:r>
          </a:p>
          <a:p>
            <a:pPr marL="609600" indent="-609600"/>
            <a:endParaRPr lang="tr-TR" sz="2800"/>
          </a:p>
          <a:p>
            <a:pPr marL="609600" indent="-609600"/>
            <a:r>
              <a:rPr lang="tr-TR" sz="2800"/>
              <a:t>İki tip ANCA inceleme yöntemi vardır:</a:t>
            </a:r>
          </a:p>
          <a:p>
            <a:pPr marL="990600" lvl="1" indent="-533400"/>
            <a:r>
              <a:rPr lang="tr-TR" sz="2400" b="1"/>
              <a:t>İndirekt immünfloresans yöntem (IFA) (sensitif)</a:t>
            </a:r>
          </a:p>
          <a:p>
            <a:pPr marL="990600" lvl="1" indent="-533400"/>
            <a:r>
              <a:rPr lang="tr-TR" sz="2400" b="1"/>
              <a:t>ELISA(Enzyme-linked immünosorbent assay) (spesifik)</a:t>
            </a:r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ECB6-212C-4580-B1CA-220D751314D5}" type="slidenum">
              <a:rPr lang="tr-TR" smtClean="0"/>
              <a:pPr/>
              <a:t>60</a:t>
            </a:fld>
            <a:endParaRPr lang="tr-TR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sz="2400" dirty="0"/>
              <a:t>İFA;  </a:t>
            </a:r>
            <a:r>
              <a:rPr lang="tr-TR" sz="2400" dirty="0" err="1"/>
              <a:t>nötrofiller</a:t>
            </a:r>
            <a:r>
              <a:rPr lang="tr-TR" sz="2400" dirty="0"/>
              <a:t> hedef antijen olarak </a:t>
            </a:r>
            <a:r>
              <a:rPr lang="tr-TR" sz="2400" dirty="0" err="1"/>
              <a:t>donörlerden</a:t>
            </a:r>
            <a:r>
              <a:rPr lang="tr-TR" sz="2400" dirty="0"/>
              <a:t> elde edilen normal </a:t>
            </a:r>
            <a:r>
              <a:rPr lang="tr-TR" sz="2400" dirty="0" err="1"/>
              <a:t>nötrofiller</a:t>
            </a:r>
            <a:r>
              <a:rPr lang="tr-TR" sz="2400" dirty="0"/>
              <a:t> kullanılır.Normal  </a:t>
            </a:r>
            <a:r>
              <a:rPr lang="tr-TR" sz="2400" dirty="0" err="1"/>
              <a:t>nötrofiller</a:t>
            </a:r>
            <a:r>
              <a:rPr lang="tr-TR" sz="2400" dirty="0"/>
              <a:t>, cam tabakalar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r-TR" sz="2400" dirty="0"/>
              <a:t>	üzerine kaplanır ve etanol ile </a:t>
            </a:r>
            <a:r>
              <a:rPr lang="tr-TR" sz="2400" dirty="0" err="1"/>
              <a:t>fikse</a:t>
            </a:r>
            <a:r>
              <a:rPr lang="tr-TR" sz="2400" dirty="0"/>
              <a:t> edilir.Test edilecek hasta serumu sulandırılarak, </a:t>
            </a:r>
            <a:r>
              <a:rPr lang="tr-TR" sz="2400" dirty="0" err="1"/>
              <a:t>nötrofil</a:t>
            </a:r>
            <a:r>
              <a:rPr lang="tr-TR" sz="2400" dirty="0"/>
              <a:t> kaplı cam tabaka üstüne eklenir.Sonraki basamakta ortama eklenen ikinci antikor,</a:t>
            </a:r>
            <a:r>
              <a:rPr lang="tr-TR" sz="2400" dirty="0" err="1"/>
              <a:t>floresanla</a:t>
            </a:r>
            <a:r>
              <a:rPr lang="tr-TR" sz="2400" dirty="0"/>
              <a:t> </a:t>
            </a:r>
            <a:r>
              <a:rPr lang="tr-TR" sz="2400" dirty="0" err="1"/>
              <a:t>konjugedir</a:t>
            </a:r>
            <a:r>
              <a:rPr lang="tr-TR" sz="2400" dirty="0"/>
              <a:t>. Bunun amacı , hasta serumunda antijene (</a:t>
            </a:r>
            <a:r>
              <a:rPr lang="tr-TR" sz="2400" dirty="0" err="1"/>
              <a:t>nötrofil</a:t>
            </a:r>
            <a:r>
              <a:rPr lang="tr-TR" sz="2400" dirty="0"/>
              <a:t>) bağlanan antikorlar varsa,  </a:t>
            </a:r>
            <a:r>
              <a:rPr lang="tr-TR" sz="2400" dirty="0" err="1"/>
              <a:t>immünfloresan</a:t>
            </a:r>
            <a:r>
              <a:rPr lang="tr-TR" sz="2400" dirty="0"/>
              <a:t> mikroskopla bakıldığında bunların görüntülenmesidir. </a:t>
            </a:r>
            <a:r>
              <a:rPr lang="tr-TR" sz="2400" dirty="0" err="1"/>
              <a:t>Nötrofillerin</a:t>
            </a:r>
            <a:r>
              <a:rPr lang="tr-TR" sz="2400" dirty="0"/>
              <a:t> etanol ile tespit edildiği IIF boyanma örneğine göre;</a:t>
            </a:r>
          </a:p>
          <a:p>
            <a:pPr>
              <a:lnSpc>
                <a:spcPct val="80000"/>
              </a:lnSpc>
            </a:pPr>
            <a:r>
              <a:rPr lang="tr-TR" sz="2400" dirty="0" err="1"/>
              <a:t>Diffüz</a:t>
            </a:r>
            <a:r>
              <a:rPr lang="tr-TR" sz="2400" dirty="0"/>
              <a:t> </a:t>
            </a:r>
            <a:r>
              <a:rPr lang="tr-TR" sz="2400" dirty="0" err="1"/>
              <a:t>sitoplazmik</a:t>
            </a:r>
            <a:r>
              <a:rPr lang="tr-TR" sz="2400" dirty="0"/>
              <a:t>(cANCA),</a:t>
            </a:r>
          </a:p>
          <a:p>
            <a:pPr>
              <a:lnSpc>
                <a:spcPct val="80000"/>
              </a:lnSpc>
            </a:pPr>
            <a:r>
              <a:rPr lang="tr-TR" sz="2400" dirty="0"/>
              <a:t>Peri nükleer(</a:t>
            </a:r>
            <a:r>
              <a:rPr lang="tr-TR" sz="2400" dirty="0" err="1"/>
              <a:t>pANCA</a:t>
            </a:r>
            <a:r>
              <a:rPr lang="tr-TR" sz="2400" dirty="0"/>
              <a:t>),</a:t>
            </a:r>
          </a:p>
          <a:p>
            <a:pPr>
              <a:lnSpc>
                <a:spcPct val="80000"/>
              </a:lnSpc>
            </a:pPr>
            <a:r>
              <a:rPr lang="tr-TR" sz="2400" dirty="0" err="1"/>
              <a:t>Atipik</a:t>
            </a:r>
            <a:r>
              <a:rPr lang="tr-TR" sz="2400" dirty="0"/>
              <a:t> (</a:t>
            </a:r>
            <a:r>
              <a:rPr lang="tr-TR" sz="2400" dirty="0" err="1"/>
              <a:t>aANCA</a:t>
            </a:r>
            <a:r>
              <a:rPr lang="tr-TR" sz="2400" dirty="0"/>
              <a:t>) olmak üzere  üç farklı tip tanımlanır.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ECB6-212C-4580-B1CA-220D751314D5}" type="slidenum">
              <a:rPr lang="tr-TR" smtClean="0"/>
              <a:pPr/>
              <a:t>61</a:t>
            </a:fld>
            <a:endParaRPr lang="tr-TR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pPr>
              <a:buFontTx/>
              <a:buNone/>
            </a:pPr>
            <a:endParaRPr lang="tr-TR" dirty="0"/>
          </a:p>
          <a:p>
            <a:pPr>
              <a:buFontTx/>
              <a:buNone/>
            </a:pPr>
            <a:r>
              <a:rPr lang="tr-TR" dirty="0"/>
              <a:t>♦  c-ANCA :PR3 (</a:t>
            </a:r>
            <a:r>
              <a:rPr lang="tr-TR" dirty="0" err="1"/>
              <a:t>Proteinaz</a:t>
            </a:r>
            <a:r>
              <a:rPr lang="tr-TR" dirty="0"/>
              <a:t>-3)</a:t>
            </a:r>
          </a:p>
          <a:p>
            <a:pPr>
              <a:buFontTx/>
              <a:buNone/>
            </a:pPr>
            <a:r>
              <a:rPr lang="tr-TR" dirty="0"/>
              <a:t>♦ p-ANCA :MPO (</a:t>
            </a:r>
            <a:r>
              <a:rPr lang="tr-TR" dirty="0" err="1"/>
              <a:t>Miyeloperoksidaz</a:t>
            </a:r>
            <a:r>
              <a:rPr lang="tr-TR" dirty="0"/>
              <a:t>)ve bazı enzimler (</a:t>
            </a:r>
            <a:r>
              <a:rPr lang="tr-TR" dirty="0" err="1"/>
              <a:t>Laktoferrin</a:t>
            </a:r>
            <a:r>
              <a:rPr lang="tr-TR" dirty="0"/>
              <a:t>, </a:t>
            </a:r>
            <a:r>
              <a:rPr lang="tr-TR" dirty="0" err="1"/>
              <a:t>elastaz</a:t>
            </a:r>
            <a:r>
              <a:rPr lang="tr-TR" dirty="0"/>
              <a:t>, </a:t>
            </a:r>
            <a:r>
              <a:rPr lang="tr-TR" dirty="0" err="1"/>
              <a:t>catepsin</a:t>
            </a:r>
            <a:r>
              <a:rPr lang="tr-TR" dirty="0"/>
              <a:t> G, </a:t>
            </a:r>
            <a:r>
              <a:rPr lang="tr-TR" dirty="0" err="1"/>
              <a:t>Lizozim</a:t>
            </a:r>
            <a:r>
              <a:rPr lang="tr-TR" dirty="0"/>
              <a:t>) ile ilişkili.</a:t>
            </a:r>
            <a:endParaRPr lang="tr-TR" b="1" dirty="0"/>
          </a:p>
          <a:p>
            <a:pPr>
              <a:buFontTx/>
              <a:buNone/>
            </a:pPr>
            <a:r>
              <a:rPr lang="tr-TR" dirty="0"/>
              <a:t>♦ </a:t>
            </a:r>
            <a:r>
              <a:rPr lang="tr-TR" dirty="0" err="1"/>
              <a:t>Atipik</a:t>
            </a:r>
            <a:r>
              <a:rPr lang="tr-TR" dirty="0"/>
              <a:t> ANCA (ANA, p-ANCA)</a:t>
            </a:r>
            <a:endParaRPr lang="en-US" dirty="0"/>
          </a:p>
          <a:p>
            <a:endParaRPr lang="tr-TR" dirty="0"/>
          </a:p>
          <a:p>
            <a:pPr>
              <a:buFontTx/>
              <a:buNone/>
            </a:pPr>
            <a:r>
              <a:rPr lang="tr-TR" dirty="0"/>
              <a:t>   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ECB6-212C-4580-B1CA-220D751314D5}" type="slidenum">
              <a:rPr lang="tr-TR" smtClean="0"/>
              <a:pPr/>
              <a:t>62</a:t>
            </a:fld>
            <a:endParaRPr lang="tr-TR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5661025"/>
            <a:ext cx="91440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1200"/>
              <a:t>Demonstration of cytoplasmic antineutrophil cytoplasmic antibodies (C-ANCA) by indirect immunofluorescence</a:t>
            </a:r>
          </a:p>
          <a:p>
            <a:pPr algn="ctr"/>
            <a:r>
              <a:rPr lang="tr-TR" sz="1200"/>
              <a:t> with normal neutrophils. There is heavy staining in the cytoplasm while the multilobulated nuclei (clear zones) are nonreactive.</a:t>
            </a:r>
          </a:p>
          <a:p>
            <a:pPr algn="ctr"/>
            <a:r>
              <a:rPr lang="tr-TR" sz="1200"/>
              <a:t> These antibodies are usually directed against proteinase 3 and most patients have Wegener's granulomatosis. </a:t>
            </a:r>
          </a:p>
          <a:p>
            <a:pPr algn="ctr"/>
            <a:r>
              <a:rPr lang="tr-TR" sz="1200"/>
              <a:t>Courtesy of Helmut Rennke, MD. 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414588" y="2111375"/>
            <a:ext cx="4314825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tr-TR"/>
              <a:t>C-ANCA pattern </a:t>
            </a:r>
          </a:p>
          <a:p>
            <a:pPr eaLnBrk="0" hangingPunct="0"/>
            <a:r>
              <a:rPr lang="tr-TR"/>
              <a:t>  </a:t>
            </a:r>
            <a:r>
              <a:rPr lang="tr-TR" sz="14500"/>
              <a:t> </a:t>
            </a:r>
            <a:r>
              <a:rPr lang="tr-TR"/>
              <a:t>                                                       </a:t>
            </a:r>
          </a:p>
        </p:txBody>
      </p:sp>
      <p:pic>
        <p:nvPicPr>
          <p:cNvPr id="19460" name="Picture 4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8713788" cy="5465762"/>
          </a:xfrm>
          <a:prstGeom prst="rect">
            <a:avLst/>
          </a:prstGeom>
          <a:noFill/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 rot="10744060" flipV="1">
            <a:off x="473075" y="4867275"/>
            <a:ext cx="1797050" cy="514350"/>
          </a:xfrm>
          <a:prstGeom prst="rect">
            <a:avLst/>
          </a:prstGeom>
          <a:noFill/>
          <a:ln w="57150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2400">
                <a:solidFill>
                  <a:schemeClr val="bg1"/>
                </a:solidFill>
                <a:latin typeface="Comic Sans MS" pitchFamily="66" charset="0"/>
              </a:rPr>
              <a:t>c – ANCA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ECB6-212C-4580-B1CA-220D751314D5}" type="slidenum">
              <a:rPr lang="tr-TR" smtClean="0"/>
              <a:pPr/>
              <a:t>63</a:t>
            </a:fld>
            <a:endParaRPr lang="tr-TR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can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667000" y="6156325"/>
            <a:ext cx="37766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 sz="2000">
                <a:solidFill>
                  <a:srgbClr val="FFFF00"/>
                </a:solidFill>
                <a:latin typeface="Times New Roman" pitchFamily="18" charset="0"/>
              </a:rPr>
              <a:t>Ankara Üniversitesi Tıp Fakültesi                   İmmünoloji Laboratuvarı</a:t>
            </a:r>
            <a:endParaRPr lang="en-US" sz="20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90600" y="304800"/>
            <a:ext cx="2057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>
                <a:solidFill>
                  <a:srgbClr val="FFFFFF"/>
                </a:solidFill>
                <a:latin typeface="Arial Black" pitchFamily="34" charset="0"/>
              </a:rPr>
              <a:t>c-ANCA (1/10)</a:t>
            </a:r>
            <a:endParaRPr lang="en-US" sz="240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V="1">
            <a:off x="3429000" y="2590800"/>
            <a:ext cx="53340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7239000" y="3429000"/>
            <a:ext cx="609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ECB6-212C-4580-B1CA-220D751314D5}" type="slidenum">
              <a:rPr lang="tr-TR" smtClean="0"/>
              <a:pPr/>
              <a:t>64</a:t>
            </a:fld>
            <a:endParaRPr lang="tr-TR"/>
          </a:p>
        </p:txBody>
      </p:sp>
    </p:spTree>
  </p:cSld>
  <p:clrMapOvr>
    <a:masterClrMapping/>
  </p:clrMapOvr>
  <p:transition advTm="4000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nca-p1"/>
          <p:cNvPicPr>
            <a:picLocks noChangeArrowheads="1"/>
          </p:cNvPicPr>
          <p:nvPr/>
        </p:nvPicPr>
        <p:blipFill>
          <a:blip r:embed="rId2" cstate="print"/>
          <a:srcRect r="4813" b="7590"/>
          <a:stretch>
            <a:fillRect/>
          </a:stretch>
        </p:blipFill>
        <p:spPr bwMode="auto">
          <a:xfrm>
            <a:off x="179388" y="260350"/>
            <a:ext cx="8785225" cy="5329238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 rot="10744060" flipV="1">
            <a:off x="323850" y="4867275"/>
            <a:ext cx="2090738" cy="514350"/>
          </a:xfrm>
          <a:prstGeom prst="rect">
            <a:avLst/>
          </a:prstGeom>
          <a:noFill/>
          <a:ln w="57150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2400">
                <a:solidFill>
                  <a:schemeClr val="bg1"/>
                </a:solidFill>
                <a:latin typeface="Comic Sans MS" pitchFamily="66" charset="0"/>
              </a:rPr>
              <a:t>p – ANCA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5589588"/>
            <a:ext cx="9144000" cy="12684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tr-TR" sz="1200"/>
              <a:t>Demonstration of perinuclear antineutrophil cytoplasmic antibodies (P-ANCA) by indirect immunofluorescence with normal neutrophils.</a:t>
            </a:r>
          </a:p>
          <a:p>
            <a:r>
              <a:rPr lang="tr-TR" sz="1200"/>
              <a:t> Staining is limited to the perinuclear region and the cytoplasm is nonreactive. Among patients with vasculitis,</a:t>
            </a:r>
          </a:p>
          <a:p>
            <a:r>
              <a:rPr lang="tr-TR" sz="1200"/>
              <a:t> the antibodies are usually directed against myeloperoxidase. However, a P-ANCA pattern can also be seen with autoantibodies </a:t>
            </a:r>
          </a:p>
          <a:p>
            <a:r>
              <a:rPr lang="tr-TR" sz="1200"/>
              <a:t>against a number of other antigens including lactoferrin and elastase. Non-MPO P-ANCA can be seen in a variety of</a:t>
            </a:r>
          </a:p>
          <a:p>
            <a:r>
              <a:rPr lang="tr-TR" sz="1200"/>
              <a:t> nonvasculitic disorders. Courtesy of Helmut Rennke, MD. 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ECB6-212C-4580-B1CA-220D751314D5}" type="slidenum">
              <a:rPr lang="tr-TR" smtClean="0"/>
              <a:pPr/>
              <a:t>65</a:t>
            </a:fld>
            <a:endParaRPr lang="tr-TR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pan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743200" y="6156325"/>
            <a:ext cx="4386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 sz="2000">
                <a:solidFill>
                  <a:srgbClr val="FFFF00"/>
                </a:solidFill>
                <a:latin typeface="Times New Roman" pitchFamily="18" charset="0"/>
              </a:rPr>
              <a:t>Ankara Üniversitesi Tıp Fakültesi                   İmmünoloji Laboratuvarı</a:t>
            </a:r>
            <a:endParaRPr lang="en-US" sz="20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955925" y="193675"/>
            <a:ext cx="161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r-TR" sz="2400">
              <a:latin typeface="Times New Roman" pitchFamily="18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33400" y="304800"/>
            <a:ext cx="160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>
                <a:solidFill>
                  <a:srgbClr val="FFFFFF"/>
                </a:solidFill>
                <a:latin typeface="Arial Black" pitchFamily="34" charset="0"/>
              </a:rPr>
              <a:t>P-ANCA (1/20)</a:t>
            </a:r>
            <a:endParaRPr lang="en-US" sz="240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H="1">
            <a:off x="5715000" y="2286000"/>
            <a:ext cx="762000" cy="381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ECB6-212C-4580-B1CA-220D751314D5}" type="slidenum">
              <a:rPr lang="tr-TR" smtClean="0"/>
              <a:pPr/>
              <a:t>66</a:t>
            </a:fld>
            <a:endParaRPr lang="tr-TR"/>
          </a:p>
        </p:txBody>
      </p:sp>
    </p:spTree>
  </p:cSld>
  <p:clrMapOvr>
    <a:masterClrMapping/>
  </p:clrMapOvr>
  <p:transition advTm="4000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2955"/>
            <a:ext cx="8229600" cy="1144683"/>
          </a:xfrm>
        </p:spPr>
        <p:txBody>
          <a:bodyPr>
            <a:normAutofit fontScale="90000"/>
          </a:bodyPr>
          <a:lstStyle/>
          <a:p>
            <a:r>
              <a:rPr lang="tr-TR" sz="3600" b="1" dirty="0"/>
              <a:t>cANCA  (serin </a:t>
            </a:r>
            <a:r>
              <a:rPr lang="tr-TR" sz="3600" b="1" dirty="0" err="1"/>
              <a:t>proteinaz</a:t>
            </a:r>
            <a:r>
              <a:rPr lang="tr-TR" sz="3600" b="1" dirty="0"/>
              <a:t> 3’e karşı)</a:t>
            </a:r>
            <a:br>
              <a:rPr lang="tr-TR" sz="3600" b="1" dirty="0"/>
            </a:br>
            <a:r>
              <a:rPr lang="tr-TR" sz="3600" b="1" dirty="0"/>
              <a:t>Görüldüğü Hastalıklar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2800"/>
              <a:t>Wegener granülomatozu (WG)(en sık: %90)</a:t>
            </a:r>
          </a:p>
          <a:p>
            <a:pPr>
              <a:lnSpc>
                <a:spcPct val="90000"/>
              </a:lnSpc>
            </a:pPr>
            <a:r>
              <a:rPr lang="tr-TR" sz="2800"/>
              <a:t>Mikroskopik polianjiitis (MPA) (%50)</a:t>
            </a:r>
          </a:p>
          <a:p>
            <a:pPr>
              <a:lnSpc>
                <a:spcPct val="90000"/>
              </a:lnSpc>
            </a:pPr>
            <a:r>
              <a:rPr lang="tr-TR" sz="2800"/>
              <a:t>Poliarteritis nodosa (%5-10)</a:t>
            </a:r>
          </a:p>
          <a:p>
            <a:pPr>
              <a:lnSpc>
                <a:spcPct val="90000"/>
              </a:lnSpc>
            </a:pPr>
            <a:r>
              <a:rPr lang="tr-TR" sz="2800"/>
              <a:t>Churg-Strauss sendromu (CSS)(%10)</a:t>
            </a:r>
          </a:p>
          <a:p>
            <a:pPr>
              <a:lnSpc>
                <a:spcPct val="90000"/>
              </a:lnSpc>
            </a:pPr>
            <a:r>
              <a:rPr lang="tr-TR" sz="2800"/>
              <a:t>Aşırı duyarlılık vasküliti (nadir)</a:t>
            </a:r>
          </a:p>
          <a:p>
            <a:pPr>
              <a:lnSpc>
                <a:spcPct val="90000"/>
              </a:lnSpc>
            </a:pPr>
            <a:r>
              <a:rPr lang="tr-TR" sz="2800"/>
              <a:t>Henoch-Schönlein purpurası (nadir)</a:t>
            </a:r>
          </a:p>
          <a:p>
            <a:pPr>
              <a:lnSpc>
                <a:spcPct val="90000"/>
              </a:lnSpc>
            </a:pPr>
            <a:r>
              <a:rPr lang="tr-TR" sz="2800"/>
              <a:t>IgA nefropatisi (nadir)</a:t>
            </a:r>
          </a:p>
          <a:p>
            <a:pPr>
              <a:lnSpc>
                <a:spcPct val="90000"/>
              </a:lnSpc>
            </a:pPr>
            <a:r>
              <a:rPr lang="tr-TR" sz="2800"/>
              <a:t>Sistemik lupus eritematozus (nadir)</a:t>
            </a:r>
          </a:p>
          <a:p>
            <a:pPr>
              <a:lnSpc>
                <a:spcPct val="90000"/>
              </a:lnSpc>
            </a:pPr>
            <a:r>
              <a:rPr lang="tr-TR" sz="2800"/>
              <a:t>Postenfeksiyöz glomerülonefrit (nadir)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ECB6-212C-4580-B1CA-220D751314D5}" type="slidenum">
              <a:rPr lang="tr-TR" smtClean="0"/>
              <a:pPr/>
              <a:t>67</a:t>
            </a:fld>
            <a:endParaRPr lang="tr-TR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2955"/>
            <a:ext cx="8229600" cy="1144683"/>
          </a:xfrm>
        </p:spPr>
        <p:txBody>
          <a:bodyPr>
            <a:normAutofit fontScale="90000"/>
          </a:bodyPr>
          <a:lstStyle/>
          <a:p>
            <a:r>
              <a:rPr lang="tr-TR" sz="3600" b="1" dirty="0" err="1"/>
              <a:t>pANCA</a:t>
            </a:r>
            <a:r>
              <a:rPr lang="tr-TR" sz="3600" b="1" dirty="0"/>
              <a:t> (</a:t>
            </a:r>
            <a:r>
              <a:rPr lang="tr-TR" sz="3600" b="1" dirty="0" err="1"/>
              <a:t>miyeloperoksidaz’a</a:t>
            </a:r>
            <a:r>
              <a:rPr lang="tr-TR" sz="3600" b="1" dirty="0"/>
              <a:t> karşı)</a:t>
            </a:r>
            <a:br>
              <a:rPr lang="tr-TR" sz="3600" b="1" dirty="0"/>
            </a:br>
            <a:r>
              <a:rPr lang="tr-TR" sz="3600" b="1" dirty="0"/>
              <a:t> Görüldüğü Hastalıklar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2800"/>
              <a:t>Mikroskopik polianjiitis (%50-70)</a:t>
            </a:r>
          </a:p>
          <a:p>
            <a:pPr>
              <a:lnSpc>
                <a:spcPct val="90000"/>
              </a:lnSpc>
            </a:pPr>
            <a:r>
              <a:rPr lang="tr-TR" sz="2800"/>
              <a:t>İdyopatik nekrotizan glomerülonefrit(pausi-immün vaskülit) (%50-85) </a:t>
            </a:r>
          </a:p>
          <a:p>
            <a:pPr>
              <a:lnSpc>
                <a:spcPct val="90000"/>
              </a:lnSpc>
            </a:pPr>
            <a:r>
              <a:rPr lang="tr-TR" sz="2800"/>
              <a:t>Churg-Strauss sendromu (%70-85)</a:t>
            </a:r>
          </a:p>
          <a:p>
            <a:pPr>
              <a:lnSpc>
                <a:spcPct val="90000"/>
              </a:lnSpc>
            </a:pPr>
            <a:r>
              <a:rPr lang="tr-TR" sz="2800"/>
              <a:t>Goodpasture sendromu (%10-40)</a:t>
            </a:r>
          </a:p>
          <a:p>
            <a:pPr>
              <a:lnSpc>
                <a:spcPct val="90000"/>
              </a:lnSpc>
            </a:pPr>
            <a:r>
              <a:rPr lang="tr-TR" sz="2800"/>
              <a:t>Wegener granülomatozu ( %5-10)</a:t>
            </a:r>
          </a:p>
          <a:p>
            <a:pPr>
              <a:lnSpc>
                <a:spcPct val="90000"/>
              </a:lnSpc>
            </a:pPr>
            <a:r>
              <a:rPr lang="tr-TR" sz="2800"/>
              <a:t>Poliarteritis nodosa (%5-10)</a:t>
            </a:r>
          </a:p>
          <a:p>
            <a:pPr>
              <a:lnSpc>
                <a:spcPct val="90000"/>
              </a:lnSpc>
            </a:pPr>
            <a:r>
              <a:rPr lang="tr-TR" sz="2800"/>
              <a:t>Sistemik lupus eritematozus (nadir)</a:t>
            </a:r>
          </a:p>
          <a:p>
            <a:pPr>
              <a:lnSpc>
                <a:spcPct val="90000"/>
              </a:lnSpc>
            </a:pPr>
            <a:r>
              <a:rPr lang="tr-TR" sz="2800"/>
              <a:t>Çeşitli ilaçlar (hidralazin, propiltiourasil)</a:t>
            </a:r>
          </a:p>
          <a:p>
            <a:pPr>
              <a:lnSpc>
                <a:spcPct val="90000"/>
              </a:lnSpc>
            </a:pPr>
            <a:endParaRPr lang="tr-TR" sz="280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ECB6-212C-4580-B1CA-220D751314D5}" type="slidenum">
              <a:rPr lang="tr-TR" smtClean="0"/>
              <a:pPr/>
              <a:t>68</a:t>
            </a:fld>
            <a:endParaRPr lang="tr-TR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>
              <a:buFontTx/>
              <a:buNone/>
            </a:pPr>
            <a:r>
              <a:rPr lang="tr-TR" dirty="0"/>
              <a:t>	</a:t>
            </a:r>
            <a:r>
              <a:rPr lang="tr-TR" dirty="0" err="1"/>
              <a:t>İmmünfloresan</a:t>
            </a:r>
            <a:r>
              <a:rPr lang="tr-TR" dirty="0"/>
              <a:t> boyanmada  </a:t>
            </a:r>
            <a:r>
              <a:rPr lang="tr-TR" b="1" dirty="0" err="1"/>
              <a:t>Atipik</a:t>
            </a:r>
            <a:r>
              <a:rPr lang="tr-TR" b="1" dirty="0"/>
              <a:t> ANCA</a:t>
            </a:r>
            <a:r>
              <a:rPr lang="tr-TR" dirty="0"/>
              <a:t> görünümü,sistemik </a:t>
            </a:r>
            <a:r>
              <a:rPr lang="tr-TR" dirty="0" err="1"/>
              <a:t>vaskülitlerden</a:t>
            </a:r>
            <a:r>
              <a:rPr lang="tr-TR" dirty="0"/>
              <a:t> ziyade </a:t>
            </a:r>
            <a:r>
              <a:rPr lang="tr-TR" dirty="0" err="1"/>
              <a:t>immün</a:t>
            </a:r>
            <a:r>
              <a:rPr lang="tr-TR" dirty="0"/>
              <a:t> aracılıklı hastalıklarda görülür;</a:t>
            </a:r>
          </a:p>
          <a:p>
            <a:endParaRPr lang="tr-TR" dirty="0"/>
          </a:p>
          <a:p>
            <a:r>
              <a:rPr lang="tr-TR" dirty="0" err="1"/>
              <a:t>Kollajen</a:t>
            </a:r>
            <a:r>
              <a:rPr lang="tr-TR" dirty="0"/>
              <a:t> doku hastalıkları, </a:t>
            </a:r>
          </a:p>
          <a:p>
            <a:r>
              <a:rPr lang="tr-TR" dirty="0" err="1"/>
              <a:t>Antifosfolipid</a:t>
            </a:r>
            <a:r>
              <a:rPr lang="tr-TR" dirty="0"/>
              <a:t> sendrom,</a:t>
            </a:r>
          </a:p>
          <a:p>
            <a:r>
              <a:rPr lang="tr-TR" dirty="0" err="1"/>
              <a:t>Relapsing</a:t>
            </a:r>
            <a:r>
              <a:rPr lang="tr-TR" dirty="0"/>
              <a:t> </a:t>
            </a:r>
            <a:r>
              <a:rPr lang="tr-TR" dirty="0" err="1"/>
              <a:t>polikondrit</a:t>
            </a:r>
            <a:r>
              <a:rPr lang="tr-TR" dirty="0"/>
              <a:t>,</a:t>
            </a:r>
          </a:p>
          <a:p>
            <a:r>
              <a:rPr lang="tr-TR" dirty="0"/>
              <a:t>Reaktif </a:t>
            </a:r>
            <a:r>
              <a:rPr lang="tr-TR" dirty="0" err="1"/>
              <a:t>artrit</a:t>
            </a:r>
            <a:r>
              <a:rPr lang="tr-TR" dirty="0"/>
              <a:t>,</a:t>
            </a:r>
          </a:p>
          <a:p>
            <a:r>
              <a:rPr lang="tr-TR" dirty="0" err="1"/>
              <a:t>İnflamatuvar</a:t>
            </a:r>
            <a:r>
              <a:rPr lang="tr-TR" dirty="0"/>
              <a:t> barsak hastalıkları,</a:t>
            </a:r>
          </a:p>
          <a:p>
            <a:r>
              <a:rPr lang="tr-TR" dirty="0" err="1"/>
              <a:t>Otoimmün</a:t>
            </a:r>
            <a:r>
              <a:rPr lang="tr-TR" dirty="0"/>
              <a:t> hepatit </a:t>
            </a: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ECB6-212C-4580-B1CA-220D751314D5}" type="slidenum">
              <a:rPr lang="tr-TR" smtClean="0"/>
              <a:pPr/>
              <a:t>69</a:t>
            </a:fld>
            <a:endParaRPr lang="tr-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2 İçerik Yer Tutucusu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553200"/>
          </a:xfrm>
        </p:spPr>
        <p:txBody>
          <a:bodyPr/>
          <a:lstStyle/>
          <a:p>
            <a:pPr lvl="2">
              <a:buFontTx/>
              <a:buNone/>
            </a:pPr>
            <a:r>
              <a:rPr lang="tr-TR" sz="2800" b="1" dirty="0"/>
              <a:t>		</a:t>
            </a:r>
            <a:r>
              <a:rPr lang="tr-TR" sz="2800" b="1" dirty="0">
                <a:solidFill>
                  <a:srgbClr val="6980E1"/>
                </a:solidFill>
              </a:rPr>
              <a:t>AKUT FAZ PROTEİNLERİ</a:t>
            </a:r>
          </a:p>
          <a:p>
            <a:r>
              <a:rPr lang="tr-TR" sz="2800" b="1" dirty="0"/>
              <a:t>CRP,</a:t>
            </a:r>
          </a:p>
          <a:p>
            <a:r>
              <a:rPr lang="tr-TR" sz="2800" b="1" dirty="0"/>
              <a:t>fibrinojen,</a:t>
            </a:r>
          </a:p>
          <a:p>
            <a:r>
              <a:rPr lang="tr-TR" sz="2800" b="1" dirty="0" err="1"/>
              <a:t>ferritin</a:t>
            </a:r>
            <a:r>
              <a:rPr lang="tr-TR" sz="2800" b="1" dirty="0"/>
              <a:t>,</a:t>
            </a:r>
          </a:p>
          <a:p>
            <a:r>
              <a:rPr lang="tr-TR" sz="2800" b="1" dirty="0"/>
              <a:t>serum </a:t>
            </a:r>
            <a:r>
              <a:rPr lang="tr-TR" sz="2800" b="1" dirty="0" err="1"/>
              <a:t>amiloid</a:t>
            </a:r>
            <a:r>
              <a:rPr lang="tr-TR" sz="2800" b="1" dirty="0"/>
              <a:t> A (S-AA),</a:t>
            </a:r>
          </a:p>
          <a:p>
            <a:r>
              <a:rPr lang="tr-TR" sz="2800" b="1" dirty="0">
                <a:sym typeface="Symbol" pitchFamily="18" charset="2"/>
              </a:rPr>
              <a:t></a:t>
            </a:r>
            <a:r>
              <a:rPr lang="tr-TR" sz="2800" b="1" dirty="0"/>
              <a:t>-1 </a:t>
            </a:r>
            <a:r>
              <a:rPr lang="tr-TR" sz="2800" b="1" dirty="0" err="1"/>
              <a:t>antikimotripsin</a:t>
            </a:r>
            <a:r>
              <a:rPr lang="tr-TR" sz="2800" b="1" dirty="0"/>
              <a:t>,</a:t>
            </a:r>
            <a:r>
              <a:rPr lang="tr-TR" sz="2800" b="1" dirty="0">
                <a:sym typeface="Symbol" pitchFamily="18" charset="2"/>
              </a:rPr>
              <a:t> </a:t>
            </a:r>
          </a:p>
          <a:p>
            <a:r>
              <a:rPr lang="tr-TR" sz="2800" b="1" dirty="0">
                <a:sym typeface="Symbol" pitchFamily="18" charset="2"/>
              </a:rPr>
              <a:t>-1 </a:t>
            </a:r>
            <a:r>
              <a:rPr lang="tr-TR" sz="2800" b="1" dirty="0" err="1">
                <a:sym typeface="Symbol" pitchFamily="18" charset="2"/>
              </a:rPr>
              <a:t>antitripsin</a:t>
            </a:r>
            <a:r>
              <a:rPr lang="tr-TR" sz="2800" b="1" dirty="0">
                <a:sym typeface="Symbol" pitchFamily="18" charset="2"/>
              </a:rPr>
              <a:t> ,</a:t>
            </a:r>
          </a:p>
          <a:p>
            <a:r>
              <a:rPr lang="tr-TR" sz="2800" b="1" dirty="0">
                <a:sym typeface="Symbol" pitchFamily="18" charset="2"/>
              </a:rPr>
              <a:t>-1 asit </a:t>
            </a:r>
            <a:r>
              <a:rPr lang="tr-TR" sz="2800" b="1" dirty="0" err="1">
                <a:sym typeface="Symbol" pitchFamily="18" charset="2"/>
              </a:rPr>
              <a:t>glikoprotein</a:t>
            </a:r>
            <a:endParaRPr lang="tr-TR" sz="2800" b="1" dirty="0">
              <a:sym typeface="Symbol" pitchFamily="18" charset="2"/>
            </a:endParaRPr>
          </a:p>
          <a:p>
            <a:r>
              <a:rPr lang="tr-TR" sz="2800" b="1" dirty="0" err="1">
                <a:sym typeface="Symbol" pitchFamily="18" charset="2"/>
              </a:rPr>
              <a:t>haptoglobülin</a:t>
            </a:r>
            <a:r>
              <a:rPr lang="tr-TR" sz="2800" b="1" dirty="0">
                <a:sym typeface="Symbol" pitchFamily="18" charset="2"/>
              </a:rPr>
              <a:t>, </a:t>
            </a:r>
          </a:p>
          <a:p>
            <a:r>
              <a:rPr lang="tr-TR" sz="2800" b="1" dirty="0" err="1">
                <a:sym typeface="Symbol" pitchFamily="18" charset="2"/>
              </a:rPr>
              <a:t>seruloplasmin</a:t>
            </a:r>
            <a:r>
              <a:rPr lang="tr-TR" sz="2800" b="1" dirty="0">
                <a:sym typeface="Symbol" pitchFamily="18" charset="2"/>
              </a:rPr>
              <a:t>,</a:t>
            </a:r>
          </a:p>
          <a:p>
            <a:r>
              <a:rPr lang="tr-TR" sz="2800" b="1" dirty="0" err="1">
                <a:sym typeface="Symbol" pitchFamily="18" charset="2"/>
              </a:rPr>
              <a:t>hemopeksin</a:t>
            </a:r>
            <a:r>
              <a:rPr lang="tr-TR" sz="2800" b="1" dirty="0">
                <a:sym typeface="Symbol" pitchFamily="18" charset="2"/>
              </a:rPr>
              <a:t>,</a:t>
            </a:r>
          </a:p>
          <a:p>
            <a:r>
              <a:rPr lang="tr-TR" sz="2800" b="1" dirty="0">
                <a:sym typeface="Symbol" pitchFamily="18" charset="2"/>
              </a:rPr>
              <a:t>C3,C4 </a:t>
            </a:r>
            <a:r>
              <a:rPr lang="tr-TR" sz="2800" b="1" dirty="0" err="1">
                <a:sym typeface="Symbol" pitchFamily="18" charset="2"/>
              </a:rPr>
              <a:t>kompleman</a:t>
            </a:r>
            <a:r>
              <a:rPr lang="tr-TR" sz="2800" b="1" dirty="0">
                <a:sym typeface="Symbol" pitchFamily="18" charset="2"/>
              </a:rPr>
              <a:t> </a:t>
            </a:r>
            <a:r>
              <a:rPr lang="tr-TR" sz="2800" b="1" dirty="0" err="1">
                <a:sym typeface="Symbol" pitchFamily="18" charset="2"/>
              </a:rPr>
              <a:t>prot</a:t>
            </a:r>
            <a:r>
              <a:rPr lang="tr-TR" sz="2800" dirty="0">
                <a:sym typeface="Symbol" pitchFamily="18" charset="2"/>
              </a:rPr>
              <a:t>.</a:t>
            </a:r>
          </a:p>
          <a:p>
            <a:pPr>
              <a:buFontTx/>
              <a:buNone/>
            </a:pPr>
            <a:endParaRPr lang="tr-TR" sz="2800" b="1" dirty="0"/>
          </a:p>
          <a:p>
            <a:endParaRPr lang="tr-TR" sz="2800" dirty="0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ECB6-212C-4580-B1CA-220D751314D5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tr-TR" sz="4000" b="1" dirty="0" err="1">
                <a:solidFill>
                  <a:srgbClr val="C00000"/>
                </a:solidFill>
              </a:rPr>
              <a:t>Antifosfolipid</a:t>
            </a:r>
            <a:r>
              <a:rPr lang="tr-TR" sz="4000" b="1" dirty="0">
                <a:solidFill>
                  <a:srgbClr val="C00000"/>
                </a:solidFill>
              </a:rPr>
              <a:t> antikorlar (</a:t>
            </a:r>
            <a:r>
              <a:rPr lang="tr-TR" sz="4000" b="1" dirty="0" err="1">
                <a:solidFill>
                  <a:srgbClr val="C00000"/>
                </a:solidFill>
              </a:rPr>
              <a:t>aPL</a:t>
            </a:r>
            <a:r>
              <a:rPr lang="tr-TR" sz="400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34" y="1000108"/>
            <a:ext cx="8218487" cy="559754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2400" dirty="0"/>
              <a:t>Negatif yüklü </a:t>
            </a:r>
            <a:r>
              <a:rPr lang="tr-TR" sz="2400" b="1" dirty="0" err="1"/>
              <a:t>kardiolipin</a:t>
            </a:r>
            <a:r>
              <a:rPr lang="tr-TR" sz="2400" b="1" dirty="0"/>
              <a:t> ve </a:t>
            </a:r>
            <a:r>
              <a:rPr lang="tr-TR" sz="2400" b="1" dirty="0" err="1"/>
              <a:t>fosfatidilserinler</a:t>
            </a:r>
            <a:r>
              <a:rPr lang="tr-TR" sz="2400" b="1" dirty="0"/>
              <a:t> ile nötr </a:t>
            </a:r>
            <a:r>
              <a:rPr lang="tr-TR" sz="2400" b="1" dirty="0" err="1"/>
              <a:t>fosfatidilkolin</a:t>
            </a:r>
            <a:r>
              <a:rPr lang="tr-TR" sz="2400" b="1" dirty="0"/>
              <a:t> ve </a:t>
            </a:r>
            <a:r>
              <a:rPr lang="tr-TR" sz="2400" b="1" dirty="0" err="1"/>
              <a:t>fosfatidiletanolamin</a:t>
            </a:r>
            <a:r>
              <a:rPr lang="tr-TR" sz="2400" dirty="0"/>
              <a:t> gibi değişik </a:t>
            </a:r>
            <a:r>
              <a:rPr lang="tr-TR" sz="2400" dirty="0" err="1"/>
              <a:t>fosfolipid</a:t>
            </a:r>
            <a:r>
              <a:rPr lang="tr-TR" sz="2400" dirty="0"/>
              <a:t> antijenlere karşı gelişmiş </a:t>
            </a:r>
            <a:r>
              <a:rPr lang="tr-TR" sz="2400" dirty="0" err="1"/>
              <a:t>otoantikorlardır</a:t>
            </a:r>
            <a:r>
              <a:rPr lang="tr-TR" sz="2400" dirty="0"/>
              <a:t>. </a:t>
            </a:r>
          </a:p>
          <a:p>
            <a:pPr>
              <a:lnSpc>
                <a:spcPct val="90000"/>
              </a:lnSpc>
              <a:buNone/>
            </a:pPr>
            <a:r>
              <a:rPr lang="tr-TR" sz="24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 </a:t>
            </a:r>
            <a:r>
              <a:rPr lang="tr-TR" sz="2400" dirty="0"/>
              <a:t>1)Beta-2 </a:t>
            </a:r>
            <a:r>
              <a:rPr lang="tr-TR" sz="2400" dirty="0" err="1"/>
              <a:t>glikoprotein</a:t>
            </a:r>
            <a:r>
              <a:rPr lang="tr-TR" sz="2400" dirty="0"/>
              <a:t>-1 (β2GP1)’e karşı antikorlar</a:t>
            </a:r>
          </a:p>
          <a:p>
            <a:pPr>
              <a:lnSpc>
                <a:spcPct val="90000"/>
              </a:lnSpc>
            </a:pPr>
            <a:endParaRPr lang="tr-TR" sz="2400" dirty="0"/>
          </a:p>
          <a:p>
            <a:pPr>
              <a:lnSpc>
                <a:spcPct val="90000"/>
              </a:lnSpc>
              <a:buNone/>
            </a:pPr>
            <a:r>
              <a:rPr lang="tr-TR" sz="24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 </a:t>
            </a:r>
            <a:r>
              <a:rPr lang="tr-TR" sz="2400" dirty="0"/>
              <a:t>2) </a:t>
            </a:r>
            <a:r>
              <a:rPr lang="tr-TR" sz="2400" dirty="0" err="1"/>
              <a:t>Antikardiyolipin</a:t>
            </a:r>
            <a:r>
              <a:rPr lang="tr-TR" sz="2400" dirty="0"/>
              <a:t> antikorlar (</a:t>
            </a:r>
            <a:r>
              <a:rPr lang="tr-TR" sz="2400" dirty="0" err="1"/>
              <a:t>aCL</a:t>
            </a:r>
            <a:r>
              <a:rPr lang="tr-TR" sz="2400" dirty="0"/>
              <a:t>) başlıca </a:t>
            </a:r>
            <a:r>
              <a:rPr lang="tr-TR" sz="2400" dirty="0" err="1"/>
              <a:t>kardiyolipin</a:t>
            </a:r>
            <a:r>
              <a:rPr lang="tr-TR" sz="2400" dirty="0"/>
              <a:t> ve </a:t>
            </a:r>
            <a:r>
              <a:rPr lang="tr-TR" sz="2400" dirty="0" err="1"/>
              <a:t>fosfatidilserine</a:t>
            </a:r>
            <a:r>
              <a:rPr lang="tr-TR" sz="2400" dirty="0"/>
              <a:t> bağlanırlar</a:t>
            </a:r>
          </a:p>
          <a:p>
            <a:pPr>
              <a:lnSpc>
                <a:spcPct val="80000"/>
              </a:lnSpc>
            </a:pPr>
            <a:endParaRPr lang="tr-TR" sz="2400" dirty="0"/>
          </a:p>
          <a:p>
            <a:pPr>
              <a:lnSpc>
                <a:spcPct val="80000"/>
              </a:lnSpc>
              <a:buNone/>
            </a:pPr>
            <a:r>
              <a:rPr lang="tr-TR" sz="24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 </a:t>
            </a:r>
            <a:r>
              <a:rPr lang="tr-TR" sz="2400" dirty="0"/>
              <a:t>3) </a:t>
            </a:r>
            <a:r>
              <a:rPr lang="tr-TR" sz="2400" dirty="0" err="1"/>
              <a:t>Lupus</a:t>
            </a:r>
            <a:r>
              <a:rPr lang="tr-TR" sz="2400" dirty="0"/>
              <a:t> </a:t>
            </a:r>
            <a:r>
              <a:rPr lang="tr-TR" sz="2400" dirty="0" err="1"/>
              <a:t>antikoagülan</a:t>
            </a:r>
            <a:r>
              <a:rPr lang="tr-TR" sz="2400" dirty="0"/>
              <a:t> (LAC) :</a:t>
            </a:r>
            <a:r>
              <a:rPr lang="tr-TR" sz="2400" dirty="0" err="1"/>
              <a:t>Protrombin</a:t>
            </a:r>
            <a:r>
              <a:rPr lang="tr-TR" sz="2400" dirty="0"/>
              <a:t> ve </a:t>
            </a:r>
            <a:r>
              <a:rPr lang="tr-TR" sz="2400" dirty="0" err="1"/>
              <a:t>annexin</a:t>
            </a:r>
            <a:r>
              <a:rPr lang="tr-TR" sz="2400" dirty="0"/>
              <a:t> </a:t>
            </a:r>
            <a:r>
              <a:rPr lang="tr-TR" sz="2400" dirty="0" err="1"/>
              <a:t>V’e</a:t>
            </a:r>
            <a:r>
              <a:rPr lang="tr-TR" sz="2400" dirty="0"/>
              <a:t> karşı antikorlar </a:t>
            </a:r>
          </a:p>
          <a:p>
            <a:pPr>
              <a:lnSpc>
                <a:spcPct val="90000"/>
              </a:lnSpc>
              <a:buNone/>
            </a:pPr>
            <a:endParaRPr lang="tr-TR" sz="2400" dirty="0"/>
          </a:p>
          <a:p>
            <a:pPr>
              <a:lnSpc>
                <a:spcPct val="90000"/>
              </a:lnSpc>
            </a:pPr>
            <a:r>
              <a:rPr lang="tr-TR" sz="2400" dirty="0"/>
              <a:t>Ölçümleri  EIA ve bazı </a:t>
            </a:r>
            <a:r>
              <a:rPr lang="tr-TR" sz="2400" dirty="0" err="1"/>
              <a:t>koagülasyon</a:t>
            </a:r>
            <a:r>
              <a:rPr lang="tr-TR" sz="2400" dirty="0"/>
              <a:t> testleri  ile  yapılır. </a:t>
            </a:r>
          </a:p>
          <a:p>
            <a:pPr>
              <a:lnSpc>
                <a:spcPct val="90000"/>
              </a:lnSpc>
            </a:pPr>
            <a:r>
              <a:rPr lang="tr-TR" sz="2400" dirty="0"/>
              <a:t> </a:t>
            </a:r>
            <a:r>
              <a:rPr lang="tr-TR" sz="2400" dirty="0" err="1"/>
              <a:t>Sifiliz</a:t>
            </a:r>
            <a:r>
              <a:rPr lang="tr-TR" sz="2400" dirty="0"/>
              <a:t> testlerinin yalancı pozitif çıkmasına da yol açabilirler. </a:t>
            </a:r>
          </a:p>
          <a:p>
            <a:pPr>
              <a:lnSpc>
                <a:spcPct val="80000"/>
              </a:lnSpc>
            </a:pPr>
            <a:endParaRPr lang="tr-TR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tr-TR" sz="2400" dirty="0"/>
          </a:p>
          <a:p>
            <a:pPr>
              <a:lnSpc>
                <a:spcPct val="90000"/>
              </a:lnSpc>
            </a:pPr>
            <a:endParaRPr lang="tr-TR" sz="2400" dirty="0"/>
          </a:p>
          <a:p>
            <a:pPr>
              <a:lnSpc>
                <a:spcPct val="90000"/>
              </a:lnSpc>
            </a:pPr>
            <a:endParaRPr lang="tr-TR" sz="2400" dirty="0"/>
          </a:p>
          <a:p>
            <a:pPr>
              <a:lnSpc>
                <a:spcPct val="90000"/>
              </a:lnSpc>
              <a:buNone/>
            </a:pPr>
            <a:endParaRPr lang="tr-TR" sz="2400" dirty="0"/>
          </a:p>
          <a:p>
            <a:pPr>
              <a:lnSpc>
                <a:spcPct val="90000"/>
              </a:lnSpc>
            </a:pPr>
            <a:endParaRPr lang="tr-TR" sz="24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ECB6-212C-4580-B1CA-220D751314D5}" type="slidenum">
              <a:rPr lang="tr-TR" smtClean="0"/>
              <a:pPr/>
              <a:t>70</a:t>
            </a:fld>
            <a:endParaRPr lang="tr-TR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86854"/>
            <a:ext cx="8229600" cy="5539309"/>
          </a:xfrm>
        </p:spPr>
        <p:txBody>
          <a:bodyPr>
            <a:normAutofit/>
          </a:bodyPr>
          <a:lstStyle/>
          <a:p>
            <a:r>
              <a:rPr lang="tr-TR" sz="2800" dirty="0"/>
              <a:t>Tekrarlayan art./</a:t>
            </a:r>
            <a:r>
              <a:rPr lang="tr-TR" sz="2800" dirty="0" err="1"/>
              <a:t>venöz</a:t>
            </a:r>
            <a:r>
              <a:rPr lang="tr-TR" sz="2800" dirty="0"/>
              <a:t> </a:t>
            </a:r>
            <a:r>
              <a:rPr lang="tr-TR" sz="2800" dirty="0" err="1"/>
              <a:t>trombozlar</a:t>
            </a:r>
            <a:r>
              <a:rPr lang="tr-TR" sz="2800" dirty="0"/>
              <a:t>, tekrarlayan </a:t>
            </a:r>
            <a:r>
              <a:rPr lang="tr-TR" sz="2800" dirty="0" err="1"/>
              <a:t>fötal</a:t>
            </a:r>
            <a:r>
              <a:rPr lang="tr-TR" sz="2800" dirty="0"/>
              <a:t> kayıplar (APS), </a:t>
            </a:r>
            <a:r>
              <a:rPr lang="tr-TR" sz="2800" dirty="0" err="1"/>
              <a:t>thrombositopeni</a:t>
            </a:r>
            <a:r>
              <a:rPr lang="tr-TR" sz="2800" dirty="0"/>
              <a:t> ve </a:t>
            </a:r>
            <a:r>
              <a:rPr lang="tr-TR" sz="2800" dirty="0" err="1"/>
              <a:t>aPL</a:t>
            </a:r>
            <a:r>
              <a:rPr lang="tr-TR" sz="2800" dirty="0"/>
              <a:t> pozitif  hastalarda “</a:t>
            </a:r>
            <a:r>
              <a:rPr lang="tr-TR" sz="2800" b="1" dirty="0" err="1"/>
              <a:t>Antifosfolipid</a:t>
            </a:r>
            <a:r>
              <a:rPr lang="tr-TR" sz="2800" b="1" dirty="0"/>
              <a:t> antikor sendromu (APS)” </a:t>
            </a:r>
            <a:r>
              <a:rPr lang="tr-TR" sz="2800" dirty="0"/>
              <a:t>dan söz edilir.</a:t>
            </a:r>
          </a:p>
          <a:p>
            <a:pPr>
              <a:buNone/>
            </a:pPr>
            <a:r>
              <a:rPr lang="tr-TR" sz="2800" dirty="0"/>
              <a:t>	1) </a:t>
            </a:r>
            <a:r>
              <a:rPr lang="tr-TR" sz="2800" dirty="0" err="1"/>
              <a:t>Primer</a:t>
            </a:r>
            <a:endParaRPr lang="tr-TR" sz="2800" dirty="0"/>
          </a:p>
          <a:p>
            <a:pPr>
              <a:buNone/>
            </a:pPr>
            <a:r>
              <a:rPr lang="tr-TR" sz="2800" dirty="0"/>
              <a:t>	2) </a:t>
            </a:r>
            <a:r>
              <a:rPr lang="tr-TR" sz="2800" dirty="0" err="1"/>
              <a:t>Sekonder</a:t>
            </a:r>
            <a:r>
              <a:rPr lang="tr-TR" sz="2800" dirty="0"/>
              <a:t>(SLE, </a:t>
            </a:r>
            <a:r>
              <a:rPr lang="tr-TR" sz="2800" dirty="0" err="1"/>
              <a:t>otoimmün</a:t>
            </a:r>
            <a:r>
              <a:rPr lang="tr-TR" sz="2800" dirty="0"/>
              <a:t> </a:t>
            </a:r>
            <a:r>
              <a:rPr lang="tr-TR" sz="2800" dirty="0" err="1"/>
              <a:t>tiroid</a:t>
            </a:r>
            <a:r>
              <a:rPr lang="tr-TR" sz="2800" dirty="0"/>
              <a:t>, </a:t>
            </a:r>
            <a:r>
              <a:rPr lang="tr-TR" sz="2800" dirty="0" err="1"/>
              <a:t>vaskülitler</a:t>
            </a:r>
            <a:r>
              <a:rPr lang="tr-TR" sz="2800" dirty="0"/>
              <a:t>)</a:t>
            </a:r>
          </a:p>
          <a:p>
            <a:endParaRPr lang="tr-TR" sz="2800" dirty="0"/>
          </a:p>
          <a:p>
            <a:r>
              <a:rPr lang="tr-TR" sz="2800" dirty="0" err="1"/>
              <a:t>aPL</a:t>
            </a:r>
            <a:r>
              <a:rPr lang="tr-TR" sz="2800" dirty="0"/>
              <a:t> antikorları sağlıklı kişilerde % 2-5, SLE hastalarında % 12-34 ve tekrarlayan </a:t>
            </a:r>
            <a:r>
              <a:rPr lang="tr-TR" sz="2800" dirty="0" err="1"/>
              <a:t>fetal</a:t>
            </a:r>
            <a:r>
              <a:rPr lang="tr-TR" sz="2800" dirty="0"/>
              <a:t> kaybı olan kadınlarda % 10-20 oranında saptanırlar. </a:t>
            </a:r>
          </a:p>
          <a:p>
            <a:endParaRPr lang="tr-TR" sz="2800" dirty="0"/>
          </a:p>
          <a:p>
            <a:endParaRPr lang="tr-TR" sz="28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ECB6-212C-4580-B1CA-220D751314D5}" type="slidenum">
              <a:rPr lang="tr-TR" smtClean="0"/>
              <a:pPr/>
              <a:t>71</a:t>
            </a:fld>
            <a:endParaRPr lang="tr-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tr-TR" sz="3600" b="1" dirty="0">
                <a:solidFill>
                  <a:schemeClr val="hlink"/>
                </a:solidFill>
              </a:rPr>
              <a:t>Akut Faz Proteinleri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534400" cy="60960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tr-TR" sz="2800" dirty="0"/>
          </a:p>
          <a:p>
            <a:pPr>
              <a:lnSpc>
                <a:spcPct val="90000"/>
              </a:lnSpc>
            </a:pPr>
            <a:r>
              <a:rPr lang="tr-T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Pozitif akut faz proteinleri </a:t>
            </a:r>
            <a:r>
              <a:rPr lang="tr-TR" sz="2800" b="1" dirty="0"/>
              <a:t>:</a:t>
            </a:r>
          </a:p>
          <a:p>
            <a:pPr lvl="1">
              <a:lnSpc>
                <a:spcPct val="90000"/>
              </a:lnSpc>
            </a:pPr>
            <a:r>
              <a:rPr lang="tr-TR" dirty="0"/>
              <a:t>% 50 artanlar 	: </a:t>
            </a:r>
            <a:r>
              <a:rPr lang="tr-TR" dirty="0" err="1"/>
              <a:t>Seruloplazmin</a:t>
            </a:r>
            <a:r>
              <a:rPr lang="tr-TR" dirty="0"/>
              <a:t>, C3</a:t>
            </a:r>
          </a:p>
          <a:p>
            <a:pPr lvl="1">
              <a:lnSpc>
                <a:spcPct val="90000"/>
              </a:lnSpc>
            </a:pPr>
            <a:r>
              <a:rPr lang="tr-TR" dirty="0"/>
              <a:t>2-3 misli artanlar 	: </a:t>
            </a:r>
            <a:r>
              <a:rPr lang="tr-TR" dirty="0" err="1"/>
              <a:t>Haptoglobin</a:t>
            </a:r>
            <a:r>
              <a:rPr lang="tr-TR" dirty="0"/>
              <a:t>, fibrinojen, 		</a:t>
            </a:r>
            <a:r>
              <a:rPr lang="tr-TR" dirty="0" err="1"/>
              <a:t>antiproteaz</a:t>
            </a:r>
            <a:r>
              <a:rPr lang="tr-TR" dirty="0"/>
              <a:t> aktiviteli </a:t>
            </a:r>
            <a:r>
              <a:rPr lang="el-GR" dirty="0">
                <a:cs typeface="Arial" charset="0"/>
              </a:rPr>
              <a:t>α</a:t>
            </a:r>
            <a:r>
              <a:rPr lang="tr-TR" dirty="0">
                <a:cs typeface="Arial" charset="0"/>
              </a:rPr>
              <a:t>-</a:t>
            </a:r>
            <a:r>
              <a:rPr lang="tr-TR" dirty="0" err="1"/>
              <a:t>globulinler</a:t>
            </a:r>
            <a:r>
              <a:rPr lang="tr-TR" dirty="0"/>
              <a:t>, 			</a:t>
            </a:r>
            <a:r>
              <a:rPr lang="tr-TR" dirty="0" err="1"/>
              <a:t>lipopolisakkarid</a:t>
            </a:r>
            <a:r>
              <a:rPr lang="tr-TR" dirty="0"/>
              <a:t> bağlayan protein</a:t>
            </a:r>
          </a:p>
          <a:p>
            <a:pPr lvl="1">
              <a:lnSpc>
                <a:spcPct val="90000"/>
              </a:lnSpc>
            </a:pPr>
            <a:r>
              <a:rPr lang="tr-TR" dirty="0"/>
              <a:t>5-1000 kat artanlar	: CRP ve SAA</a:t>
            </a:r>
          </a:p>
          <a:p>
            <a:pPr lvl="1">
              <a:lnSpc>
                <a:spcPct val="90000"/>
              </a:lnSpc>
            </a:pPr>
            <a:endParaRPr lang="tr-TR" dirty="0"/>
          </a:p>
          <a:p>
            <a:pPr>
              <a:lnSpc>
                <a:spcPct val="90000"/>
              </a:lnSpc>
            </a:pPr>
            <a:r>
              <a:rPr lang="tr-T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Negatif akut faz proteinleri </a:t>
            </a:r>
            <a:r>
              <a:rPr lang="tr-TR" sz="2800" dirty="0"/>
              <a:t>: albümin , </a:t>
            </a:r>
            <a:r>
              <a:rPr lang="tr-TR" sz="2800" dirty="0" err="1"/>
              <a:t>prealbümin</a:t>
            </a:r>
            <a:r>
              <a:rPr lang="tr-TR" sz="2800" dirty="0"/>
              <a:t> </a:t>
            </a:r>
            <a:r>
              <a:rPr lang="tr-TR" sz="2800" dirty="0" err="1"/>
              <a:t>transferrin</a:t>
            </a:r>
            <a:r>
              <a:rPr lang="tr-TR" sz="2800" dirty="0"/>
              <a:t>, </a:t>
            </a:r>
            <a:r>
              <a:rPr lang="tr-TR" sz="2800" dirty="0" err="1"/>
              <a:t>retinol</a:t>
            </a:r>
            <a:r>
              <a:rPr lang="tr-TR" sz="2800" dirty="0"/>
              <a:t> bağlayan protein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ECB6-212C-4580-B1CA-220D751314D5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rgbClr val="6980E1"/>
                </a:solidFill>
              </a:rPr>
              <a:t>Serum Protein </a:t>
            </a:r>
            <a:r>
              <a:rPr lang="tr-TR" sz="3600" b="1" dirty="0" err="1">
                <a:solidFill>
                  <a:srgbClr val="6980E1"/>
                </a:solidFill>
              </a:rPr>
              <a:t>Elektroforezi</a:t>
            </a:r>
            <a:r>
              <a:rPr lang="tr-TR" sz="3600" b="1" dirty="0">
                <a:solidFill>
                  <a:srgbClr val="6980E1"/>
                </a:solidFill>
              </a:rPr>
              <a:t>(SPE)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28670"/>
            <a:ext cx="8229600" cy="5500726"/>
          </a:xfrm>
        </p:spPr>
        <p:txBody>
          <a:bodyPr>
            <a:noAutofit/>
          </a:bodyPr>
          <a:lstStyle/>
          <a:p>
            <a:endParaRPr lang="tr-TR" dirty="0">
              <a:latin typeface="Times New Roman"/>
              <a:cs typeface="Times New Roman"/>
            </a:endParaRPr>
          </a:p>
          <a:p>
            <a:r>
              <a:rPr lang="tr-TR" dirty="0">
                <a:latin typeface="Times New Roman"/>
                <a:cs typeface="Times New Roman"/>
              </a:rPr>
              <a:t> </a:t>
            </a:r>
            <a:r>
              <a:rPr lang="tr-TR" spc="-4" dirty="0">
                <a:latin typeface="Times New Roman"/>
                <a:cs typeface="Times New Roman"/>
              </a:rPr>
              <a:t> </a:t>
            </a:r>
            <a:r>
              <a:rPr lang="tr-TR" dirty="0">
                <a:latin typeface="Times New Roman"/>
                <a:cs typeface="Times New Roman"/>
              </a:rPr>
              <a:t>Se</a:t>
            </a:r>
            <a:r>
              <a:rPr lang="tr-TR" spc="-9" dirty="0">
                <a:latin typeface="Times New Roman"/>
                <a:cs typeface="Times New Roman"/>
              </a:rPr>
              <a:t>r</a:t>
            </a:r>
            <a:r>
              <a:rPr lang="tr-TR" spc="-4" dirty="0">
                <a:latin typeface="Times New Roman"/>
                <a:cs typeface="Times New Roman"/>
              </a:rPr>
              <a:t>u</a:t>
            </a:r>
            <a:r>
              <a:rPr lang="tr-TR" dirty="0">
                <a:latin typeface="Times New Roman"/>
                <a:cs typeface="Times New Roman"/>
              </a:rPr>
              <a:t>m</a:t>
            </a:r>
            <a:r>
              <a:rPr lang="tr-TR" spc="-22" dirty="0">
                <a:latin typeface="Times New Roman"/>
                <a:cs typeface="Times New Roman"/>
              </a:rPr>
              <a:t> </a:t>
            </a:r>
            <a:r>
              <a:rPr lang="tr-TR" dirty="0">
                <a:latin typeface="Times New Roman"/>
                <a:cs typeface="Times New Roman"/>
              </a:rPr>
              <a:t>pr</a:t>
            </a:r>
            <a:r>
              <a:rPr lang="tr-TR" spc="-4" dirty="0">
                <a:latin typeface="Times New Roman"/>
                <a:cs typeface="Times New Roman"/>
              </a:rPr>
              <a:t>o</a:t>
            </a:r>
            <a:r>
              <a:rPr lang="tr-TR" spc="4" dirty="0">
                <a:latin typeface="Times New Roman"/>
                <a:cs typeface="Times New Roman"/>
              </a:rPr>
              <a:t>t</a:t>
            </a:r>
            <a:r>
              <a:rPr lang="tr-TR" dirty="0">
                <a:latin typeface="Times New Roman"/>
                <a:cs typeface="Times New Roman"/>
              </a:rPr>
              <a:t>e</a:t>
            </a:r>
            <a:r>
              <a:rPr lang="tr-TR" spc="4" dirty="0">
                <a:latin typeface="Times New Roman"/>
                <a:cs typeface="Times New Roman"/>
              </a:rPr>
              <a:t>i</a:t>
            </a:r>
            <a:r>
              <a:rPr lang="tr-TR" spc="-13" dirty="0">
                <a:latin typeface="Times New Roman"/>
                <a:cs typeface="Times New Roman"/>
              </a:rPr>
              <a:t>n</a:t>
            </a:r>
            <a:r>
              <a:rPr lang="tr-TR" spc="4" dirty="0">
                <a:latin typeface="Times New Roman"/>
                <a:cs typeface="Times New Roman"/>
              </a:rPr>
              <a:t>l</a:t>
            </a:r>
            <a:r>
              <a:rPr lang="tr-TR" spc="-9" dirty="0">
                <a:latin typeface="Times New Roman"/>
                <a:cs typeface="Times New Roman"/>
              </a:rPr>
              <a:t>e</a:t>
            </a:r>
            <a:r>
              <a:rPr lang="tr-TR" dirty="0">
                <a:latin typeface="Times New Roman"/>
                <a:cs typeface="Times New Roman"/>
              </a:rPr>
              <a:t>r</a:t>
            </a:r>
            <a:r>
              <a:rPr lang="tr-TR" spc="4" dirty="0">
                <a:latin typeface="Times New Roman"/>
                <a:cs typeface="Times New Roman"/>
              </a:rPr>
              <a:t>i</a:t>
            </a:r>
            <a:r>
              <a:rPr lang="tr-TR" spc="-13" dirty="0">
                <a:latin typeface="Times New Roman"/>
                <a:cs typeface="Times New Roman"/>
              </a:rPr>
              <a:t>n</a:t>
            </a:r>
            <a:r>
              <a:rPr lang="tr-TR" spc="4" dirty="0">
                <a:latin typeface="Times New Roman"/>
                <a:cs typeface="Times New Roman"/>
              </a:rPr>
              <a:t>i</a:t>
            </a:r>
            <a:r>
              <a:rPr lang="tr-TR" dirty="0">
                <a:latin typeface="Times New Roman"/>
                <a:cs typeface="Times New Roman"/>
              </a:rPr>
              <a:t>n</a:t>
            </a:r>
            <a:r>
              <a:rPr lang="tr-TR" spc="-4" dirty="0">
                <a:latin typeface="Times New Roman"/>
                <a:cs typeface="Times New Roman"/>
              </a:rPr>
              <a:t> </a:t>
            </a:r>
            <a:r>
              <a:rPr lang="tr-TR" spc="-9" dirty="0">
                <a:latin typeface="Times New Roman"/>
                <a:cs typeface="Times New Roman"/>
              </a:rPr>
              <a:t>el</a:t>
            </a:r>
            <a:r>
              <a:rPr lang="tr-TR" dirty="0">
                <a:latin typeface="Times New Roman"/>
                <a:cs typeface="Times New Roman"/>
              </a:rPr>
              <a:t>e</a:t>
            </a:r>
            <a:r>
              <a:rPr lang="tr-TR" spc="-4" dirty="0">
                <a:latin typeface="Times New Roman"/>
                <a:cs typeface="Times New Roman"/>
              </a:rPr>
              <a:t>k</a:t>
            </a:r>
            <a:r>
              <a:rPr lang="tr-TR" spc="-9" dirty="0">
                <a:latin typeface="Times New Roman"/>
                <a:cs typeface="Times New Roman"/>
              </a:rPr>
              <a:t>tr</a:t>
            </a:r>
            <a:r>
              <a:rPr lang="tr-TR" spc="-18" dirty="0">
                <a:latin typeface="Times New Roman"/>
                <a:cs typeface="Times New Roman"/>
              </a:rPr>
              <a:t>i</a:t>
            </a:r>
            <a:r>
              <a:rPr lang="tr-TR" spc="-4" dirty="0">
                <a:latin typeface="Times New Roman"/>
                <a:cs typeface="Times New Roman"/>
              </a:rPr>
              <a:t>k</a:t>
            </a:r>
            <a:r>
              <a:rPr lang="tr-TR" dirty="0">
                <a:latin typeface="Times New Roman"/>
                <a:cs typeface="Times New Roman"/>
              </a:rPr>
              <a:t>sel</a:t>
            </a:r>
            <a:r>
              <a:rPr lang="tr-TR" spc="4" dirty="0">
                <a:latin typeface="Times New Roman"/>
                <a:cs typeface="Times New Roman"/>
              </a:rPr>
              <a:t> </a:t>
            </a:r>
            <a:r>
              <a:rPr lang="tr-TR" spc="-4" dirty="0">
                <a:latin typeface="Times New Roman"/>
                <a:cs typeface="Times New Roman"/>
              </a:rPr>
              <a:t>o</a:t>
            </a:r>
            <a:r>
              <a:rPr lang="tr-TR" spc="-9" dirty="0">
                <a:latin typeface="Times New Roman"/>
                <a:cs typeface="Times New Roman"/>
              </a:rPr>
              <a:t>rt</a:t>
            </a:r>
            <a:r>
              <a:rPr lang="tr-TR" dirty="0">
                <a:latin typeface="Times New Roman"/>
                <a:cs typeface="Times New Roman"/>
              </a:rPr>
              <a:t>a</a:t>
            </a:r>
            <a:r>
              <a:rPr lang="tr-TR" spc="-18" dirty="0">
                <a:latin typeface="Times New Roman"/>
                <a:cs typeface="Times New Roman"/>
              </a:rPr>
              <a:t>m</a:t>
            </a:r>
            <a:r>
              <a:rPr lang="tr-TR" spc="-4" dirty="0">
                <a:latin typeface="Times New Roman"/>
                <a:cs typeface="Times New Roman"/>
              </a:rPr>
              <a:t>d</a:t>
            </a:r>
            <a:r>
              <a:rPr lang="tr-TR" dirty="0">
                <a:latin typeface="Times New Roman"/>
                <a:cs typeface="Times New Roman"/>
              </a:rPr>
              <a:t>a molekül ağırlıkları ve </a:t>
            </a:r>
            <a:r>
              <a:rPr lang="tr-TR" spc="4" dirty="0">
                <a:latin typeface="Times New Roman"/>
                <a:cs typeface="Times New Roman"/>
              </a:rPr>
              <a:t>t</a:t>
            </a:r>
            <a:r>
              <a:rPr lang="tr-TR" dirty="0">
                <a:latin typeface="Times New Roman"/>
                <a:cs typeface="Times New Roman"/>
              </a:rPr>
              <a:t>a</a:t>
            </a:r>
            <a:r>
              <a:rPr lang="tr-TR" spc="-13" dirty="0">
                <a:latin typeface="Times New Roman"/>
                <a:cs typeface="Times New Roman"/>
              </a:rPr>
              <a:t>ş</a:t>
            </a:r>
            <a:r>
              <a:rPr lang="tr-TR" spc="4" dirty="0">
                <a:latin typeface="Times New Roman"/>
                <a:cs typeface="Times New Roman"/>
              </a:rPr>
              <a:t>ı</a:t>
            </a:r>
            <a:r>
              <a:rPr lang="tr-TR" spc="-13" dirty="0">
                <a:latin typeface="Times New Roman"/>
                <a:cs typeface="Times New Roman"/>
              </a:rPr>
              <a:t>d</a:t>
            </a:r>
            <a:r>
              <a:rPr lang="tr-TR" spc="4" dirty="0">
                <a:latin typeface="Times New Roman"/>
                <a:cs typeface="Times New Roman"/>
              </a:rPr>
              <a:t>ı</a:t>
            </a:r>
            <a:r>
              <a:rPr lang="tr-TR" spc="-13" dirty="0">
                <a:latin typeface="Times New Roman"/>
                <a:cs typeface="Times New Roman"/>
              </a:rPr>
              <a:t>k</a:t>
            </a:r>
            <a:r>
              <a:rPr lang="tr-TR" spc="4" dirty="0">
                <a:latin typeface="Times New Roman"/>
                <a:cs typeface="Times New Roman"/>
              </a:rPr>
              <a:t>l</a:t>
            </a:r>
            <a:r>
              <a:rPr lang="tr-TR" dirty="0">
                <a:latin typeface="Times New Roman"/>
                <a:cs typeface="Times New Roman"/>
              </a:rPr>
              <a:t>a</a:t>
            </a:r>
            <a:r>
              <a:rPr lang="tr-TR" spc="-9" dirty="0">
                <a:latin typeface="Times New Roman"/>
                <a:cs typeface="Times New Roman"/>
              </a:rPr>
              <a:t>r</a:t>
            </a:r>
            <a:r>
              <a:rPr lang="tr-TR" dirty="0">
                <a:latin typeface="Times New Roman"/>
                <a:cs typeface="Times New Roman"/>
              </a:rPr>
              <a:t>ı</a:t>
            </a:r>
            <a:r>
              <a:rPr lang="tr-TR" spc="4" dirty="0">
                <a:latin typeface="Times New Roman"/>
                <a:cs typeface="Times New Roman"/>
              </a:rPr>
              <a:t> </a:t>
            </a:r>
            <a:r>
              <a:rPr lang="tr-TR" spc="-9" dirty="0">
                <a:latin typeface="Times New Roman"/>
                <a:cs typeface="Times New Roman"/>
              </a:rPr>
              <a:t>fa</a:t>
            </a:r>
            <a:r>
              <a:rPr lang="tr-TR" dirty="0">
                <a:latin typeface="Times New Roman"/>
                <a:cs typeface="Times New Roman"/>
              </a:rPr>
              <a:t>r</a:t>
            </a:r>
            <a:r>
              <a:rPr lang="tr-TR" spc="-4" dirty="0">
                <a:latin typeface="Times New Roman"/>
                <a:cs typeface="Times New Roman"/>
              </a:rPr>
              <a:t>k</a:t>
            </a:r>
            <a:r>
              <a:rPr lang="tr-TR" spc="-9" dirty="0">
                <a:latin typeface="Times New Roman"/>
                <a:cs typeface="Times New Roman"/>
              </a:rPr>
              <a:t>l</a:t>
            </a:r>
            <a:r>
              <a:rPr lang="tr-TR" dirty="0">
                <a:latin typeface="Times New Roman"/>
                <a:cs typeface="Times New Roman"/>
              </a:rPr>
              <a:t>ı</a:t>
            </a:r>
            <a:r>
              <a:rPr lang="tr-TR" spc="4" dirty="0">
                <a:latin typeface="Times New Roman"/>
                <a:cs typeface="Times New Roman"/>
              </a:rPr>
              <a:t> </a:t>
            </a:r>
            <a:r>
              <a:rPr lang="tr-TR" spc="-4" dirty="0">
                <a:latin typeface="Times New Roman"/>
                <a:cs typeface="Times New Roman"/>
              </a:rPr>
              <a:t>yü</a:t>
            </a:r>
            <a:r>
              <a:rPr lang="tr-TR" spc="-13" dirty="0">
                <a:latin typeface="Times New Roman"/>
                <a:cs typeface="Times New Roman"/>
              </a:rPr>
              <a:t>k</a:t>
            </a:r>
            <a:r>
              <a:rPr lang="tr-TR" spc="4" dirty="0">
                <a:latin typeface="Times New Roman"/>
                <a:cs typeface="Times New Roman"/>
              </a:rPr>
              <a:t>l</a:t>
            </a:r>
            <a:r>
              <a:rPr lang="tr-TR" spc="-9" dirty="0">
                <a:latin typeface="Times New Roman"/>
                <a:cs typeface="Times New Roman"/>
              </a:rPr>
              <a:t>e</a:t>
            </a:r>
            <a:r>
              <a:rPr lang="tr-TR" dirty="0">
                <a:latin typeface="Times New Roman"/>
                <a:cs typeface="Times New Roman"/>
              </a:rPr>
              <a:t>re</a:t>
            </a:r>
            <a:r>
              <a:rPr lang="tr-TR" spc="-9" dirty="0">
                <a:latin typeface="Times New Roman"/>
                <a:cs typeface="Times New Roman"/>
              </a:rPr>
              <a:t> </a:t>
            </a:r>
            <a:r>
              <a:rPr lang="tr-TR" spc="-4" dirty="0">
                <a:latin typeface="Times New Roman"/>
                <a:cs typeface="Times New Roman"/>
              </a:rPr>
              <a:t>gö</a:t>
            </a:r>
            <a:r>
              <a:rPr lang="tr-TR" dirty="0">
                <a:latin typeface="Times New Roman"/>
                <a:cs typeface="Times New Roman"/>
              </a:rPr>
              <a:t>re </a:t>
            </a:r>
            <a:r>
              <a:rPr lang="tr-TR" spc="-18" dirty="0" err="1">
                <a:latin typeface="Times New Roman"/>
                <a:cs typeface="Times New Roman"/>
              </a:rPr>
              <a:t>m</a:t>
            </a:r>
            <a:r>
              <a:rPr lang="tr-TR" spc="4" dirty="0" err="1">
                <a:latin typeface="Times New Roman"/>
                <a:cs typeface="Times New Roman"/>
              </a:rPr>
              <a:t>i</a:t>
            </a:r>
            <a:r>
              <a:rPr lang="tr-TR" spc="-4" dirty="0" err="1">
                <a:latin typeface="Times New Roman"/>
                <a:cs typeface="Times New Roman"/>
              </a:rPr>
              <a:t>g</a:t>
            </a:r>
            <a:r>
              <a:rPr lang="tr-TR" dirty="0" err="1">
                <a:latin typeface="Times New Roman"/>
                <a:cs typeface="Times New Roman"/>
              </a:rPr>
              <a:t>ra</a:t>
            </a:r>
            <a:r>
              <a:rPr lang="tr-TR" spc="-13" dirty="0" err="1">
                <a:latin typeface="Times New Roman"/>
                <a:cs typeface="Times New Roman"/>
              </a:rPr>
              <a:t>s</a:t>
            </a:r>
            <a:r>
              <a:rPr lang="tr-TR" spc="-4" dirty="0" err="1">
                <a:latin typeface="Times New Roman"/>
                <a:cs typeface="Times New Roman"/>
              </a:rPr>
              <a:t>yon</a:t>
            </a:r>
            <a:r>
              <a:rPr lang="tr-TR" spc="4" dirty="0" err="1">
                <a:latin typeface="Times New Roman"/>
                <a:cs typeface="Times New Roman"/>
              </a:rPr>
              <a:t>l</a:t>
            </a:r>
            <a:r>
              <a:rPr lang="tr-TR" spc="-9" dirty="0" err="1">
                <a:latin typeface="Times New Roman"/>
                <a:cs typeface="Times New Roman"/>
              </a:rPr>
              <a:t>a</a:t>
            </a:r>
            <a:r>
              <a:rPr lang="tr-TR" dirty="0" err="1">
                <a:latin typeface="Times New Roman"/>
                <a:cs typeface="Times New Roman"/>
              </a:rPr>
              <a:t>r</a:t>
            </a:r>
            <a:r>
              <a:rPr lang="tr-TR" spc="4" dirty="0" err="1">
                <a:latin typeface="Times New Roman"/>
                <a:cs typeface="Times New Roman"/>
              </a:rPr>
              <a:t>ı</a:t>
            </a:r>
            <a:r>
              <a:rPr lang="tr-TR" spc="-13" dirty="0" err="1">
                <a:latin typeface="Times New Roman"/>
                <a:cs typeface="Times New Roman"/>
              </a:rPr>
              <a:t>d</a:t>
            </a:r>
            <a:r>
              <a:rPr lang="tr-TR" spc="-9" dirty="0" err="1">
                <a:latin typeface="Times New Roman"/>
                <a:cs typeface="Times New Roman"/>
              </a:rPr>
              <a:t>ı</a:t>
            </a:r>
            <a:r>
              <a:rPr lang="tr-TR" dirty="0" err="1">
                <a:latin typeface="Times New Roman"/>
                <a:cs typeface="Times New Roman"/>
              </a:rPr>
              <a:t>r</a:t>
            </a:r>
            <a:r>
              <a:rPr lang="tr-TR" dirty="0">
                <a:latin typeface="Times New Roman"/>
                <a:cs typeface="Times New Roman"/>
              </a:rPr>
              <a:t>.</a:t>
            </a:r>
          </a:p>
          <a:p>
            <a:endParaRPr lang="tr-TR" dirty="0"/>
          </a:p>
          <a:p>
            <a:r>
              <a:rPr lang="tr-TR" dirty="0"/>
              <a:t> Selüloz asetat ve </a:t>
            </a:r>
            <a:r>
              <a:rPr lang="tr-TR" dirty="0" err="1"/>
              <a:t>agaroz</a:t>
            </a:r>
            <a:r>
              <a:rPr lang="tr-TR" dirty="0"/>
              <a:t> jel </a:t>
            </a:r>
            <a:r>
              <a:rPr lang="tr-TR" dirty="0" err="1"/>
              <a:t>elektroforez</a:t>
            </a:r>
            <a:r>
              <a:rPr lang="tr-TR" dirty="0"/>
              <a:t> yürütme ortamı  kullanılıyorsa  </a:t>
            </a:r>
            <a:r>
              <a:rPr lang="tr-TR" dirty="0" err="1"/>
              <a:t>elektroforezden</a:t>
            </a:r>
            <a:r>
              <a:rPr lang="tr-TR" dirty="0"/>
              <a:t>   sonra ayrılan proteinler boyanır  ve </a:t>
            </a:r>
            <a:r>
              <a:rPr lang="tr-TR" dirty="0" err="1"/>
              <a:t>densitometrede</a:t>
            </a:r>
            <a:r>
              <a:rPr lang="tr-TR" dirty="0"/>
              <a:t> grafikleri çizilir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ECB6-212C-4580-B1CA-220D751314D5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4407</Words>
  <Application>Microsoft Office PowerPoint</Application>
  <PresentationFormat>Ekran Gösterisi (4:3)</PresentationFormat>
  <Paragraphs>563</Paragraphs>
  <Slides>71</Slides>
  <Notes>12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71</vt:i4>
      </vt:variant>
    </vt:vector>
  </HeadingPairs>
  <TitlesOfParts>
    <vt:vector size="78" baseType="lpstr">
      <vt:lpstr>Arial</vt:lpstr>
      <vt:lpstr>Arial Black</vt:lpstr>
      <vt:lpstr>Calibri</vt:lpstr>
      <vt:lpstr>Comic Sans MS</vt:lpstr>
      <vt:lpstr>Times New Roman</vt:lpstr>
      <vt:lpstr>Wingdings</vt:lpstr>
      <vt:lpstr>Ofis Teması</vt:lpstr>
      <vt:lpstr>İmmün Sistemi Değerlendirirken Kullanılan Testler</vt:lpstr>
      <vt:lpstr>İmmün Yetmezliklerde Yapılacak Testler</vt:lpstr>
      <vt:lpstr>Biyokimyasal Testler</vt:lpstr>
      <vt:lpstr>PowerPoint Sunusu</vt:lpstr>
      <vt:lpstr>İnflamasyon Belirteçleri</vt:lpstr>
      <vt:lpstr>Akut Faz Proteinleri</vt:lpstr>
      <vt:lpstr>PowerPoint Sunusu</vt:lpstr>
      <vt:lpstr>Akut Faz Proteinleri</vt:lpstr>
      <vt:lpstr>Serum Protein Elektroforezi(SPE) </vt:lpstr>
      <vt:lpstr>PowerPoint Sunusu</vt:lpstr>
      <vt:lpstr>PowerPoint Sunusu</vt:lpstr>
      <vt:lpstr>PowerPoint Sunusu</vt:lpstr>
      <vt:lpstr>PowerPoint Sunusu</vt:lpstr>
      <vt:lpstr>Poliklonal Gammopati</vt:lpstr>
      <vt:lpstr>Antikor Eksiklikleri ve Defektleri</vt:lpstr>
      <vt:lpstr>PowerPoint Sunusu</vt:lpstr>
      <vt:lpstr>Hücresel İmmün Yetmezlik</vt:lpstr>
      <vt:lpstr>PowerPoint Sunusu</vt:lpstr>
      <vt:lpstr>PowerPoint Sunusu</vt:lpstr>
      <vt:lpstr>Tablo 1: Flow sitometri ile saptanan  lenfosit subgruplarının işaretleri </vt:lpstr>
      <vt:lpstr>İleri Testler</vt:lpstr>
      <vt:lpstr>İn vitro T hücre Fonksiyonu</vt:lpstr>
      <vt:lpstr>FAGOSİTİK HÜCRE DEFEKTLERİ</vt:lpstr>
      <vt:lpstr>PowerPoint Sunusu</vt:lpstr>
      <vt:lpstr>KOMPLEMAN EKSİKLİKLERİ</vt:lpstr>
      <vt:lpstr>Doğal İmmün  Sistem Defektleri</vt:lpstr>
      <vt:lpstr> BAĞ  DOKUSU HASTALIKLARINDA OTOANTİKORLAR</vt:lpstr>
      <vt:lpstr> Doğal Otoantikorlar</vt:lpstr>
      <vt:lpstr>Patolojik Otoantikorlar</vt:lpstr>
      <vt:lpstr>Patojenik Otoimmünitenin Gelişim Fazları</vt:lpstr>
      <vt:lpstr>PowerPoint Sunusu</vt:lpstr>
      <vt:lpstr>  Otoantikorlar;</vt:lpstr>
      <vt:lpstr>   Antinükleer antikorlar(ANA) :</vt:lpstr>
      <vt:lpstr>ANA</vt:lpstr>
      <vt:lpstr>ANA testi şu durumlarda faydalıdır:</vt:lpstr>
      <vt:lpstr>ANTİNÜKLEER ANTİKORLAR</vt:lpstr>
      <vt:lpstr>ANA  IFA Boyanma Paternleri</vt:lpstr>
      <vt:lpstr>ANA (IFA)</vt:lpstr>
      <vt:lpstr>PowerPoint Sunusu</vt:lpstr>
      <vt:lpstr>AMERICAN COLLEGE OF RHEUMATOLOGY</vt:lpstr>
      <vt:lpstr>PowerPoint Sunusu</vt:lpstr>
      <vt:lpstr>  Anti-ds DNA’nın özellikleri:</vt:lpstr>
      <vt:lpstr>    Anti-ds DNA</vt:lpstr>
      <vt:lpstr>Anti- Histon Ab</vt:lpstr>
      <vt:lpstr>   Anti RNP antikorları</vt:lpstr>
      <vt:lpstr>Anti-Ro/SSA ve Anti-La/SSB antikorları:</vt:lpstr>
      <vt:lpstr>Anti Ribozomal P antikorları:</vt:lpstr>
      <vt:lpstr>SLE de kullanılan otoantikorlar</vt:lpstr>
      <vt:lpstr> Sjögren Sendromu</vt:lpstr>
      <vt:lpstr>  Anti Sentromer ve Anti Scl-70  </vt:lpstr>
      <vt:lpstr>Anti Scl-70 Ab</vt:lpstr>
      <vt:lpstr>    Anti Sentromer Ab</vt:lpstr>
      <vt:lpstr>Anti RNA Polimeraz Antikorlar</vt:lpstr>
      <vt:lpstr> Polimiyozit/Dermatomiyozit</vt:lpstr>
      <vt:lpstr>PowerPoint Sunusu</vt:lpstr>
      <vt:lpstr>Romatoid Faktör (RF)</vt:lpstr>
      <vt:lpstr>Romatoid faktörün pozitif olduğu  diğer hastalıklar</vt:lpstr>
      <vt:lpstr>Siklik Peptik içeren sitrüllin antikorlar  Anti-CCP Ab:</vt:lpstr>
      <vt:lpstr>Antinötrofil Sitoplazmik antikorlar” (ANCA)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cANCA  (serin proteinaz 3’e karşı) Görüldüğü Hastalıklar</vt:lpstr>
      <vt:lpstr>pANCA (miyeloperoksidaz’a karşı)  Görüldüğü Hastalıklar</vt:lpstr>
      <vt:lpstr>PowerPoint Sunusu</vt:lpstr>
      <vt:lpstr>Antifosfolipid antikorlar (aPL)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user</cp:lastModifiedBy>
  <cp:revision>48</cp:revision>
  <dcterms:created xsi:type="dcterms:W3CDTF">2018-10-11T12:30:34Z</dcterms:created>
  <dcterms:modified xsi:type="dcterms:W3CDTF">2020-05-07T08:59:42Z</dcterms:modified>
</cp:coreProperties>
</file>