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011306D-807B-44E3-A16D-BE7220C66AC9}"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D0FDC6-D322-40F5-A2F1-C8880E9905EF}" type="slidenum">
              <a:rPr lang="tr-TR" smtClean="0"/>
              <a:t>‹#›</a:t>
            </a:fld>
            <a:endParaRPr lang="tr-TR"/>
          </a:p>
        </p:txBody>
      </p:sp>
    </p:spTree>
    <p:extLst>
      <p:ext uri="{BB962C8B-B14F-4D97-AF65-F5344CB8AC3E}">
        <p14:creationId xmlns:p14="http://schemas.microsoft.com/office/powerpoint/2010/main" val="10323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11306D-807B-44E3-A16D-BE7220C66AC9}"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D0FDC6-D322-40F5-A2F1-C8880E9905EF}" type="slidenum">
              <a:rPr lang="tr-TR" smtClean="0"/>
              <a:t>‹#›</a:t>
            </a:fld>
            <a:endParaRPr lang="tr-TR"/>
          </a:p>
        </p:txBody>
      </p:sp>
    </p:spTree>
    <p:extLst>
      <p:ext uri="{BB962C8B-B14F-4D97-AF65-F5344CB8AC3E}">
        <p14:creationId xmlns:p14="http://schemas.microsoft.com/office/powerpoint/2010/main" val="1602204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11306D-807B-44E3-A16D-BE7220C66AC9}"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D0FDC6-D322-40F5-A2F1-C8880E9905EF}" type="slidenum">
              <a:rPr lang="tr-TR" smtClean="0"/>
              <a:t>‹#›</a:t>
            </a:fld>
            <a:endParaRPr lang="tr-TR"/>
          </a:p>
        </p:txBody>
      </p:sp>
    </p:spTree>
    <p:extLst>
      <p:ext uri="{BB962C8B-B14F-4D97-AF65-F5344CB8AC3E}">
        <p14:creationId xmlns:p14="http://schemas.microsoft.com/office/powerpoint/2010/main" val="3198027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11306D-807B-44E3-A16D-BE7220C66AC9}"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D0FDC6-D322-40F5-A2F1-C8880E9905EF}" type="slidenum">
              <a:rPr lang="tr-TR" smtClean="0"/>
              <a:t>‹#›</a:t>
            </a:fld>
            <a:endParaRPr lang="tr-TR"/>
          </a:p>
        </p:txBody>
      </p:sp>
    </p:spTree>
    <p:extLst>
      <p:ext uri="{BB962C8B-B14F-4D97-AF65-F5344CB8AC3E}">
        <p14:creationId xmlns:p14="http://schemas.microsoft.com/office/powerpoint/2010/main" val="1530698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011306D-807B-44E3-A16D-BE7220C66AC9}"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D0FDC6-D322-40F5-A2F1-C8880E9905EF}" type="slidenum">
              <a:rPr lang="tr-TR" smtClean="0"/>
              <a:t>‹#›</a:t>
            </a:fld>
            <a:endParaRPr lang="tr-TR"/>
          </a:p>
        </p:txBody>
      </p:sp>
    </p:spTree>
    <p:extLst>
      <p:ext uri="{BB962C8B-B14F-4D97-AF65-F5344CB8AC3E}">
        <p14:creationId xmlns:p14="http://schemas.microsoft.com/office/powerpoint/2010/main" val="3119769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011306D-807B-44E3-A16D-BE7220C66AC9}" type="datetimeFigureOut">
              <a:rPr lang="tr-TR" smtClean="0"/>
              <a:t>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D0FDC6-D322-40F5-A2F1-C8880E9905EF}" type="slidenum">
              <a:rPr lang="tr-TR" smtClean="0"/>
              <a:t>‹#›</a:t>
            </a:fld>
            <a:endParaRPr lang="tr-TR"/>
          </a:p>
        </p:txBody>
      </p:sp>
    </p:spTree>
    <p:extLst>
      <p:ext uri="{BB962C8B-B14F-4D97-AF65-F5344CB8AC3E}">
        <p14:creationId xmlns:p14="http://schemas.microsoft.com/office/powerpoint/2010/main" val="1517172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011306D-807B-44E3-A16D-BE7220C66AC9}" type="datetimeFigureOut">
              <a:rPr lang="tr-TR" smtClean="0"/>
              <a:t>3.11.2017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ED0FDC6-D322-40F5-A2F1-C8880E9905EF}" type="slidenum">
              <a:rPr lang="tr-TR" smtClean="0"/>
              <a:t>‹#›</a:t>
            </a:fld>
            <a:endParaRPr lang="tr-TR"/>
          </a:p>
        </p:txBody>
      </p:sp>
    </p:spTree>
    <p:extLst>
      <p:ext uri="{BB962C8B-B14F-4D97-AF65-F5344CB8AC3E}">
        <p14:creationId xmlns:p14="http://schemas.microsoft.com/office/powerpoint/2010/main" val="3928516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011306D-807B-44E3-A16D-BE7220C66AC9}" type="datetimeFigureOut">
              <a:rPr lang="tr-TR" smtClean="0"/>
              <a:t>3.11.2017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ED0FDC6-D322-40F5-A2F1-C8880E9905EF}" type="slidenum">
              <a:rPr lang="tr-TR" smtClean="0"/>
              <a:t>‹#›</a:t>
            </a:fld>
            <a:endParaRPr lang="tr-TR"/>
          </a:p>
        </p:txBody>
      </p:sp>
    </p:spTree>
    <p:extLst>
      <p:ext uri="{BB962C8B-B14F-4D97-AF65-F5344CB8AC3E}">
        <p14:creationId xmlns:p14="http://schemas.microsoft.com/office/powerpoint/2010/main" val="403733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011306D-807B-44E3-A16D-BE7220C66AC9}" type="datetimeFigureOut">
              <a:rPr lang="tr-TR" smtClean="0"/>
              <a:t>3.11.2017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ED0FDC6-D322-40F5-A2F1-C8880E9905EF}" type="slidenum">
              <a:rPr lang="tr-TR" smtClean="0"/>
              <a:t>‹#›</a:t>
            </a:fld>
            <a:endParaRPr lang="tr-TR"/>
          </a:p>
        </p:txBody>
      </p:sp>
    </p:spTree>
    <p:extLst>
      <p:ext uri="{BB962C8B-B14F-4D97-AF65-F5344CB8AC3E}">
        <p14:creationId xmlns:p14="http://schemas.microsoft.com/office/powerpoint/2010/main" val="2946443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11306D-807B-44E3-A16D-BE7220C66AC9}" type="datetimeFigureOut">
              <a:rPr lang="tr-TR" smtClean="0"/>
              <a:t>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D0FDC6-D322-40F5-A2F1-C8880E9905EF}" type="slidenum">
              <a:rPr lang="tr-TR" smtClean="0"/>
              <a:t>‹#›</a:t>
            </a:fld>
            <a:endParaRPr lang="tr-TR"/>
          </a:p>
        </p:txBody>
      </p:sp>
    </p:spTree>
    <p:extLst>
      <p:ext uri="{BB962C8B-B14F-4D97-AF65-F5344CB8AC3E}">
        <p14:creationId xmlns:p14="http://schemas.microsoft.com/office/powerpoint/2010/main" val="744252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11306D-807B-44E3-A16D-BE7220C66AC9}" type="datetimeFigureOut">
              <a:rPr lang="tr-TR" smtClean="0"/>
              <a:t>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D0FDC6-D322-40F5-A2F1-C8880E9905EF}" type="slidenum">
              <a:rPr lang="tr-TR" smtClean="0"/>
              <a:t>‹#›</a:t>
            </a:fld>
            <a:endParaRPr lang="tr-TR"/>
          </a:p>
        </p:txBody>
      </p:sp>
    </p:spTree>
    <p:extLst>
      <p:ext uri="{BB962C8B-B14F-4D97-AF65-F5344CB8AC3E}">
        <p14:creationId xmlns:p14="http://schemas.microsoft.com/office/powerpoint/2010/main" val="1146495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11306D-807B-44E3-A16D-BE7220C66AC9}" type="datetimeFigureOut">
              <a:rPr lang="tr-TR" smtClean="0"/>
              <a:t>3.11.2017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D0FDC6-D322-40F5-A2F1-C8880E9905EF}" type="slidenum">
              <a:rPr lang="tr-TR" smtClean="0"/>
              <a:t>‹#›</a:t>
            </a:fld>
            <a:endParaRPr lang="tr-TR"/>
          </a:p>
        </p:txBody>
      </p:sp>
    </p:spTree>
    <p:extLst>
      <p:ext uri="{BB962C8B-B14F-4D97-AF65-F5344CB8AC3E}">
        <p14:creationId xmlns:p14="http://schemas.microsoft.com/office/powerpoint/2010/main" val="75548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809720" y="214290"/>
            <a:ext cx="8643998" cy="523220"/>
          </a:xfrm>
          <a:prstGeom prst="rect">
            <a:avLst/>
          </a:prstGeom>
          <a:noFill/>
        </p:spPr>
        <p:txBody>
          <a:bodyPr wrap="square" rtlCol="0">
            <a:spAutoFit/>
          </a:bodyPr>
          <a:lstStyle/>
          <a:p>
            <a:pPr algn="ctr"/>
            <a:r>
              <a:rPr lang="tr-TR" sz="2800" b="1" dirty="0">
                <a:solidFill>
                  <a:srgbClr val="FF0000"/>
                </a:solidFill>
              </a:rPr>
              <a:t>C) BÜROKRATİK YÖNETİM YAKLAŞIMI</a:t>
            </a:r>
          </a:p>
        </p:txBody>
      </p:sp>
      <p:sp>
        <p:nvSpPr>
          <p:cNvPr id="3" name="2 Metin kutusu"/>
          <p:cNvSpPr txBox="1"/>
          <p:nvPr/>
        </p:nvSpPr>
        <p:spPr>
          <a:xfrm>
            <a:off x="1809720" y="2214555"/>
            <a:ext cx="4286280" cy="2031325"/>
          </a:xfrm>
          <a:prstGeom prst="rect">
            <a:avLst/>
          </a:prstGeom>
          <a:noFill/>
        </p:spPr>
        <p:txBody>
          <a:bodyPr wrap="square" rtlCol="0">
            <a:spAutoFit/>
          </a:bodyPr>
          <a:lstStyle/>
          <a:p>
            <a:pPr algn="just" eaLnBrk="0" hangingPunct="0">
              <a:lnSpc>
                <a:spcPct val="90000"/>
              </a:lnSpc>
              <a:spcBef>
                <a:spcPct val="50000"/>
              </a:spcBef>
              <a:buFont typeface="Arial" pitchFamily="34" charset="0"/>
              <a:buChar char="•"/>
            </a:pPr>
            <a:r>
              <a:rPr lang="tr-TR" sz="2800" dirty="0">
                <a:cs typeface="Arial" charset="0"/>
              </a:rPr>
              <a:t> Klasik teorinin üçüncü yaklaşımı olan bürokrasi, 1900’lerin başlarında Alman </a:t>
            </a:r>
            <a:r>
              <a:rPr lang="tr-TR" sz="2800" dirty="0" err="1">
                <a:cs typeface="Arial" charset="0"/>
              </a:rPr>
              <a:t>sosyoloğu</a:t>
            </a:r>
            <a:r>
              <a:rPr lang="tr-TR" sz="2800" dirty="0">
                <a:cs typeface="Arial" charset="0"/>
              </a:rPr>
              <a:t> </a:t>
            </a:r>
            <a:r>
              <a:rPr lang="tr-TR" sz="2800" dirty="0" err="1">
                <a:cs typeface="Arial" charset="0"/>
              </a:rPr>
              <a:t>Max</a:t>
            </a:r>
            <a:r>
              <a:rPr lang="tr-TR" sz="2800" dirty="0">
                <a:cs typeface="Arial" charset="0"/>
              </a:rPr>
              <a:t> </a:t>
            </a:r>
            <a:r>
              <a:rPr lang="tr-TR" sz="2800" dirty="0" err="1">
                <a:cs typeface="Arial" charset="0"/>
              </a:rPr>
              <a:t>Weber</a:t>
            </a:r>
            <a:r>
              <a:rPr lang="tr-TR" sz="2800" dirty="0">
                <a:cs typeface="Arial" charset="0"/>
              </a:rPr>
              <a:t> tarafından geliştirilmiştir.   </a:t>
            </a:r>
          </a:p>
        </p:txBody>
      </p:sp>
      <p:pic>
        <p:nvPicPr>
          <p:cNvPr id="5" name="4 Resim" descr="max.jpg"/>
          <p:cNvPicPr>
            <a:picLocks noChangeAspect="1"/>
          </p:cNvPicPr>
          <p:nvPr/>
        </p:nvPicPr>
        <p:blipFill>
          <a:blip r:embed="rId2" cstate="print"/>
          <a:stretch>
            <a:fillRect/>
          </a:stretch>
        </p:blipFill>
        <p:spPr>
          <a:xfrm>
            <a:off x="6596066" y="1000108"/>
            <a:ext cx="3429024" cy="5106264"/>
          </a:xfrm>
          <a:prstGeom prst="rect">
            <a:avLst/>
          </a:prstGeom>
        </p:spPr>
      </p:pic>
    </p:spTree>
    <p:extLst>
      <p:ext uri="{BB962C8B-B14F-4D97-AF65-F5344CB8AC3E}">
        <p14:creationId xmlns:p14="http://schemas.microsoft.com/office/powerpoint/2010/main" val="1498533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19536" y="1196752"/>
            <a:ext cx="4572000" cy="4598182"/>
          </a:xfrm>
          <a:prstGeom prst="rect">
            <a:avLst/>
          </a:prstGeom>
        </p:spPr>
        <p:txBody>
          <a:bodyPr>
            <a:spAutoFit/>
          </a:bodyPr>
          <a:lstStyle/>
          <a:p>
            <a:pPr algn="just" eaLnBrk="0" hangingPunct="0">
              <a:lnSpc>
                <a:spcPct val="90000"/>
              </a:lnSpc>
              <a:spcBef>
                <a:spcPct val="50000"/>
              </a:spcBef>
              <a:buFont typeface="Arial" pitchFamily="34" charset="0"/>
              <a:buChar char="•"/>
            </a:pPr>
            <a:r>
              <a:rPr lang="tr-TR" sz="2400" dirty="0">
                <a:cs typeface="Arial" charset="0"/>
              </a:rPr>
              <a:t>Uzun süre eserlerinin yabancı dillere çevrilmemesi nedeniyle fazla tanınmayan </a:t>
            </a:r>
            <a:r>
              <a:rPr lang="tr-TR" sz="2400" dirty="0" err="1">
                <a:cs typeface="Arial" charset="0"/>
              </a:rPr>
              <a:t>Weber</a:t>
            </a:r>
            <a:r>
              <a:rPr lang="tr-TR" sz="2400" dirty="0">
                <a:cs typeface="Arial" charset="0"/>
              </a:rPr>
              <a:t>, klasik örgüt teorisine önemli katkılarda bulunmuştur. </a:t>
            </a:r>
          </a:p>
          <a:p>
            <a:pPr algn="just" eaLnBrk="0" hangingPunct="0">
              <a:lnSpc>
                <a:spcPct val="90000"/>
              </a:lnSpc>
              <a:spcBef>
                <a:spcPct val="50000"/>
              </a:spcBef>
              <a:buFont typeface="Arial" pitchFamily="34" charset="0"/>
              <a:buChar char="•"/>
            </a:pPr>
            <a:r>
              <a:rPr lang="tr-TR" sz="2400" dirty="0">
                <a:cs typeface="Arial" charset="0"/>
              </a:rPr>
              <a:t>Organizasyona ilişkin ünlü eseri "Sosyal ve Ekonomik Örgütlenme Teorisi", 1947 yılında </a:t>
            </a:r>
            <a:r>
              <a:rPr lang="tr-TR" sz="2400" dirty="0" err="1">
                <a:cs typeface="Arial" charset="0"/>
              </a:rPr>
              <a:t>İngilizce'ye</a:t>
            </a:r>
            <a:r>
              <a:rPr lang="tr-TR" sz="2400" dirty="0">
                <a:cs typeface="Arial" charset="0"/>
              </a:rPr>
              <a:t> çevrilince geniş bir etki alanı bulmuş; bir organizasyon yaklaşımı olarak bürokrasiyi inceleyen ve geliştiren başka yazarları da etkilemiştir.</a:t>
            </a:r>
          </a:p>
        </p:txBody>
      </p:sp>
      <p:pic>
        <p:nvPicPr>
          <p:cNvPr id="3" name="2 Resim" descr="örgütlenme.jpeg"/>
          <p:cNvPicPr>
            <a:picLocks noChangeAspect="1"/>
          </p:cNvPicPr>
          <p:nvPr/>
        </p:nvPicPr>
        <p:blipFill>
          <a:blip r:embed="rId2" cstate="print"/>
          <a:stretch>
            <a:fillRect/>
          </a:stretch>
        </p:blipFill>
        <p:spPr>
          <a:xfrm>
            <a:off x="6953256" y="1214422"/>
            <a:ext cx="3214692" cy="4452944"/>
          </a:xfrm>
          <a:prstGeom prst="rect">
            <a:avLst/>
          </a:prstGeom>
        </p:spPr>
      </p:pic>
    </p:spTree>
    <p:extLst>
      <p:ext uri="{BB962C8B-B14F-4D97-AF65-F5344CB8AC3E}">
        <p14:creationId xmlns:p14="http://schemas.microsoft.com/office/powerpoint/2010/main" val="2779529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809720" y="1135640"/>
            <a:ext cx="8643998" cy="6260175"/>
          </a:xfrm>
          <a:prstGeom prst="rect">
            <a:avLst/>
          </a:prstGeom>
          <a:noFill/>
        </p:spPr>
        <p:txBody>
          <a:bodyPr wrap="square" rtlCol="0">
            <a:spAutoFit/>
          </a:bodyPr>
          <a:lstStyle/>
          <a:p>
            <a:pPr algn="just" eaLnBrk="0" hangingPunct="0">
              <a:lnSpc>
                <a:spcPct val="90000"/>
              </a:lnSpc>
              <a:spcBef>
                <a:spcPct val="50000"/>
              </a:spcBef>
              <a:buFont typeface="Arial" pitchFamily="34" charset="0"/>
              <a:buChar char="•"/>
            </a:pPr>
            <a:r>
              <a:rPr lang="tr-TR" sz="2400" dirty="0">
                <a:cs typeface="Arial" charset="0"/>
              </a:rPr>
              <a:t> </a:t>
            </a:r>
            <a:r>
              <a:rPr lang="tr-TR" sz="2400" dirty="0" err="1">
                <a:cs typeface="Arial" charset="0"/>
              </a:rPr>
              <a:t>Max</a:t>
            </a:r>
            <a:r>
              <a:rPr lang="tr-TR" sz="2400" dirty="0">
                <a:cs typeface="Arial" charset="0"/>
              </a:rPr>
              <a:t> </a:t>
            </a:r>
            <a:r>
              <a:rPr lang="tr-TR" sz="2400" dirty="0" err="1">
                <a:cs typeface="Arial" charset="0"/>
              </a:rPr>
              <a:t>Weber’e</a:t>
            </a:r>
            <a:r>
              <a:rPr lang="tr-TR" sz="2400" dirty="0">
                <a:cs typeface="Arial" charset="0"/>
              </a:rPr>
              <a:t> göre bürokratik bir yapı, günlük dilde kullandığımız, işlerin geciktirilmesi, yokuşa sürülmesi, ‘’bugün git yarın gel’’ anlamının tersine etkinlik açısında ideal bir organizasyon yapısıdır.</a:t>
            </a:r>
          </a:p>
          <a:p>
            <a:pPr algn="just" eaLnBrk="0" hangingPunct="0">
              <a:lnSpc>
                <a:spcPct val="90000"/>
              </a:lnSpc>
              <a:spcBef>
                <a:spcPct val="50000"/>
              </a:spcBef>
              <a:buFont typeface="Arial" pitchFamily="34" charset="0"/>
              <a:buChar char="•"/>
            </a:pPr>
            <a:r>
              <a:rPr lang="tr-TR" sz="2400" dirty="0">
                <a:cs typeface="Arial" charset="0"/>
              </a:rPr>
              <a:t> </a:t>
            </a:r>
            <a:r>
              <a:rPr lang="tr-TR" sz="2400" dirty="0" err="1">
                <a:cs typeface="Arial" charset="0"/>
              </a:rPr>
              <a:t>Weber</a:t>
            </a:r>
            <a:r>
              <a:rPr lang="tr-TR" sz="2400" dirty="0">
                <a:cs typeface="Arial" charset="0"/>
              </a:rPr>
              <a:t> bürokrasiyi organizasyon açısından ele almış bir büro veya bir makam tarafından yönetimi düşünmüştür. </a:t>
            </a:r>
          </a:p>
          <a:p>
            <a:pPr algn="just" eaLnBrk="0" hangingPunct="0">
              <a:lnSpc>
                <a:spcPct val="90000"/>
              </a:lnSpc>
              <a:spcBef>
                <a:spcPct val="50000"/>
              </a:spcBef>
              <a:buFont typeface="Arial" pitchFamily="34" charset="0"/>
              <a:buChar char="•"/>
            </a:pPr>
            <a:r>
              <a:rPr lang="tr-TR" sz="2400" dirty="0">
                <a:cs typeface="Times New Roman" pitchFamily="18" charset="0"/>
              </a:rPr>
              <a:t> </a:t>
            </a:r>
            <a:r>
              <a:rPr lang="tr-TR" sz="2400" dirty="0" err="1">
                <a:cs typeface="Arial" charset="0"/>
              </a:rPr>
              <a:t>Weber</a:t>
            </a:r>
            <a:r>
              <a:rPr lang="tr-TR" sz="2400" dirty="0">
                <a:cs typeface="Arial" charset="0"/>
              </a:rPr>
              <a:t> büyük işletmelerin yönetimi için rasyonel bir esas olarak bürokrasiyi görmüştür.</a:t>
            </a:r>
          </a:p>
          <a:p>
            <a:pPr algn="just" eaLnBrk="0" hangingPunct="0">
              <a:lnSpc>
                <a:spcPct val="90000"/>
              </a:lnSpc>
              <a:spcBef>
                <a:spcPct val="50000"/>
              </a:spcBef>
              <a:buFont typeface="Arial" pitchFamily="34" charset="0"/>
              <a:buChar char="•"/>
            </a:pPr>
            <a:r>
              <a:rPr lang="tr-TR" sz="2400" dirty="0">
                <a:cs typeface="Arial" charset="0"/>
              </a:rPr>
              <a:t> İdeal bir organizasyon biçimi olarak bürokrasi üzerinde durmuştur.</a:t>
            </a:r>
          </a:p>
          <a:p>
            <a:pPr algn="just" eaLnBrk="0" hangingPunct="0">
              <a:lnSpc>
                <a:spcPct val="90000"/>
              </a:lnSpc>
              <a:spcBef>
                <a:spcPct val="50000"/>
              </a:spcBef>
              <a:buFont typeface="Arial" pitchFamily="34" charset="0"/>
              <a:buChar char="•"/>
            </a:pPr>
            <a:r>
              <a:rPr lang="tr-TR" sz="2400" dirty="0">
                <a:cs typeface="Arial" charset="0"/>
              </a:rPr>
              <a:t> </a:t>
            </a:r>
            <a:r>
              <a:rPr lang="tr-TR" sz="2400" dirty="0" err="1">
                <a:cs typeface="Arial" charset="0"/>
              </a:rPr>
              <a:t>Weber</a:t>
            </a:r>
            <a:r>
              <a:rPr lang="tr-TR" sz="2400" dirty="0">
                <a:cs typeface="Arial" charset="0"/>
              </a:rPr>
              <a:t> bürokratik yapının herhangi diğer bir yapıya nazaran çok üstün olduğunu düşünmüştür.</a:t>
            </a:r>
          </a:p>
          <a:p>
            <a:pPr algn="just" eaLnBrk="0" hangingPunct="0">
              <a:lnSpc>
                <a:spcPct val="90000"/>
              </a:lnSpc>
              <a:spcBef>
                <a:spcPct val="50000"/>
              </a:spcBef>
              <a:buFont typeface="Arial" pitchFamily="34" charset="0"/>
              <a:buChar char="•"/>
            </a:pPr>
            <a:r>
              <a:rPr lang="tr-TR" sz="2400" dirty="0">
                <a:cs typeface="Arial" charset="0"/>
              </a:rPr>
              <a:t> Bürokrasiden en çok yarar sağlayabilmek için organizasyonların bazı özelliklere sahip olması gerektiğini düşünmektedir. </a:t>
            </a:r>
          </a:p>
          <a:p>
            <a:pPr algn="just" eaLnBrk="0" hangingPunct="0">
              <a:lnSpc>
                <a:spcPct val="90000"/>
              </a:lnSpc>
              <a:spcBef>
                <a:spcPct val="50000"/>
              </a:spcBef>
              <a:buFont typeface="Arial" pitchFamily="34" charset="0"/>
              <a:buChar char="•"/>
            </a:pPr>
            <a:endParaRPr lang="tr-TR" sz="2400" dirty="0">
              <a:cs typeface="Arial" charset="0"/>
            </a:endParaRPr>
          </a:p>
          <a:p>
            <a:pPr algn="just">
              <a:lnSpc>
                <a:spcPct val="100000"/>
              </a:lnSpc>
              <a:buFont typeface="Arial" pitchFamily="34" charset="0"/>
              <a:buChar char="•"/>
            </a:pPr>
            <a:endParaRPr lang="tr-TR" sz="2400" dirty="0"/>
          </a:p>
          <a:p>
            <a:endParaRPr lang="tr-TR" sz="2400" dirty="0"/>
          </a:p>
        </p:txBody>
      </p:sp>
      <p:sp>
        <p:nvSpPr>
          <p:cNvPr id="3" name="2 Metin kutusu"/>
          <p:cNvSpPr txBox="1"/>
          <p:nvPr/>
        </p:nvSpPr>
        <p:spPr>
          <a:xfrm>
            <a:off x="1809720" y="214290"/>
            <a:ext cx="8643998" cy="523220"/>
          </a:xfrm>
          <a:prstGeom prst="rect">
            <a:avLst/>
          </a:prstGeom>
          <a:noFill/>
        </p:spPr>
        <p:txBody>
          <a:bodyPr wrap="square" rtlCol="0">
            <a:spAutoFit/>
          </a:bodyPr>
          <a:lstStyle/>
          <a:p>
            <a:pPr algn="ctr"/>
            <a:r>
              <a:rPr lang="tr-TR" sz="2800" b="1" dirty="0">
                <a:solidFill>
                  <a:srgbClr val="FF0000"/>
                </a:solidFill>
              </a:rPr>
              <a:t>C) BÜROKRATİK YÖNETİM YAKLAŞIMI</a:t>
            </a:r>
          </a:p>
        </p:txBody>
      </p:sp>
    </p:spTree>
    <p:extLst>
      <p:ext uri="{BB962C8B-B14F-4D97-AF65-F5344CB8AC3E}">
        <p14:creationId xmlns:p14="http://schemas.microsoft.com/office/powerpoint/2010/main" val="183036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38282" y="928670"/>
            <a:ext cx="8643998" cy="5355312"/>
          </a:xfrm>
          <a:prstGeom prst="rect">
            <a:avLst/>
          </a:prstGeom>
        </p:spPr>
        <p:txBody>
          <a:bodyPr wrap="square">
            <a:spAutoFit/>
          </a:bodyPr>
          <a:lstStyle/>
          <a:p>
            <a:pPr algn="just" eaLnBrk="0" hangingPunct="0">
              <a:lnSpc>
                <a:spcPct val="90000"/>
              </a:lnSpc>
              <a:spcBef>
                <a:spcPct val="50000"/>
              </a:spcBef>
              <a:buFont typeface="Arial" pitchFamily="34" charset="0"/>
              <a:buChar char="•"/>
            </a:pPr>
            <a:r>
              <a:rPr lang="tr-TR" sz="2000" dirty="0">
                <a:cs typeface="Arial" charset="0"/>
              </a:rPr>
              <a:t>Amaçların gerçekleştirilmesi için gerekli işler ileri derecede uzmanlaşmaya dayanır,		</a:t>
            </a:r>
          </a:p>
          <a:p>
            <a:pPr algn="just" eaLnBrk="0" hangingPunct="0">
              <a:lnSpc>
                <a:spcPct val="90000"/>
              </a:lnSpc>
              <a:spcBef>
                <a:spcPct val="50000"/>
              </a:spcBef>
              <a:buFont typeface="Arial" pitchFamily="34" charset="0"/>
              <a:buChar char="•"/>
            </a:pPr>
            <a:r>
              <a:rPr lang="tr-TR" sz="2000" dirty="0">
                <a:cs typeface="Arial" charset="0"/>
              </a:rPr>
              <a:t>İşle ilgili kararlar ilke ve yöntemlerle sürdürülecektir, Yönetimle ilgili kararlar yazılı hale getirilmelidir,</a:t>
            </a:r>
          </a:p>
          <a:p>
            <a:pPr algn="just" eaLnBrk="0" hangingPunct="0">
              <a:lnSpc>
                <a:spcPct val="90000"/>
              </a:lnSpc>
              <a:spcBef>
                <a:spcPct val="50000"/>
              </a:spcBef>
              <a:buFont typeface="Arial" pitchFamily="34" charset="0"/>
              <a:buChar char="•"/>
            </a:pPr>
            <a:r>
              <a:rPr lang="tr-TR" sz="2000" dirty="0">
                <a:cs typeface="Arial" charset="0"/>
              </a:rPr>
              <a:t>Personelin görevini, biçimsel olarak ve gayri şahsi bir şekilde yapması gerekir,</a:t>
            </a:r>
          </a:p>
          <a:p>
            <a:pPr algn="just" eaLnBrk="0" hangingPunct="0">
              <a:lnSpc>
                <a:spcPct val="90000"/>
              </a:lnSpc>
              <a:spcBef>
                <a:spcPct val="50000"/>
              </a:spcBef>
              <a:buFont typeface="Arial" pitchFamily="34" charset="0"/>
              <a:buChar char="•"/>
            </a:pPr>
            <a:r>
              <a:rPr lang="tr-TR" sz="2000" dirty="0">
                <a:cs typeface="Arial" charset="0"/>
              </a:rPr>
              <a:t>Çalışanlar teknik yeteneklerine göre çalıştırılmalıdır, </a:t>
            </a:r>
          </a:p>
          <a:p>
            <a:pPr algn="just" eaLnBrk="0" hangingPunct="0">
              <a:lnSpc>
                <a:spcPct val="90000"/>
              </a:lnSpc>
              <a:spcBef>
                <a:spcPct val="50000"/>
              </a:spcBef>
              <a:buFont typeface="Arial" pitchFamily="34" charset="0"/>
              <a:buChar char="•"/>
            </a:pPr>
            <a:r>
              <a:rPr lang="tr-TR" sz="2000" dirty="0">
                <a:cs typeface="Arial" charset="0"/>
              </a:rPr>
              <a:t>Yükselmeleri performanslarına göre olacaktır,</a:t>
            </a:r>
          </a:p>
          <a:p>
            <a:pPr algn="just" eaLnBrk="0" hangingPunct="0">
              <a:lnSpc>
                <a:spcPct val="90000"/>
              </a:lnSpc>
              <a:spcBef>
                <a:spcPct val="50000"/>
              </a:spcBef>
              <a:buFont typeface="Arial" pitchFamily="34" charset="0"/>
              <a:buChar char="•"/>
            </a:pPr>
            <a:r>
              <a:rPr lang="tr-TR" sz="2000" dirty="0">
                <a:cs typeface="Arial" charset="0"/>
              </a:rPr>
              <a:t>Personel işin gerektirdiği teknik bilgi ve yeteneği ölçen sınav sonuçlarına göre seçilecek ve terfi ettirilecektir. </a:t>
            </a:r>
          </a:p>
          <a:p>
            <a:pPr algn="just" eaLnBrk="0" hangingPunct="0">
              <a:lnSpc>
                <a:spcPct val="90000"/>
              </a:lnSpc>
              <a:spcBef>
                <a:spcPct val="50000"/>
              </a:spcBef>
              <a:buFont typeface="Arial" pitchFamily="34" charset="0"/>
              <a:buChar char="•"/>
            </a:pPr>
            <a:r>
              <a:rPr lang="tr-TR" sz="2000" dirty="0">
                <a:cs typeface="Arial" charset="0"/>
              </a:rPr>
              <a:t>Bir örgüt modeli olarak geliştirilen bürokratik organizasyon yapısının başlıca özellikleri şöyle ifade edilebilir:</a:t>
            </a:r>
          </a:p>
          <a:p>
            <a:pPr algn="just" eaLnBrk="0" hangingPunct="0">
              <a:lnSpc>
                <a:spcPct val="90000"/>
              </a:lnSpc>
              <a:spcBef>
                <a:spcPct val="50000"/>
              </a:spcBef>
              <a:buFont typeface="Arial" pitchFamily="34" charset="0"/>
              <a:buChar char="•"/>
            </a:pPr>
            <a:r>
              <a:rPr lang="tr-TR" sz="2000" dirty="0">
                <a:cs typeface="Arial" charset="0"/>
              </a:rPr>
              <a:t>1.Fonksiyonel uzmanlaşmaya dayanan iş bölümü,</a:t>
            </a:r>
          </a:p>
          <a:p>
            <a:pPr algn="just" eaLnBrk="0" hangingPunct="0">
              <a:lnSpc>
                <a:spcPct val="90000"/>
              </a:lnSpc>
              <a:spcBef>
                <a:spcPct val="50000"/>
              </a:spcBef>
              <a:buFont typeface="Arial" pitchFamily="34" charset="0"/>
              <a:buChar char="•"/>
            </a:pPr>
            <a:r>
              <a:rPr lang="tr-TR" sz="2000" dirty="0">
                <a:cs typeface="Arial" charset="0"/>
              </a:rPr>
              <a:t>2.Açık ve seçik bir şekilde belirlenmiş hiyerarşik bir yapı.  </a:t>
            </a:r>
          </a:p>
          <a:p>
            <a:pPr algn="just" eaLnBrk="0" hangingPunct="0">
              <a:lnSpc>
                <a:spcPct val="90000"/>
              </a:lnSpc>
              <a:spcBef>
                <a:spcPct val="50000"/>
              </a:spcBef>
              <a:buFont typeface="Arial" pitchFamily="34" charset="0"/>
              <a:buChar char="•"/>
            </a:pPr>
            <a:r>
              <a:rPr lang="tr-TR" sz="2000" dirty="0">
                <a:cs typeface="Arial" charset="0"/>
              </a:rPr>
              <a:t>3.İlke ve yöntemler.   </a:t>
            </a:r>
            <a:endParaRPr lang="tr-TR" dirty="0"/>
          </a:p>
        </p:txBody>
      </p:sp>
      <p:sp>
        <p:nvSpPr>
          <p:cNvPr id="3" name="2 Metin kutusu"/>
          <p:cNvSpPr txBox="1"/>
          <p:nvPr/>
        </p:nvSpPr>
        <p:spPr>
          <a:xfrm>
            <a:off x="1809720" y="214290"/>
            <a:ext cx="8643998" cy="523220"/>
          </a:xfrm>
          <a:prstGeom prst="rect">
            <a:avLst/>
          </a:prstGeom>
          <a:noFill/>
        </p:spPr>
        <p:txBody>
          <a:bodyPr wrap="square" rtlCol="0">
            <a:spAutoFit/>
          </a:bodyPr>
          <a:lstStyle/>
          <a:p>
            <a:pPr algn="ctr"/>
            <a:r>
              <a:rPr lang="tr-TR" sz="2800" b="1" dirty="0">
                <a:solidFill>
                  <a:srgbClr val="FF0000"/>
                </a:solidFill>
              </a:rPr>
              <a:t>C) BÜROKRATİK YÖNETİM YAKLAŞIMI</a:t>
            </a:r>
          </a:p>
        </p:txBody>
      </p:sp>
    </p:spTree>
    <p:extLst>
      <p:ext uri="{BB962C8B-B14F-4D97-AF65-F5344CB8AC3E}">
        <p14:creationId xmlns:p14="http://schemas.microsoft.com/office/powerpoint/2010/main" val="440094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38282" y="928671"/>
            <a:ext cx="8643998" cy="5786199"/>
          </a:xfrm>
          <a:prstGeom prst="rect">
            <a:avLst/>
          </a:prstGeom>
        </p:spPr>
        <p:txBody>
          <a:bodyPr wrap="square">
            <a:spAutoFit/>
          </a:bodyPr>
          <a:lstStyle/>
          <a:p>
            <a:pPr algn="just" eaLnBrk="0" hangingPunct="0">
              <a:lnSpc>
                <a:spcPct val="90000"/>
              </a:lnSpc>
              <a:spcBef>
                <a:spcPct val="50000"/>
              </a:spcBef>
              <a:buFont typeface="Arial" pitchFamily="34" charset="0"/>
              <a:buChar char="•"/>
            </a:pPr>
            <a:r>
              <a:rPr lang="tr-TR" sz="2000" dirty="0">
                <a:cs typeface="Arial" charset="0"/>
              </a:rPr>
              <a:t>Bu yöntem ve ilkelerin izlenmesi ile organizasyondaki birlik sağlanacaktır. </a:t>
            </a:r>
          </a:p>
          <a:p>
            <a:pPr algn="just" eaLnBrk="0" hangingPunct="0">
              <a:lnSpc>
                <a:spcPct val="90000"/>
              </a:lnSpc>
              <a:spcBef>
                <a:spcPct val="50000"/>
              </a:spcBef>
              <a:buFont typeface="Arial" pitchFamily="34" charset="0"/>
              <a:buChar char="•"/>
            </a:pPr>
            <a:r>
              <a:rPr lang="tr-TR" sz="2000" dirty="0">
                <a:cs typeface="Arial" charset="0"/>
              </a:rPr>
              <a:t>Üst kademelere, alt kademelerin çalışmalarını kontrol ve koordine etme imkanı verecektir.</a:t>
            </a:r>
          </a:p>
          <a:p>
            <a:pPr algn="just" eaLnBrk="0" hangingPunct="0">
              <a:lnSpc>
                <a:spcPct val="90000"/>
              </a:lnSpc>
              <a:spcBef>
                <a:spcPct val="50000"/>
              </a:spcBef>
              <a:buFont typeface="Arial" pitchFamily="34" charset="0"/>
              <a:buChar char="•"/>
            </a:pPr>
            <a:r>
              <a:rPr lang="tr-TR" sz="2000" dirty="0">
                <a:cs typeface="Arial" charset="0"/>
              </a:rPr>
              <a:t>Organizasyondaki mevkileri kim işgal ederse bu ilkelere göre çalışacaktır. </a:t>
            </a:r>
          </a:p>
          <a:p>
            <a:pPr algn="just" eaLnBrk="0" hangingPunct="0">
              <a:lnSpc>
                <a:spcPct val="90000"/>
              </a:lnSpc>
              <a:spcBef>
                <a:spcPct val="50000"/>
              </a:spcBef>
              <a:buFont typeface="Arial" pitchFamily="34" charset="0"/>
              <a:buChar char="•"/>
            </a:pPr>
            <a:r>
              <a:rPr lang="tr-TR" sz="2000" dirty="0">
                <a:cs typeface="Arial" charset="0"/>
              </a:rPr>
              <a:t>Personelin sahip olması gereken özellikler;</a:t>
            </a:r>
          </a:p>
          <a:p>
            <a:pPr algn="just" eaLnBrk="0" hangingPunct="0">
              <a:lnSpc>
                <a:spcPct val="90000"/>
              </a:lnSpc>
              <a:spcBef>
                <a:spcPct val="50000"/>
              </a:spcBef>
              <a:buFont typeface="Arial" pitchFamily="34" charset="0"/>
              <a:buChar char="•"/>
            </a:pPr>
            <a:r>
              <a:rPr lang="tr-TR" sz="2000" dirty="0">
                <a:cs typeface="Arial" charset="0"/>
              </a:rPr>
              <a:t>1.Gayri şahsi ilişkiler, </a:t>
            </a:r>
          </a:p>
          <a:p>
            <a:pPr algn="just" eaLnBrk="0" hangingPunct="0">
              <a:lnSpc>
                <a:spcPct val="90000"/>
              </a:lnSpc>
              <a:spcBef>
                <a:spcPct val="50000"/>
              </a:spcBef>
              <a:buFont typeface="Arial" pitchFamily="34" charset="0"/>
              <a:buChar char="•"/>
            </a:pPr>
            <a:r>
              <a:rPr lang="tr-TR" sz="2000" dirty="0">
                <a:cs typeface="Arial" charset="0"/>
              </a:rPr>
              <a:t>2.Teknik yetenek esasına dayanan bir personel seçim ve terfi sistemi,</a:t>
            </a:r>
          </a:p>
          <a:p>
            <a:pPr algn="just" eaLnBrk="0" hangingPunct="0">
              <a:lnSpc>
                <a:spcPct val="90000"/>
              </a:lnSpc>
              <a:spcBef>
                <a:spcPct val="50000"/>
              </a:spcBef>
              <a:buFont typeface="Arial" pitchFamily="34" charset="0"/>
              <a:buChar char="•"/>
            </a:pPr>
            <a:r>
              <a:rPr lang="tr-TR" sz="2000" dirty="0">
                <a:cs typeface="Arial" charset="0"/>
              </a:rPr>
              <a:t>3.Yasal yetkinin uygulanmasıdır.</a:t>
            </a:r>
          </a:p>
          <a:p>
            <a:pPr algn="just" eaLnBrk="0" hangingPunct="0">
              <a:lnSpc>
                <a:spcPct val="90000"/>
              </a:lnSpc>
              <a:spcBef>
                <a:spcPct val="50000"/>
              </a:spcBef>
              <a:buFont typeface="Arial" pitchFamily="34" charset="0"/>
              <a:buChar char="•"/>
            </a:pPr>
            <a:r>
              <a:rPr lang="tr-TR" sz="2000" dirty="0">
                <a:cs typeface="Arial" charset="0"/>
              </a:rPr>
              <a:t>Bürokratik yaklaşımın ilkeleri de daha önceki yaklaşımlara benzemektedir. </a:t>
            </a:r>
          </a:p>
          <a:p>
            <a:pPr algn="just" eaLnBrk="0" hangingPunct="0">
              <a:lnSpc>
                <a:spcPct val="90000"/>
              </a:lnSpc>
              <a:spcBef>
                <a:spcPct val="50000"/>
              </a:spcBef>
              <a:buFont typeface="Arial" pitchFamily="34" charset="0"/>
              <a:buChar char="•"/>
            </a:pPr>
            <a:r>
              <a:rPr lang="tr-TR" sz="2000" dirty="0">
                <a:cs typeface="Arial" charset="0"/>
              </a:rPr>
              <a:t>Bu yaklaşıma göre bu ilkelerin izlenmesi ile etkin, ideal, şahsa göre değişmeyen ve rasyonel bir organizasyon yapısı oluşacaktır.</a:t>
            </a:r>
          </a:p>
          <a:p>
            <a:pPr algn="just" eaLnBrk="0" hangingPunct="0">
              <a:lnSpc>
                <a:spcPct val="90000"/>
              </a:lnSpc>
              <a:spcBef>
                <a:spcPct val="50000"/>
              </a:spcBef>
              <a:buFont typeface="Arial" pitchFamily="34" charset="0"/>
              <a:buChar char="•"/>
            </a:pPr>
            <a:r>
              <a:rPr lang="tr-TR" sz="2000" dirty="0">
                <a:cs typeface="Arial" charset="0"/>
              </a:rPr>
              <a:t>Bürokrasi yaklaşımı, biraz da günlük hayatta edinilen tecrübelerinde etkisi ile yoğun bir şekilde inceleme ve araştırma konusu yapılmıştır. </a:t>
            </a:r>
          </a:p>
          <a:p>
            <a:pPr algn="just" eaLnBrk="0" hangingPunct="0">
              <a:lnSpc>
                <a:spcPct val="90000"/>
              </a:lnSpc>
              <a:spcBef>
                <a:spcPct val="50000"/>
              </a:spcBef>
              <a:buFont typeface="Arial" pitchFamily="34" charset="0"/>
              <a:buChar char="•"/>
            </a:pPr>
            <a:r>
              <a:rPr lang="tr-TR" sz="2000" dirty="0" err="1">
                <a:cs typeface="Arial" charset="0"/>
              </a:rPr>
              <a:t>Warren</a:t>
            </a:r>
            <a:r>
              <a:rPr lang="tr-TR" sz="2000" dirty="0">
                <a:cs typeface="Arial" charset="0"/>
              </a:rPr>
              <a:t> </a:t>
            </a:r>
            <a:r>
              <a:rPr lang="tr-TR" sz="2000" dirty="0" err="1">
                <a:cs typeface="Arial" charset="0"/>
              </a:rPr>
              <a:t>Bennis</a:t>
            </a:r>
            <a:r>
              <a:rPr lang="tr-TR" sz="2000" dirty="0">
                <a:cs typeface="Arial" charset="0"/>
              </a:rPr>
              <a:t> bürokratik yapının modern topluma uymadığını ve bu tür yapıların sonunun  geldiğini iddia etmiştir.</a:t>
            </a:r>
          </a:p>
        </p:txBody>
      </p:sp>
      <p:sp>
        <p:nvSpPr>
          <p:cNvPr id="3" name="2 Metin kutusu"/>
          <p:cNvSpPr txBox="1"/>
          <p:nvPr/>
        </p:nvSpPr>
        <p:spPr>
          <a:xfrm>
            <a:off x="1809720" y="214290"/>
            <a:ext cx="8643998" cy="523220"/>
          </a:xfrm>
          <a:prstGeom prst="rect">
            <a:avLst/>
          </a:prstGeom>
          <a:noFill/>
        </p:spPr>
        <p:txBody>
          <a:bodyPr wrap="square" rtlCol="0">
            <a:spAutoFit/>
          </a:bodyPr>
          <a:lstStyle/>
          <a:p>
            <a:pPr algn="ctr"/>
            <a:r>
              <a:rPr lang="tr-TR" sz="2800" b="1" dirty="0">
                <a:solidFill>
                  <a:srgbClr val="FF0000"/>
                </a:solidFill>
              </a:rPr>
              <a:t>C) BÜROKRATİK YÖNETİM YAKLAŞIMI</a:t>
            </a:r>
          </a:p>
        </p:txBody>
      </p:sp>
    </p:spTree>
    <p:extLst>
      <p:ext uri="{BB962C8B-B14F-4D97-AF65-F5344CB8AC3E}">
        <p14:creationId xmlns:p14="http://schemas.microsoft.com/office/powerpoint/2010/main" val="2224532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2279577" y="188640"/>
            <a:ext cx="7666037" cy="1143000"/>
          </a:xfrm>
        </p:spPr>
        <p:txBody>
          <a:bodyPr/>
          <a:lstStyle/>
          <a:p>
            <a:pPr eaLnBrk="1" hangingPunct="1"/>
            <a:r>
              <a:rPr lang="tr-TR" sz="3200" b="1" dirty="0">
                <a:solidFill>
                  <a:srgbClr val="FF0000"/>
                </a:solidFill>
                <a:latin typeface="+mn-lt"/>
              </a:rPr>
              <a:t>KLASİK TEORİNİN ORTAK NOKTALARI</a:t>
            </a:r>
          </a:p>
        </p:txBody>
      </p:sp>
      <p:sp>
        <p:nvSpPr>
          <p:cNvPr id="49155" name="Rectangle 3"/>
          <p:cNvSpPr>
            <a:spLocks noGrp="1" noChangeArrowheads="1"/>
          </p:cNvSpPr>
          <p:nvPr>
            <p:ph type="body" idx="1"/>
          </p:nvPr>
        </p:nvSpPr>
        <p:spPr>
          <a:xfrm>
            <a:off x="2207568" y="1628800"/>
            <a:ext cx="7567612" cy="4500594"/>
          </a:xfrm>
        </p:spPr>
        <p:txBody>
          <a:bodyPr>
            <a:normAutofit fontScale="62500" lnSpcReduction="20000"/>
          </a:bodyPr>
          <a:lstStyle/>
          <a:p>
            <a:pPr algn="just" eaLnBrk="1" hangingPunct="1">
              <a:lnSpc>
                <a:spcPct val="80000"/>
              </a:lnSpc>
              <a:buFont typeface="Wingdings" pitchFamily="2" charset="2"/>
              <a:buNone/>
            </a:pPr>
            <a:r>
              <a:rPr lang="tr-TR" sz="1800" b="1" dirty="0">
                <a:solidFill>
                  <a:srgbClr val="A50021"/>
                </a:solidFill>
              </a:rPr>
              <a:t>	</a:t>
            </a:r>
            <a:r>
              <a:rPr lang="tr-TR" sz="2900" b="1" dirty="0">
                <a:solidFill>
                  <a:srgbClr val="A50021"/>
                </a:solidFill>
              </a:rPr>
              <a:t>A. Organizasyonlarda insan unsuru dışındaki faktörler üzerinde durulmuştur.</a:t>
            </a:r>
            <a:r>
              <a:rPr lang="tr-TR" sz="2900" dirty="0">
                <a:solidFill>
                  <a:srgbClr val="A50021"/>
                </a:solidFill>
              </a:rPr>
              <a:t> </a:t>
            </a:r>
          </a:p>
          <a:p>
            <a:pPr eaLnBrk="1" hangingPunct="1">
              <a:lnSpc>
                <a:spcPct val="80000"/>
              </a:lnSpc>
              <a:buFont typeface="Wingdings" pitchFamily="2" charset="2"/>
              <a:buNone/>
            </a:pPr>
            <a:endParaRPr lang="tr-TR" sz="1900" dirty="0">
              <a:solidFill>
                <a:srgbClr val="A50021"/>
              </a:solidFill>
            </a:endParaRPr>
          </a:p>
          <a:p>
            <a:pPr algn="just" eaLnBrk="1" hangingPunct="1">
              <a:lnSpc>
                <a:spcPct val="120000"/>
              </a:lnSpc>
            </a:pPr>
            <a:r>
              <a:rPr lang="tr-TR" sz="2900" dirty="0"/>
              <a:t>İnsan unsuru daima ikinci planda ele alınmıştır.</a:t>
            </a:r>
          </a:p>
          <a:p>
            <a:pPr algn="just" eaLnBrk="1" hangingPunct="1">
              <a:lnSpc>
                <a:spcPct val="120000"/>
              </a:lnSpc>
            </a:pPr>
            <a:r>
              <a:rPr lang="tr-TR" sz="2900" dirty="0"/>
              <a:t>İnsanın insan olarak kendini ifade etmesinin zorunlu aracı olan iletişimin, çalışanlar açısından ne anlama geldiğini önemsememiştir </a:t>
            </a:r>
          </a:p>
          <a:p>
            <a:pPr algn="just" eaLnBrk="1" hangingPunct="1">
              <a:lnSpc>
                <a:spcPct val="120000"/>
              </a:lnSpc>
            </a:pPr>
            <a:r>
              <a:rPr lang="tr-TR" sz="2900" dirty="0"/>
              <a:t>Çalışanların iş tatminleri ve motivasyonları üzerinde durmamışlardır.</a:t>
            </a:r>
          </a:p>
          <a:p>
            <a:pPr algn="just" eaLnBrk="1" hangingPunct="1">
              <a:lnSpc>
                <a:spcPct val="120000"/>
              </a:lnSpc>
            </a:pPr>
            <a:r>
              <a:rPr lang="tr-TR" sz="2900" dirty="0"/>
              <a:t>Şahsi sorunların iş yerine yansımayacağı, işletme içinde geçirilen zaman ile işletme dışındaki yaşamın birbirinden ayrı olduğu varsayılmıştır. </a:t>
            </a:r>
          </a:p>
          <a:p>
            <a:pPr algn="just" eaLnBrk="1" hangingPunct="1">
              <a:lnSpc>
                <a:spcPct val="120000"/>
              </a:lnSpc>
            </a:pPr>
            <a:r>
              <a:rPr lang="tr-TR" sz="2900" dirty="0"/>
              <a:t>Maddi faktörler düzenlendikten sonra insanın öngörülen doğrultu ve şekilde davranacağı -davranması gerektiği- varsayılmıştır.</a:t>
            </a:r>
          </a:p>
          <a:p>
            <a:pPr algn="just" eaLnBrk="1" hangingPunct="1">
              <a:lnSpc>
                <a:spcPct val="120000"/>
              </a:lnSpc>
            </a:pPr>
            <a:r>
              <a:rPr lang="tr-TR" sz="2900" dirty="0"/>
              <a:t>Bu yönüyle klasik teori, mekanik organizasyon yapıları olarak adlandırılan yapıları önermiştir.</a:t>
            </a:r>
          </a:p>
        </p:txBody>
      </p:sp>
    </p:spTree>
    <p:extLst>
      <p:ext uri="{BB962C8B-B14F-4D97-AF65-F5344CB8AC3E}">
        <p14:creationId xmlns:p14="http://schemas.microsoft.com/office/powerpoint/2010/main" val="2214317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495600" y="260648"/>
            <a:ext cx="7594600" cy="1143000"/>
          </a:xfrm>
        </p:spPr>
        <p:txBody>
          <a:bodyPr/>
          <a:lstStyle/>
          <a:p>
            <a:pPr eaLnBrk="1" hangingPunct="1"/>
            <a:r>
              <a:rPr lang="tr-TR" sz="3200" b="1" dirty="0">
                <a:solidFill>
                  <a:srgbClr val="FF0000"/>
                </a:solidFill>
                <a:latin typeface="+mn-lt"/>
              </a:rPr>
              <a:t>KLASİK TEORİNİN ORTAK NOKTALARI</a:t>
            </a:r>
          </a:p>
        </p:txBody>
      </p:sp>
      <p:sp>
        <p:nvSpPr>
          <p:cNvPr id="50179" name="Rectangle 3"/>
          <p:cNvSpPr>
            <a:spLocks noGrp="1" noChangeArrowheads="1"/>
          </p:cNvSpPr>
          <p:nvPr>
            <p:ph type="body" idx="1"/>
          </p:nvPr>
        </p:nvSpPr>
        <p:spPr>
          <a:xfrm>
            <a:off x="2135561" y="1844824"/>
            <a:ext cx="7921625" cy="3584588"/>
          </a:xfrm>
        </p:spPr>
        <p:txBody>
          <a:bodyPr>
            <a:noAutofit/>
          </a:bodyPr>
          <a:lstStyle/>
          <a:p>
            <a:pPr eaLnBrk="1" hangingPunct="1">
              <a:lnSpc>
                <a:spcPct val="80000"/>
              </a:lnSpc>
              <a:buFont typeface="Wingdings" pitchFamily="2" charset="2"/>
              <a:buNone/>
            </a:pPr>
            <a:r>
              <a:rPr lang="tr-TR" sz="2200" b="1" dirty="0">
                <a:solidFill>
                  <a:srgbClr val="A50021"/>
                </a:solidFill>
              </a:rPr>
              <a:t>	B. Rasyonellik ve mekanik süreçler, yaklaşımların hareket noktaları olmuştur.</a:t>
            </a:r>
            <a:r>
              <a:rPr lang="tr-TR" sz="2200" dirty="0"/>
              <a:t> </a:t>
            </a:r>
          </a:p>
          <a:p>
            <a:pPr eaLnBrk="1" hangingPunct="1">
              <a:lnSpc>
                <a:spcPct val="80000"/>
              </a:lnSpc>
              <a:buFont typeface="Wingdings" pitchFamily="2" charset="2"/>
              <a:buNone/>
            </a:pPr>
            <a:endParaRPr lang="tr-TR" sz="2200" dirty="0"/>
          </a:p>
          <a:p>
            <a:pPr algn="just"/>
            <a:r>
              <a:rPr lang="tr-TR" sz="2200" dirty="0"/>
              <a:t>Makine, insan, iş ilişkilerinde rasyonellik ana hareket noktasıdır. </a:t>
            </a:r>
          </a:p>
          <a:p>
            <a:pPr algn="just"/>
            <a:r>
              <a:rPr lang="tr-TR" sz="2200" dirty="0"/>
              <a:t>İnsan unsuruna ilişkin faktörler incelenmemiştir.</a:t>
            </a:r>
          </a:p>
          <a:p>
            <a:pPr algn="just"/>
            <a:r>
              <a:rPr lang="tr-TR" sz="2200" dirty="0"/>
              <a:t>İnsanı kendine söyleneni yapan, pasif bir unsur olarak varsaymıştır. </a:t>
            </a:r>
          </a:p>
          <a:p>
            <a:pPr algn="just"/>
            <a:r>
              <a:rPr lang="tr-TR" sz="2200" dirty="0"/>
              <a:t>İnsan unsuru dışındaki unsurların belirlenen ilkeler doğrultusunda bir araya getirilmesi ile yapı oluşturulmuş ve insan unsurunun bu yapı içine konması ile onun bir makine gibi, ilgili kademenin öngördüğü doğrultuda davranacağı varsayılmıştır.</a:t>
            </a:r>
          </a:p>
          <a:p>
            <a:pPr eaLnBrk="1" hangingPunct="1">
              <a:lnSpc>
                <a:spcPct val="80000"/>
              </a:lnSpc>
              <a:buFont typeface="Wingdings" pitchFamily="2" charset="2"/>
              <a:buNone/>
            </a:pPr>
            <a:endParaRPr lang="tr-TR" sz="2200" dirty="0"/>
          </a:p>
          <a:p>
            <a:pPr eaLnBrk="1" hangingPunct="1">
              <a:lnSpc>
                <a:spcPct val="80000"/>
              </a:lnSpc>
              <a:buFont typeface="Wingdings" pitchFamily="2" charset="2"/>
              <a:buNone/>
            </a:pPr>
            <a:r>
              <a:rPr lang="tr-TR" sz="2200" b="1" dirty="0">
                <a:solidFill>
                  <a:srgbClr val="A50021"/>
                </a:solidFill>
              </a:rPr>
              <a:t>	</a:t>
            </a:r>
            <a:endParaRPr lang="tr-TR" sz="2200" dirty="0"/>
          </a:p>
          <a:p>
            <a:pPr eaLnBrk="1" hangingPunct="1">
              <a:lnSpc>
                <a:spcPct val="80000"/>
              </a:lnSpc>
              <a:buNone/>
            </a:pPr>
            <a:endParaRPr lang="tr-TR" sz="2200" dirty="0"/>
          </a:p>
        </p:txBody>
      </p:sp>
    </p:spTree>
    <p:extLst>
      <p:ext uri="{BB962C8B-B14F-4D97-AF65-F5344CB8AC3E}">
        <p14:creationId xmlns:p14="http://schemas.microsoft.com/office/powerpoint/2010/main" val="39418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135560" y="260648"/>
            <a:ext cx="7594600" cy="1143000"/>
          </a:xfrm>
        </p:spPr>
        <p:txBody>
          <a:bodyPr/>
          <a:lstStyle/>
          <a:p>
            <a:pPr eaLnBrk="1" hangingPunct="1"/>
            <a:r>
              <a:rPr lang="tr-TR" sz="3200" b="1" dirty="0">
                <a:solidFill>
                  <a:srgbClr val="FF0000"/>
                </a:solidFill>
                <a:latin typeface="+mn-lt"/>
              </a:rPr>
              <a:t>KLASİK TEORİNİN ORTAK NOKTALARI</a:t>
            </a:r>
          </a:p>
        </p:txBody>
      </p:sp>
      <p:sp>
        <p:nvSpPr>
          <p:cNvPr id="51203" name="Rectangle 3"/>
          <p:cNvSpPr>
            <a:spLocks noGrp="1" noChangeArrowheads="1"/>
          </p:cNvSpPr>
          <p:nvPr>
            <p:ph type="body" idx="1"/>
          </p:nvPr>
        </p:nvSpPr>
        <p:spPr>
          <a:xfrm>
            <a:off x="2135561" y="1556793"/>
            <a:ext cx="7921625" cy="4968875"/>
          </a:xfrm>
        </p:spPr>
        <p:txBody>
          <a:bodyPr>
            <a:normAutofit/>
          </a:bodyPr>
          <a:lstStyle/>
          <a:p>
            <a:pPr eaLnBrk="1" hangingPunct="1">
              <a:lnSpc>
                <a:spcPct val="80000"/>
              </a:lnSpc>
              <a:buFont typeface="Wingdings" pitchFamily="2" charset="2"/>
              <a:buNone/>
            </a:pPr>
            <a:r>
              <a:rPr lang="tr-TR" sz="2000" b="1" dirty="0">
                <a:solidFill>
                  <a:srgbClr val="A50021"/>
                </a:solidFill>
              </a:rPr>
              <a:t>	C. Esas itibarıyla kapalı sistem anlayışı ile organizasyonlar ele alınmıştır.</a:t>
            </a:r>
            <a:r>
              <a:rPr lang="tr-TR" sz="2000" dirty="0">
                <a:solidFill>
                  <a:srgbClr val="A50021"/>
                </a:solidFill>
              </a:rPr>
              <a:t> </a:t>
            </a:r>
          </a:p>
          <a:p>
            <a:pPr eaLnBrk="1" hangingPunct="1">
              <a:lnSpc>
                <a:spcPct val="80000"/>
              </a:lnSpc>
              <a:buFont typeface="Wingdings" pitchFamily="2" charset="2"/>
              <a:buNone/>
            </a:pPr>
            <a:endParaRPr lang="tr-TR" sz="2000" dirty="0">
              <a:solidFill>
                <a:srgbClr val="A50021"/>
              </a:solidFill>
            </a:endParaRPr>
          </a:p>
          <a:p>
            <a:pPr algn="just">
              <a:lnSpc>
                <a:spcPct val="90000"/>
              </a:lnSpc>
            </a:pPr>
            <a:r>
              <a:rPr lang="tr-TR" sz="2000" dirty="0"/>
              <a:t>Bütün yaklaşımlar organizasyon içi dahili etkinliğin nasıl sağlanabileceği üzerinde durmuştur.</a:t>
            </a:r>
          </a:p>
          <a:p>
            <a:pPr algn="just">
              <a:lnSpc>
                <a:spcPct val="90000"/>
              </a:lnSpc>
            </a:pPr>
            <a:r>
              <a:rPr lang="tr-TR" sz="2000" dirty="0"/>
              <a:t>Uyulması gereken ilkeleri evrensel kabul etmişlerdir.</a:t>
            </a:r>
          </a:p>
          <a:p>
            <a:pPr algn="just">
              <a:lnSpc>
                <a:spcPct val="90000"/>
              </a:lnSpc>
            </a:pPr>
            <a:r>
              <a:rPr lang="tr-TR" sz="2000" dirty="0"/>
              <a:t>Dış çevre şartlarına ve organizasyonların değişen şartlara nasıl uyabilecekleri üzerinde durmamıştır.  </a:t>
            </a:r>
          </a:p>
          <a:p>
            <a:pPr eaLnBrk="1" hangingPunct="1">
              <a:lnSpc>
                <a:spcPct val="80000"/>
              </a:lnSpc>
              <a:buFont typeface="Wingdings" pitchFamily="2" charset="2"/>
              <a:buNone/>
            </a:pPr>
            <a:endParaRPr lang="tr-TR" sz="2000" b="1" dirty="0">
              <a:solidFill>
                <a:srgbClr val="A50021"/>
              </a:solidFill>
            </a:endParaRPr>
          </a:p>
          <a:p>
            <a:pPr eaLnBrk="1" hangingPunct="1">
              <a:lnSpc>
                <a:spcPct val="80000"/>
              </a:lnSpc>
              <a:buFont typeface="Wingdings" pitchFamily="2" charset="2"/>
              <a:buNone/>
            </a:pPr>
            <a:r>
              <a:rPr lang="tr-TR" sz="2000" b="1" dirty="0">
                <a:solidFill>
                  <a:srgbClr val="A50021"/>
                </a:solidFill>
              </a:rPr>
              <a:t>	D. İşbölümü ve uzmanlaşma, klasik teorinin temel taşını oluşturur.</a:t>
            </a:r>
          </a:p>
          <a:p>
            <a:pPr eaLnBrk="1" hangingPunct="1">
              <a:lnSpc>
                <a:spcPct val="80000"/>
              </a:lnSpc>
              <a:buFont typeface="Wingdings" pitchFamily="2" charset="2"/>
              <a:buNone/>
            </a:pPr>
            <a:r>
              <a:rPr lang="tr-TR" sz="2000" dirty="0"/>
              <a:t> </a:t>
            </a:r>
          </a:p>
          <a:p>
            <a:pPr eaLnBrk="1" hangingPunct="1">
              <a:lnSpc>
                <a:spcPct val="80000"/>
              </a:lnSpc>
              <a:buFont typeface="Wingdings" pitchFamily="2" charset="2"/>
              <a:buNone/>
            </a:pPr>
            <a:r>
              <a:rPr lang="tr-TR" sz="2000" b="1" dirty="0">
                <a:solidFill>
                  <a:srgbClr val="A50021"/>
                </a:solidFill>
              </a:rPr>
              <a:t>	E. Her üç yaklaşımda da yetki tek merkezdedir ve tek bir yönetici vardır. </a:t>
            </a:r>
            <a:endParaRPr lang="tr-TR" sz="2000" dirty="0">
              <a:solidFill>
                <a:srgbClr val="A50021"/>
              </a:solidFill>
            </a:endParaRPr>
          </a:p>
          <a:p>
            <a:pPr algn="just">
              <a:lnSpc>
                <a:spcPct val="90000"/>
              </a:lnSpc>
            </a:pPr>
            <a:r>
              <a:rPr lang="tr-TR" sz="2000" dirty="0"/>
              <a:t>Astların kararlara katılması ancak danışma niteliğinde söz konusu olabilir.</a:t>
            </a:r>
          </a:p>
        </p:txBody>
      </p:sp>
    </p:spTree>
    <p:extLst>
      <p:ext uri="{BB962C8B-B14F-4D97-AF65-F5344CB8AC3E}">
        <p14:creationId xmlns:p14="http://schemas.microsoft.com/office/powerpoint/2010/main" val="307242932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336</Words>
  <Application>Microsoft Office PowerPoint</Application>
  <PresentationFormat>Geniş ekran</PresentationFormat>
  <Paragraphs>64</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Arial</vt:lpstr>
      <vt:lpstr>Calibri</vt:lpstr>
      <vt:lpstr>Calibri Light</vt:lpstr>
      <vt:lpstr>Times New Roman</vt:lpstr>
      <vt:lpstr>Wingdings</vt:lpstr>
      <vt:lpstr>Office Teması</vt:lpstr>
      <vt:lpstr>PowerPoint Sunusu</vt:lpstr>
      <vt:lpstr>PowerPoint Sunusu</vt:lpstr>
      <vt:lpstr>PowerPoint Sunusu</vt:lpstr>
      <vt:lpstr>PowerPoint Sunusu</vt:lpstr>
      <vt:lpstr>PowerPoint Sunusu</vt:lpstr>
      <vt:lpstr>KLASİK TEORİNİN ORTAK NOKTALARI</vt:lpstr>
      <vt:lpstr>KLASİK TEORİNİN ORTAK NOKTALARI</vt:lpstr>
      <vt:lpstr>KLASİK TEORİNİN ORTAK NOKTALARI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 Gökdai</dc:creator>
  <cp:lastModifiedBy>Arzu Gökdai</cp:lastModifiedBy>
  <cp:revision>1</cp:revision>
  <dcterms:created xsi:type="dcterms:W3CDTF">2017-11-03T11:04:16Z</dcterms:created>
  <dcterms:modified xsi:type="dcterms:W3CDTF">2017-11-03T11:05:05Z</dcterms:modified>
</cp:coreProperties>
</file>