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2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55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1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23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3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0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7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9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8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63C14-475A-4543-BDA0-4991848E8987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E16BC-56C2-42E2-927C-D3689BA17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90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KOBAY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altLang="en-US" sz="2400"/>
              <a:t>Araştırmalarda sadece </a:t>
            </a:r>
            <a:r>
              <a:rPr lang="tr-TR" altLang="en-US" sz="2400">
                <a:solidFill>
                  <a:schemeClr val="folHlink"/>
                </a:solidFill>
              </a:rPr>
              <a:t>kısa ve sert kıl yapısına</a:t>
            </a:r>
            <a:r>
              <a:rPr lang="tr-TR" altLang="en-US" sz="2400"/>
              <a:t> sahip İngiliz kobay ırkı ve bu ırka ait Duncan-Hartley, 2 ve 13 soyları kullanılmaktadır. Duncan-Hartley soyu albino ve </a:t>
            </a:r>
            <a:r>
              <a:rPr lang="tr-TR" altLang="en-US" sz="2400" b="1"/>
              <a:t>outbred</a:t>
            </a:r>
            <a:r>
              <a:rPr lang="tr-TR" altLang="en-US" sz="2400"/>
              <a:t>, soy 2 ve 13 ise </a:t>
            </a:r>
            <a:r>
              <a:rPr lang="tr-TR" altLang="en-US" sz="2400" b="1"/>
              <a:t>inbred</a:t>
            </a:r>
            <a:r>
              <a:rPr lang="tr-TR" altLang="en-US" sz="2400"/>
              <a:t>tir.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1800"/>
              <a:t>Laboratuvar hayvanı olarak kobay kullanımı diğer kullanılan türler içinde % 2-3’lük bir orana sahiptir. Kobaylar diğer laboratuvar hayvanlarından farklı özelliklere sahip olduğu için immun cevap, serum, aşı ve diğer biyolojik maddelerin üretiminde ve genetik kontrol çalışmalarında sıklıkla kullanılır.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1800"/>
              <a:t>Kobay hastalık yapan mikroorganizmalar için ideal bir konaktır. Tüberküloz, difteri, leptospiroz ve brusella gibi enfeksiyonlara karşı aşırı duyarlılığı nedeniyle bu hastalıkların tanısında ve bu hastalıklarla ilgili yeni yöntem geliştirilmesinde kullanılır. 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altLang="en-US" sz="1800"/>
              <a:t>Orta kulaklarının anatomik yapısı işitme ile ilgili çalışmalar için uygundur. Folik asit, C vitamini, tiyamin, arjinin ve kalsiyum içeren diyetlerle ilgili çalışmalara uygun hayvan modelidir. </a:t>
            </a:r>
          </a:p>
        </p:txBody>
      </p:sp>
      <p:pic>
        <p:nvPicPr>
          <p:cNvPr id="126980" name="Picture 6" descr="kobay ve sulu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9" y="-603250"/>
            <a:ext cx="2555875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786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Anatomik Ve Fizyolojik Özellikleri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en-US"/>
          </a:p>
          <a:p>
            <a:r>
              <a:rPr lang="tr-TR" altLang="en-US"/>
              <a:t>Beden örtüsü az parlak ve düz kıllarla kaplıdır. </a:t>
            </a:r>
          </a:p>
          <a:p>
            <a:r>
              <a:rPr lang="tr-TR" altLang="en-US"/>
              <a:t>Baş büyük kulaklar ise küçüktür. </a:t>
            </a:r>
          </a:p>
          <a:p>
            <a:r>
              <a:rPr lang="tr-TR" altLang="en-US"/>
              <a:t>Kısa bacaklı ve tıknaz hayvanlardır. </a:t>
            </a:r>
          </a:p>
          <a:p>
            <a:r>
              <a:rPr lang="tr-TR" altLang="en-US"/>
              <a:t>Dış kuyruk bulunmaz. </a:t>
            </a:r>
          </a:p>
          <a:p>
            <a:r>
              <a:rPr lang="tr-TR" altLang="en-US"/>
              <a:t>Ön ayaklarında dört arka ayaklarında ise 3 parmak vardır. </a:t>
            </a:r>
          </a:p>
          <a:p>
            <a:r>
              <a:rPr lang="tr-TR" altLang="en-US"/>
              <a:t>Baş ve vücudun toplam uzunluğu doğumda 12-14 cm, ergin çağda ise 27-33 cm’dir. </a:t>
            </a:r>
          </a:p>
        </p:txBody>
      </p:sp>
    </p:spTree>
    <p:extLst>
      <p:ext uri="{BB962C8B-B14F-4D97-AF65-F5344CB8AC3E}">
        <p14:creationId xmlns:p14="http://schemas.microsoft.com/office/powerpoint/2010/main" val="115202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Büyüme Ve Gelişme</a:t>
            </a:r>
            <a:r>
              <a:rPr lang="tr-TR" altLang="en-US" sz="4000"/>
              <a:t/>
            </a:r>
            <a:br>
              <a:rPr lang="tr-TR" altLang="en-US" sz="4000"/>
            </a:br>
            <a:endParaRPr lang="tr-TR" altLang="en-US" sz="400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en-US" sz="2400"/>
              <a:t>Yeni doğan kobaylar yetişkin kobayların küçük halidir. 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Tam olarak kıl örtüsü oluşmuş, göz kapakları açık ve ikinci diş gelişimi tamamlanmış olarak doğarlar. 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Doğum ağırlıkları ananın yaşına, bir doğumdaki yavru sayısına ve cinsiyete göre değişmekle birlikte </a:t>
            </a:r>
            <a:r>
              <a:rPr lang="tr-TR" altLang="en-US" sz="2400">
                <a:solidFill>
                  <a:schemeClr val="folHlink"/>
                </a:solidFill>
              </a:rPr>
              <a:t>70-100 g</a:t>
            </a:r>
            <a:r>
              <a:rPr lang="tr-TR" altLang="en-US" sz="2400"/>
              <a:t> arasındadır. 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Birkaç gün içerisinde katı yem tüketebilirler. 50 g’ın altında doğan yavrular genellikle ölür. </a:t>
            </a:r>
          </a:p>
          <a:p>
            <a:pPr algn="just">
              <a:lnSpc>
                <a:spcPct val="90000"/>
              </a:lnSpc>
            </a:pPr>
            <a:r>
              <a:rPr lang="tr-TR" altLang="en-US" sz="2400"/>
              <a:t>Yavrular </a:t>
            </a:r>
            <a:r>
              <a:rPr lang="tr-TR" altLang="en-US" sz="2400">
                <a:solidFill>
                  <a:schemeClr val="folHlink"/>
                </a:solidFill>
              </a:rPr>
              <a:t>21.-28. günde veya 180-240 g</a:t>
            </a:r>
            <a:r>
              <a:rPr lang="tr-TR" altLang="en-US" sz="2400"/>
              <a:t> ağırlığa ulaştığında sütten kesilir. </a:t>
            </a:r>
          </a:p>
        </p:txBody>
      </p:sp>
    </p:spTree>
    <p:extLst>
      <p:ext uri="{BB962C8B-B14F-4D97-AF65-F5344CB8AC3E}">
        <p14:creationId xmlns:p14="http://schemas.microsoft.com/office/powerpoint/2010/main" val="250891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000" b="1"/>
              <a:t>ÇEVRE KOŞULLARI</a:t>
            </a:r>
            <a:r>
              <a:rPr lang="tr-TR" altLang="en-US" sz="4000"/>
              <a:t/>
            </a:r>
            <a:br>
              <a:rPr lang="tr-TR" altLang="en-US" sz="4000"/>
            </a:br>
            <a:endParaRPr lang="tr-TR" altLang="en-US" sz="400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altLang="en-US" sz="2400"/>
              <a:t>Kobayların yetiştirilmesi için yer bölmeleri ve değişik malzemeden yapılmış farklı tipte kafesler bulunmaktadır.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Yer bölmelerinin yüksekliği en az 30-40 cm olmalıdır. </a:t>
            </a:r>
          </a:p>
          <a:p>
            <a:pPr>
              <a:lnSpc>
                <a:spcPct val="90000"/>
              </a:lnSpc>
            </a:pPr>
            <a:endParaRPr lang="tr-TR" altLang="en-US" sz="2400"/>
          </a:p>
          <a:p>
            <a:pPr>
              <a:lnSpc>
                <a:spcPct val="90000"/>
              </a:lnSpc>
            </a:pPr>
            <a:r>
              <a:rPr lang="tr-TR" altLang="en-US" sz="2400"/>
              <a:t>Kobay yetiştiriciliğinde yer bölmeleri yerine daha çok metal ya da plastikten yapılmış kafesler kullanılmaktadır.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Kafeslerin tabanı </a:t>
            </a:r>
            <a:r>
              <a:rPr lang="tr-TR" altLang="en-US" sz="2400">
                <a:solidFill>
                  <a:schemeClr val="folHlink"/>
                </a:solidFill>
              </a:rPr>
              <a:t>tel tabanlı ya da sert ve düz yapıda tek parçadan</a:t>
            </a:r>
            <a:r>
              <a:rPr lang="tr-TR" altLang="en-US" sz="2400"/>
              <a:t> yapılabilir. </a:t>
            </a:r>
          </a:p>
          <a:p>
            <a:pPr>
              <a:lnSpc>
                <a:spcPct val="90000"/>
              </a:lnSpc>
            </a:pPr>
            <a:r>
              <a:rPr lang="tr-TR" altLang="en-US" sz="2400"/>
              <a:t>Kobaylar ayaklarının ağırlıklarına oranla çok küçük olması nedeniyle ayak sağlığı bakımından </a:t>
            </a:r>
            <a:r>
              <a:rPr lang="tr-TR" altLang="en-US" sz="2400">
                <a:solidFill>
                  <a:schemeClr val="accent2"/>
                </a:solidFill>
              </a:rPr>
              <a:t>sert zeminli kafesler tel örgü tabanlı kafeslere göre daha iyidir.</a:t>
            </a:r>
            <a:r>
              <a:rPr lang="tr-TR" altLang="en-US" sz="24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18879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tr-TR" altLang="en-US"/>
              <a:t>Kobaylar iyi tırmanamadığı için	kafeslerin yüksekliği </a:t>
            </a:r>
            <a:r>
              <a:rPr lang="tr-TR" altLang="en-US">
                <a:solidFill>
                  <a:schemeClr val="accent2"/>
                </a:solidFill>
              </a:rPr>
              <a:t>25 cm’den fazla olduğunda</a:t>
            </a:r>
            <a:r>
              <a:rPr lang="tr-TR" altLang="en-US"/>
              <a:t> üstlerinin kapakla kapatılması gerekmez. </a:t>
            </a:r>
          </a:p>
          <a:p>
            <a:pPr algn="just">
              <a:lnSpc>
                <a:spcPct val="80000"/>
              </a:lnSpc>
            </a:pPr>
            <a:r>
              <a:rPr lang="tr-TR" altLang="en-US"/>
              <a:t>Kapaklı kafeslerin yüksekliğinin kobayların kaprofaji yapabilmelerine imkân verecek şekilde </a:t>
            </a:r>
            <a:r>
              <a:rPr lang="tr-TR" altLang="en-US">
                <a:solidFill>
                  <a:schemeClr val="accent2"/>
                </a:solidFill>
              </a:rPr>
              <a:t>en az 23 cm olmalıdır.</a:t>
            </a:r>
            <a:r>
              <a:rPr lang="tr-TR" altLang="en-US"/>
              <a:t> </a:t>
            </a:r>
          </a:p>
          <a:p>
            <a:pPr algn="just">
              <a:lnSpc>
                <a:spcPct val="80000"/>
              </a:lnSpc>
            </a:pPr>
            <a:r>
              <a:rPr lang="tr-TR" altLang="en-US"/>
              <a:t>Kafeslerin, yemlik ve sulukların temizliği ve altlık değişimi kobayları strese sokmayacak ve hijyenik bir ortam sağlayacak şekilde yapılmalıdır. </a:t>
            </a:r>
          </a:p>
          <a:p>
            <a:pPr algn="just">
              <a:lnSpc>
                <a:spcPct val="80000"/>
              </a:lnSpc>
            </a:pPr>
            <a:r>
              <a:rPr lang="tr-TR" altLang="en-US"/>
              <a:t>Genel olarak kafesler haftada bir temizlenmelidir. </a:t>
            </a:r>
          </a:p>
        </p:txBody>
      </p:sp>
    </p:spTree>
    <p:extLst>
      <p:ext uri="{BB962C8B-B14F-4D97-AF65-F5344CB8AC3E}">
        <p14:creationId xmlns:p14="http://schemas.microsoft.com/office/powerpoint/2010/main" val="2205823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u="sng" smtClean="0">
                <a:solidFill>
                  <a:schemeClr val="accent2"/>
                </a:solidFill>
              </a:rPr>
              <a:t>Çevre koşulları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838200" lvl="1" indent="-381000" algn="just">
              <a:buNone/>
            </a:pPr>
            <a:r>
              <a:rPr lang="tr-TR" altLang="en-US"/>
              <a:t>Kobaylar neme, sıcağa ve soğuğa karşı aşırı derecede duyarlıdırlar. </a:t>
            </a:r>
          </a:p>
          <a:p>
            <a:pPr marL="838200" lvl="1" indent="-381000" algn="just">
              <a:buNone/>
            </a:pPr>
            <a:r>
              <a:rPr lang="tr-TR" altLang="en-US"/>
              <a:t>Sıcaklık: En uygun çevre sıcaklığı </a:t>
            </a:r>
            <a:r>
              <a:rPr lang="tr-TR" altLang="en-US" u="sng">
                <a:solidFill>
                  <a:schemeClr val="accent2"/>
                </a:solidFill>
              </a:rPr>
              <a:t>20-24 °C arasındadır</a:t>
            </a:r>
            <a:r>
              <a:rPr lang="tr-TR" altLang="en-US"/>
              <a:t>.</a:t>
            </a:r>
          </a:p>
          <a:p>
            <a:pPr marL="838200" lvl="1" indent="-381000" algn="just">
              <a:buNone/>
            </a:pPr>
            <a:r>
              <a:rPr lang="tr-TR" altLang="en-US"/>
              <a:t>Nem: </a:t>
            </a:r>
            <a:r>
              <a:rPr lang="tr-TR" altLang="en-US" u="sng">
                <a:solidFill>
                  <a:schemeClr val="accent2"/>
                </a:solidFill>
              </a:rPr>
              <a:t>% 45-65</a:t>
            </a:r>
            <a:r>
              <a:rPr lang="tr-TR" altLang="en-US"/>
              <a:t> arasında olmalıdır. Havalandırma: Sürü yoğunluğuna bağlı olarak içerdeki hava saatte 8-10 kez yada 15-20 kez değiştirilmelidir.</a:t>
            </a:r>
          </a:p>
          <a:p>
            <a:pPr marL="838200" lvl="1" indent="-381000" algn="just">
              <a:buNone/>
            </a:pPr>
            <a:r>
              <a:rPr lang="tr-TR" altLang="en-US"/>
              <a:t>Karanlık/Aydınlık süre: Günde 12 saat karanlık/12 saat aydınlık şeklinde olmalıdır. </a:t>
            </a:r>
          </a:p>
          <a:p>
            <a:pPr marL="838200" lvl="1" indent="-381000" algn="just">
              <a:buNone/>
            </a:pPr>
            <a:r>
              <a:rPr lang="tr-TR" altLang="en-US"/>
              <a:t>Gürültüye karşı genelde donma reaksiyonu gösterirler. Hareketsizlik birkaç saniyeden 20 dakikaya kadar sürebilir. </a:t>
            </a:r>
          </a:p>
        </p:txBody>
      </p:sp>
    </p:spTree>
    <p:extLst>
      <p:ext uri="{BB962C8B-B14F-4D97-AF65-F5344CB8AC3E}">
        <p14:creationId xmlns:p14="http://schemas.microsoft.com/office/powerpoint/2010/main" val="738692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z="4000"/>
              <a:t>Kobay için gerekli kafes koşulları</a:t>
            </a:r>
          </a:p>
        </p:txBody>
      </p:sp>
      <p:pic>
        <p:nvPicPr>
          <p:cNvPr id="133123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4" y="1557338"/>
            <a:ext cx="7343775" cy="4464050"/>
          </a:xfrm>
          <a:noFill/>
        </p:spPr>
      </p:pic>
    </p:spTree>
    <p:extLst>
      <p:ext uri="{BB962C8B-B14F-4D97-AF65-F5344CB8AC3E}">
        <p14:creationId xmlns:p14="http://schemas.microsoft.com/office/powerpoint/2010/main" val="264473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Geniş ekran</PresentationFormat>
  <Paragraphs>37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KOBAY</vt:lpstr>
      <vt:lpstr>Anatomik Ve Fizyolojik Özellikleri</vt:lpstr>
      <vt:lpstr>Büyüme Ve Gelişme </vt:lpstr>
      <vt:lpstr>ÇEVRE KOŞULLARI </vt:lpstr>
      <vt:lpstr>PowerPoint Sunusu</vt:lpstr>
      <vt:lpstr>Çevre koşulları</vt:lpstr>
      <vt:lpstr>Kobay için gerekli kafes koşulları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KOBAY</dc:title>
  <dc:creator>user</dc:creator>
  <cp:lastModifiedBy>user</cp:lastModifiedBy>
  <cp:revision>1</cp:revision>
  <dcterms:created xsi:type="dcterms:W3CDTF">2017-11-15T09:31:02Z</dcterms:created>
  <dcterms:modified xsi:type="dcterms:W3CDTF">2017-11-15T09:31:17Z</dcterms:modified>
</cp:coreProperties>
</file>