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0" r:id="rId2"/>
    <p:sldId id="256" r:id="rId3"/>
    <p:sldId id="257" r:id="rId4"/>
    <p:sldId id="258"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4" autoAdjust="0"/>
    <p:restoredTop sz="94660"/>
  </p:normalViewPr>
  <p:slideViewPr>
    <p:cSldViewPr snapToGrid="0">
      <p:cViewPr varScale="1">
        <p:scale>
          <a:sx n="45" d="100"/>
          <a:sy n="45" d="100"/>
        </p:scale>
        <p:origin x="72"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69664" y="1352653"/>
            <a:ext cx="9404723" cy="3346938"/>
          </a:xfrm>
        </p:spPr>
        <p:txBody>
          <a:bodyPr/>
          <a:lstStyle/>
          <a:p>
            <a:endParaRPr lang="tr-TR" dirty="0"/>
          </a:p>
        </p:txBody>
      </p:sp>
      <p:sp>
        <p:nvSpPr>
          <p:cNvPr id="3" name="İçerik Yer Tutucusu 2"/>
          <p:cNvSpPr>
            <a:spLocks noGrp="1"/>
          </p:cNvSpPr>
          <p:nvPr>
            <p:ph idx="1"/>
          </p:nvPr>
        </p:nvSpPr>
        <p:spPr/>
        <p:txBody>
          <a:bodyPr/>
          <a:lstStyle/>
          <a:p>
            <a:r>
              <a:rPr lang="tr-TR" dirty="0" smtClean="0"/>
              <a:t>MERKEZİ VE MAHALLİ İDARELER</a:t>
            </a:r>
            <a:endParaRPr lang="tr-TR" dirty="0"/>
          </a:p>
        </p:txBody>
      </p:sp>
    </p:spTree>
    <p:extLst>
      <p:ext uri="{BB962C8B-B14F-4D97-AF65-F5344CB8AC3E}">
        <p14:creationId xmlns:p14="http://schemas.microsoft.com/office/powerpoint/2010/main" val="229167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400" b="1" dirty="0"/>
              <a:t>Merkezî idare</a:t>
            </a:r>
            <a:r>
              <a:rPr lang="tr-TR" sz="2400" dirty="0"/>
              <a:t/>
            </a:r>
            <a:br>
              <a:rPr lang="tr-TR" sz="2400" dirty="0"/>
            </a:br>
            <a:r>
              <a:rPr lang="tr-TR" sz="2400" b="1" dirty="0"/>
              <a:t>MADDE 126- </a:t>
            </a:r>
            <a:r>
              <a:rPr lang="tr-TR" sz="2400" dirty="0"/>
              <a:t>Türkiye, merkezî idare kuruluşu bakımından, coğrafya durumuna, ekonomik şartlara ve kamu hizmetlerinin gereklerine göre, illere; iller de diğer kademeli bölümlere ayrılır.</a:t>
            </a:r>
            <a:br>
              <a:rPr lang="tr-TR" sz="2400" dirty="0"/>
            </a:br>
            <a:r>
              <a:rPr lang="tr-TR" sz="2400" dirty="0"/>
              <a:t>İllerin idaresi yetki genişliği esasına dayanır.</a:t>
            </a:r>
            <a:br>
              <a:rPr lang="tr-TR" sz="2400" dirty="0"/>
            </a:br>
            <a:r>
              <a:rPr lang="tr-TR" sz="2400" dirty="0"/>
              <a:t>Kamu hizmetlerinin görülmesinde verim ve uyum sağlamak amacıyla, birden çok ili içine alan merkezî idare teşkilatı kurulabilir. Bu teşkilatın görev ve yetkileri kanunla düzenlenir.</a:t>
            </a:r>
            <a:br>
              <a:rPr lang="tr-TR" sz="2400" dirty="0"/>
            </a:br>
            <a:endParaRPr lang="tr-TR" sz="2400"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989428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Mahallî idareler; il, belediye veya köy halkının mahallî müşterek ihtiyaçlarını karşılamak üzere kuruluş esasları kanunla belirtilen ve karar organları, gene kanunda gösterilen, seçmenler tarafından seçilerek oluşturulan kamu tüzelkişileridir.</a:t>
            </a:r>
          </a:p>
          <a:p>
            <a:r>
              <a:rPr lang="tr-TR" dirty="0"/>
              <a:t>Mahallî idarelerin kuruluş ve görevleri ile yetkileri, yerinden yönetim ilkesine uygun olarak kanunla düzenlenir.</a:t>
            </a:r>
          </a:p>
          <a:p>
            <a:r>
              <a:rPr lang="tr-TR" dirty="0"/>
              <a:t>(Değişik: 23/7/1995-4121/12 </a:t>
            </a:r>
            <a:r>
              <a:rPr lang="tr-TR" dirty="0" err="1"/>
              <a:t>md.</a:t>
            </a:r>
            <a:r>
              <a:rPr lang="tr-TR" dirty="0"/>
              <a:t>) Mahallî idarelerin seçimleri, 67 </a:t>
            </a:r>
            <a:r>
              <a:rPr lang="tr-TR" dirty="0" err="1"/>
              <a:t>nci</a:t>
            </a:r>
            <a:r>
              <a:rPr lang="tr-TR" dirty="0"/>
              <a:t> maddedeki esaslara göre beş yılda bir yapılır. (Mülga cümle: 16/4/2017-6771/16 </a:t>
            </a:r>
            <a:r>
              <a:rPr lang="tr-TR" dirty="0" err="1"/>
              <a:t>md.</a:t>
            </a:r>
            <a:r>
              <a:rPr lang="tr-TR" dirty="0"/>
              <a:t>) Kanun, büyük yerleşim merkezleri için özel yönetim biçimleri getirebilir.</a:t>
            </a:r>
          </a:p>
          <a:p>
            <a:r>
              <a:rPr lang="tr-TR" dirty="0"/>
              <a:t>Mahallî idarelerin seçilmiş organlarının, organlık sıfatını kazanmalarına ilişkin itirazların çözümü ve kaybetmeleri, konusundaki denetim yargı yolu ile olur. Ancak, görevleri ile ilgili bir suç sebebi ile hakkında soruşturma veya kovuşturma açılan mahallî idare organları veya bu organların üyelerini, İçişleri Bakanı, geçici bir tedbir olarak, kesin hükme kadar uzaklaştırabilir</a:t>
            </a:r>
            <a:r>
              <a:rPr lang="tr-TR" dirty="0" smtClean="0"/>
              <a:t>.</a:t>
            </a:r>
            <a:endParaRPr lang="tr-TR" dirty="0"/>
          </a:p>
        </p:txBody>
      </p:sp>
    </p:spTree>
    <p:extLst>
      <p:ext uri="{BB962C8B-B14F-4D97-AF65-F5344CB8AC3E}">
        <p14:creationId xmlns:p14="http://schemas.microsoft.com/office/powerpoint/2010/main" val="488237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Merkezî idare, mahallî idareler üzerinde, mahallî hizmetlerin idarenin bütünlüğü ilkesine uygun şekilde yürütülmesi, kamu görevlerinde birliğin sağlanması, toplum yararının korunması ve mahallî ihtiyaçların gereği gibi karşılanması amacıyla, kanunda belirtilen esas ve usuller dairesinde idarî vesayet yetkisine sahiptir.</a:t>
            </a:r>
          </a:p>
          <a:p>
            <a:r>
              <a:rPr lang="tr-TR" dirty="0"/>
              <a:t>Mahallî idarelerin belirli kamu hizmetlerinin görülmesi amacı ile, kendi aralarında Bakanlar Kurulunun izni ile birlik kurmaları, görevleri, yetkileri, maliye ve kolluk işleri ve merkezî idare ile karşılıklı bağ ve ilgileri kanunla düzenlenir. Bu idarelere, görevleri ile orantılı gelir kaynakları sağlanır.</a:t>
            </a:r>
          </a:p>
          <a:p>
            <a:endParaRPr lang="tr-TR" dirty="0"/>
          </a:p>
        </p:txBody>
      </p:sp>
    </p:spTree>
    <p:extLst>
      <p:ext uri="{BB962C8B-B14F-4D97-AF65-F5344CB8AC3E}">
        <p14:creationId xmlns:p14="http://schemas.microsoft.com/office/powerpoint/2010/main" val="31239990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TotalTime>
  <Words>239</Words>
  <Application>Microsoft Office PowerPoint</Application>
  <PresentationFormat>Geniş ekran</PresentationFormat>
  <Paragraphs>8</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Century Gothic</vt:lpstr>
      <vt:lpstr>Wingdings 3</vt:lpstr>
      <vt:lpstr>İyon</vt:lpstr>
      <vt:lpstr>PowerPoint Sunusu</vt:lpstr>
      <vt:lpstr>Merkezî idare MADDE 126- Türkiye, merkezî idare kuruluşu bakımından, coğrafya durumuna, ekonomik şartlara ve kamu hizmetlerinin gereklerine göre, illere; iller de diğer kademeli bölümlere ayrılır. İllerin idaresi yetki genişliği esasına dayanır. Kamu hizmetlerinin görülmesinde verim ve uyum sağlamak amacıyla, birden çok ili içine alan merkezî idare teşkilatı kurulabilir. Bu teşkilatın görev ve yetkileri kanunla düzenlenir. </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1</cp:revision>
  <dcterms:created xsi:type="dcterms:W3CDTF">2018-01-20T01:53:38Z</dcterms:created>
  <dcterms:modified xsi:type="dcterms:W3CDTF">2018-01-20T01:56:09Z</dcterms:modified>
</cp:coreProperties>
</file>