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60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323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90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0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57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89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9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05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5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35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7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46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63BAD-C721-4A8D-9EB7-B93DB844704C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6FEC-8D0F-4175-B836-B783B6BE8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3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931" y="1556793"/>
            <a:ext cx="4788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85442" y="2011488"/>
            <a:ext cx="546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Yazı Sistemleri</a:t>
            </a:r>
            <a:endParaRPr lang="tr-TR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Köken </a:t>
            </a:r>
            <a:r>
              <a:rPr lang="tr-TR" dirty="0"/>
              <a:t>bakımından dil aileleri</a:t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096678" y="1772816"/>
            <a:ext cx="7998645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Sami Dilleri</a:t>
            </a:r>
            <a:endParaRPr lang="tr-TR" sz="32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623392" y="1284271"/>
            <a:ext cx="10972800" cy="5085708"/>
          </a:xfrm>
        </p:spPr>
        <p:txBody>
          <a:bodyPr>
            <a:normAutofit/>
          </a:bodyPr>
          <a:lstStyle/>
          <a:p>
            <a:r>
              <a:rPr lang="tr-TR" dirty="0"/>
              <a:t>Sami dillerinden olan </a:t>
            </a:r>
            <a:r>
              <a:rPr lang="tr-TR" dirty="0" err="1"/>
              <a:t>Akadca</a:t>
            </a:r>
            <a:r>
              <a:rPr lang="tr-TR" dirty="0"/>
              <a:t> ilk yazı dillerinden biriydi ve Batı Sami konuşucularının icat ettikleri </a:t>
            </a:r>
            <a:r>
              <a:rPr lang="tr-TR" dirty="0" err="1"/>
              <a:t>ebced</a:t>
            </a:r>
            <a:r>
              <a:rPr lang="tr-TR" dirty="0"/>
              <a:t> yazı sistemi şu anda kullanılmakta olan ve Çince yazı sisteminden gelmeyen tüm sistemlere etki eden bir sistemdi.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1996 yılında </a:t>
            </a:r>
            <a:r>
              <a:rPr lang="tr-TR" dirty="0" err="1"/>
              <a:t>Daniels’ın</a:t>
            </a:r>
            <a:r>
              <a:rPr lang="tr-TR" dirty="0"/>
              <a:t> önerdiği bir terim olan </a:t>
            </a:r>
            <a:r>
              <a:rPr lang="tr-TR" dirty="0" err="1"/>
              <a:t>ebced</a:t>
            </a:r>
            <a:r>
              <a:rPr lang="tr-TR" dirty="0"/>
              <a:t>, alfabe gibidir ancak yalnızca ünsüz seslerin sembol karşılıkları vardır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Sami dillerinden biri olan Etiyopya dilinde ise </a:t>
            </a:r>
            <a:r>
              <a:rPr lang="tr-TR" dirty="0" err="1"/>
              <a:t>abugida</a:t>
            </a:r>
            <a:r>
              <a:rPr lang="tr-TR" dirty="0"/>
              <a:t> adı verilen farklı bir sistem kullanılır. Bu sistemde ünlü sesler ünsüzlerin sembollerinin üzerlerine konulan </a:t>
            </a:r>
            <a:r>
              <a:rPr lang="tr-TR" dirty="0" err="1"/>
              <a:t>diacriticlerle</a:t>
            </a:r>
            <a:r>
              <a:rPr lang="tr-TR" dirty="0"/>
              <a:t> yazılır.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Sami ebcedi M.Ö. 1500e dayanır. Kuzey Sami dili konuşucuları Mezopotamya’da, Batı Sami dili konuşucuları ise Akdeniz’in doğusundaki </a:t>
            </a:r>
            <a:r>
              <a:rPr lang="tr-TR" dirty="0" err="1"/>
              <a:t>Levant</a:t>
            </a:r>
            <a:r>
              <a:rPr lang="tr-TR" dirty="0"/>
              <a:t> bölümünde yaşamışlardır. </a:t>
            </a:r>
            <a:endParaRPr lang="tr-TR" dirty="0" smtClean="0"/>
          </a:p>
          <a:p>
            <a:endParaRPr lang="tr-TR" dirty="0"/>
          </a:p>
          <a:p>
            <a:r>
              <a:rPr lang="tr-TR" dirty="0" err="1"/>
              <a:t>Ebced</a:t>
            </a:r>
            <a:r>
              <a:rPr lang="tr-TR" dirty="0"/>
              <a:t>, tamamen fonografik yapıdadır. Mısır yazı sistemiyle benzer yönleri vardır: her ikisi de yalnızca ünsüz sesleri yazar ve sözcükler yalnızca ünsüz seslerle yazılabilir.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Sami ebcedi kısmen de olsa Mısır yazısının yalınlaştırılmış uygulanmasıdır.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Güney Arap ebcedi Afrika’ya da ulaşmıştır. Önceleri Etiyopya yazısı </a:t>
            </a:r>
            <a:r>
              <a:rPr lang="tr-TR" dirty="0" err="1"/>
              <a:t>ebced’te</a:t>
            </a:r>
            <a:r>
              <a:rPr lang="tr-TR" dirty="0"/>
              <a:t> olduğu gibi yalnızca ünsüzlerin yazıldığı bir sistemdir. Ancak daha sonra, muhtemelen Hint yazısıyla kurulan bağlara dayalı olarak </a:t>
            </a:r>
            <a:r>
              <a:rPr lang="tr-TR" dirty="0" err="1"/>
              <a:t>abugidaya</a:t>
            </a:r>
            <a:r>
              <a:rPr lang="tr-TR" dirty="0"/>
              <a:t> dönüşmüştür.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717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0" dirty="0"/>
              <a:t>Sami Ebcedinin Tarihi Gelişimi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495600" y="1276914"/>
            <a:ext cx="7365268" cy="55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623392" y="1551398"/>
            <a:ext cx="10972800" cy="4325874"/>
          </a:xfrm>
        </p:spPr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Fenike </a:t>
            </a:r>
            <a:r>
              <a:rPr lang="tr-TR" b="1" dirty="0"/>
              <a:t>Yazısı (</a:t>
            </a:r>
            <a:r>
              <a:rPr lang="tr-TR" b="1" dirty="0" err="1"/>
              <a:t>Phoenician</a:t>
            </a:r>
            <a:r>
              <a:rPr lang="tr-TR" b="1" dirty="0"/>
              <a:t>)</a:t>
            </a:r>
            <a:endParaRPr lang="tr-TR" dirty="0"/>
          </a:p>
          <a:p>
            <a:r>
              <a:rPr lang="tr-TR" b="1" dirty="0"/>
              <a:t> </a:t>
            </a:r>
            <a:endParaRPr lang="tr-TR" dirty="0"/>
          </a:p>
          <a:p>
            <a:r>
              <a:rPr lang="tr-TR" dirty="0"/>
              <a:t>M.Ö. 1050 yılından sonra Kuzey </a:t>
            </a:r>
            <a:r>
              <a:rPr lang="tr-TR" dirty="0" err="1"/>
              <a:t>Levant</a:t>
            </a:r>
            <a:r>
              <a:rPr lang="tr-TR" dirty="0"/>
              <a:t> bölgesindeki Sami ırkı Fenikeliler olarak anılmaya başlanmıştır. </a:t>
            </a:r>
            <a:endParaRPr lang="tr-TR" dirty="0" smtClean="0"/>
          </a:p>
          <a:p>
            <a:r>
              <a:rPr lang="tr-TR" dirty="0" smtClean="0"/>
              <a:t>Fenike </a:t>
            </a:r>
            <a:r>
              <a:rPr lang="tr-TR" dirty="0"/>
              <a:t>yazısı sağdan sola doğru yazılır ve simgelerin resim özellikleri yoktur.</a:t>
            </a:r>
          </a:p>
          <a:p>
            <a:r>
              <a:rPr lang="tr-TR" dirty="0"/>
              <a:t>Fenike ebcedi, kuzeydoğuda </a:t>
            </a:r>
            <a:r>
              <a:rPr lang="tr-TR" dirty="0" err="1"/>
              <a:t>Aramiler</a:t>
            </a:r>
            <a:r>
              <a:rPr lang="tr-TR" dirty="0"/>
              <a:t> ve güneyde İbraniler tarafından uyarlanmıştır. İbranilerin uyarladığı Eski İbranice </a:t>
            </a:r>
            <a:r>
              <a:rPr lang="tr-TR" dirty="0" err="1"/>
              <a:t>Ebced</a:t>
            </a:r>
            <a:r>
              <a:rPr lang="tr-TR" dirty="0"/>
              <a:t> ile yazılmış örnekler M.Ö. 9. Yüzyıla dayanır. Bu yazı ile yazılmış en uzun metin İbrani İncilidir. M.Ö. 2-1. Yüzyıl aralarında </a:t>
            </a:r>
            <a:r>
              <a:rPr lang="tr-TR" dirty="0" err="1"/>
              <a:t>Kumran</a:t>
            </a:r>
            <a:r>
              <a:rPr lang="tr-TR" dirty="0"/>
              <a:t> Metinleri (</a:t>
            </a:r>
            <a:r>
              <a:rPr lang="tr-TR" dirty="0" err="1"/>
              <a:t>Daed</a:t>
            </a:r>
            <a:r>
              <a:rPr lang="tr-TR" dirty="0"/>
              <a:t> </a:t>
            </a:r>
            <a:r>
              <a:rPr lang="tr-TR" dirty="0" err="1"/>
              <a:t>Sea</a:t>
            </a:r>
            <a:r>
              <a:rPr lang="tr-TR" dirty="0"/>
              <a:t> </a:t>
            </a:r>
            <a:r>
              <a:rPr lang="tr-TR" dirty="0" err="1"/>
              <a:t>Rolls</a:t>
            </a:r>
            <a:r>
              <a:rPr lang="tr-TR" dirty="0"/>
              <a:t>) yazılmıştır. O dönemlerde </a:t>
            </a:r>
            <a:r>
              <a:rPr lang="tr-TR" dirty="0" err="1"/>
              <a:t>İbranice’de</a:t>
            </a:r>
            <a:r>
              <a:rPr lang="tr-TR" dirty="0"/>
              <a:t> Fenike dilindekinden daha fazla ünsüz ses yer aldığından bazı harflerin ne oldukları net değildir. </a:t>
            </a:r>
          </a:p>
          <a:p>
            <a:r>
              <a:rPr lang="tr-TR" dirty="0"/>
              <a:t>Zaman içinde ebcedin </a:t>
            </a:r>
            <a:r>
              <a:rPr lang="tr-TR" dirty="0" err="1"/>
              <a:t>Arami</a:t>
            </a:r>
            <a:r>
              <a:rPr lang="tr-TR" dirty="0"/>
              <a:t> biçim olan Yeni İbrani </a:t>
            </a:r>
            <a:r>
              <a:rPr lang="tr-TR" dirty="0" err="1"/>
              <a:t>Ebced</a:t>
            </a:r>
            <a:r>
              <a:rPr lang="tr-TR" dirty="0"/>
              <a:t> eskisinin yerini almıştır. İki </a:t>
            </a:r>
            <a:r>
              <a:rPr lang="tr-TR" dirty="0" err="1"/>
              <a:t>ebced</a:t>
            </a:r>
            <a:r>
              <a:rPr lang="tr-TR" dirty="0"/>
              <a:t> de aynı harf envanterine sahip olduğundan yapısal bir değişiklik olmamıştır. </a:t>
            </a:r>
          </a:p>
          <a:p>
            <a:r>
              <a:rPr lang="tr-TR" dirty="0"/>
              <a:t>Ana akım Yahudilerden ayrılan </a:t>
            </a:r>
            <a:r>
              <a:rPr lang="tr-TR" dirty="0" err="1"/>
              <a:t>Samiriyeliler</a:t>
            </a:r>
            <a:r>
              <a:rPr lang="tr-TR" dirty="0"/>
              <a:t> (</a:t>
            </a:r>
            <a:r>
              <a:rPr lang="tr-TR" dirty="0" err="1"/>
              <a:t>Samaritans</a:t>
            </a:r>
            <a:r>
              <a:rPr lang="tr-TR" dirty="0"/>
              <a:t>) eski İbranice Ebcedi kullanmaya devam etmişlerdir. Yeni İbranice </a:t>
            </a:r>
            <a:r>
              <a:rPr lang="tr-TR" dirty="0" err="1"/>
              <a:t>ebced</a:t>
            </a:r>
            <a:r>
              <a:rPr lang="tr-TR" dirty="0"/>
              <a:t> ise zamanla kendi karakteri doğrultusunda gelişmiştir ve günümüzde İbranicenin yazımında kullanılmaktadır.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85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623392" y="1407559"/>
            <a:ext cx="10972800" cy="5178175"/>
          </a:xfrm>
        </p:spPr>
        <p:txBody>
          <a:bodyPr>
            <a:normAutofit/>
          </a:bodyPr>
          <a:lstStyle/>
          <a:p>
            <a:r>
              <a:rPr lang="tr-TR" b="1" dirty="0" err="1"/>
              <a:t>Arami</a:t>
            </a:r>
            <a:r>
              <a:rPr lang="tr-TR" b="1" dirty="0"/>
              <a:t> Dili (</a:t>
            </a:r>
            <a:r>
              <a:rPr lang="tr-TR" b="1" dirty="0" err="1"/>
              <a:t>Aramaic</a:t>
            </a:r>
            <a:r>
              <a:rPr lang="tr-TR" b="1" dirty="0"/>
              <a:t>)</a:t>
            </a:r>
            <a:endParaRPr lang="tr-TR" dirty="0"/>
          </a:p>
          <a:p>
            <a:r>
              <a:rPr lang="tr-TR" dirty="0"/>
              <a:t> </a:t>
            </a:r>
          </a:p>
          <a:p>
            <a:r>
              <a:rPr lang="tr-TR" dirty="0" err="1"/>
              <a:t>Arami</a:t>
            </a:r>
            <a:r>
              <a:rPr lang="tr-TR" dirty="0"/>
              <a:t> dili, Suriye ve Kuzey Mezopotamya’da konuşulurdu. M.Ö. 6. Yüzyılda Babil Krallığının idari dili olmuştur. </a:t>
            </a:r>
          </a:p>
          <a:p>
            <a:r>
              <a:rPr lang="tr-TR" dirty="0"/>
              <a:t>Asurlar da Akadlar ve Babiller hatta daha sonra Acemlerin yaptığı gibi </a:t>
            </a:r>
            <a:r>
              <a:rPr lang="tr-TR" dirty="0" err="1"/>
              <a:t>Arami</a:t>
            </a:r>
            <a:r>
              <a:rPr lang="tr-TR" dirty="0"/>
              <a:t> dilini resmi dil olarak kabul etmişlerdir. Sonuç olarak </a:t>
            </a:r>
            <a:r>
              <a:rPr lang="tr-TR" dirty="0" err="1"/>
              <a:t>Arami</a:t>
            </a:r>
            <a:r>
              <a:rPr lang="tr-TR" dirty="0"/>
              <a:t> dili, dünya tarihinin en önemli dillerinden biri olmuştur çünkü antik Orta Doğuda hem ana dili hem de ikinci dil olarak çok sayıda kişi tarafından konuşulmuştur. </a:t>
            </a:r>
            <a:r>
              <a:rPr lang="tr-TR" dirty="0" err="1"/>
              <a:t>Arami</a:t>
            </a:r>
            <a:r>
              <a:rPr lang="tr-TR" dirty="0"/>
              <a:t> ebcedinin dilbilimsel ve kültürel öneme sahip birçok türü gelişmiştir. </a:t>
            </a:r>
          </a:p>
          <a:p>
            <a:r>
              <a:rPr lang="tr-TR" dirty="0"/>
              <a:t>İlk zamanlar durum </a:t>
            </a:r>
            <a:r>
              <a:rPr lang="tr-TR" dirty="0" err="1"/>
              <a:t>ikidillilik</a:t>
            </a:r>
            <a:r>
              <a:rPr lang="tr-TR" dirty="0"/>
              <a:t> özellikleri taşıyordu. Zamanla dil ve yazının ilginç bir karışımı ortaya çıktı. Çoğu sözcük </a:t>
            </a:r>
            <a:r>
              <a:rPr lang="tr-TR" dirty="0" err="1"/>
              <a:t>Arami</a:t>
            </a:r>
            <a:r>
              <a:rPr lang="tr-TR" dirty="0"/>
              <a:t> dilinde yazılmasına karşın Orta Farsça </a:t>
            </a:r>
            <a:r>
              <a:rPr lang="tr-TR" dirty="0" err="1"/>
              <a:t>sesletiliyordu</a:t>
            </a:r>
            <a:r>
              <a:rPr lang="tr-TR" dirty="0"/>
              <a:t>.</a:t>
            </a:r>
          </a:p>
          <a:p>
            <a:pPr algn="ctr"/>
            <a:r>
              <a:rPr lang="tr-TR" b="1" dirty="0" smtClean="0"/>
              <a:t>&lt; Örnek &gt;</a:t>
            </a:r>
            <a:endParaRPr lang="tr-TR" b="1" dirty="0"/>
          </a:p>
          <a:p>
            <a:r>
              <a:rPr lang="tr-TR" dirty="0"/>
              <a:t>M.Ö. 330 yılında Büyük İskender Pers Krallığını ele geçirince resmi dil Yunanca oldu. Aramice bir süre daha </a:t>
            </a:r>
            <a:r>
              <a:rPr lang="tr-TR" dirty="0" err="1"/>
              <a:t>lingua</a:t>
            </a:r>
            <a:r>
              <a:rPr lang="tr-TR" dirty="0"/>
              <a:t> </a:t>
            </a:r>
            <a:r>
              <a:rPr lang="tr-TR" dirty="0" err="1"/>
              <a:t>franca</a:t>
            </a:r>
            <a:r>
              <a:rPr lang="tr-TR" dirty="0"/>
              <a:t> olarak kaldı ama zamanla yerel diller doğdu: </a:t>
            </a:r>
          </a:p>
          <a:p>
            <a:pPr lvl="0"/>
            <a:r>
              <a:rPr lang="tr-TR" dirty="0"/>
              <a:t>Batıda, İsrail’de </a:t>
            </a:r>
            <a:r>
              <a:rPr lang="tr-TR" dirty="0" err="1"/>
              <a:t>Arami</a:t>
            </a:r>
            <a:r>
              <a:rPr lang="tr-TR" dirty="0"/>
              <a:t> ebcedinin bir türü olan İbraniceyi ve günümüzde Ürdün’ün bulunduğu bölgede yer alan Nebati (</a:t>
            </a:r>
            <a:r>
              <a:rPr lang="tr-TR" dirty="0" err="1"/>
              <a:t>Nabataean</a:t>
            </a:r>
            <a:r>
              <a:rPr lang="tr-TR" dirty="0"/>
              <a:t>) İmparatorluğu daha sonra Arapça ebcede dönüşecek olan kendi yazı sistemini geliştirdi.</a:t>
            </a:r>
          </a:p>
          <a:p>
            <a:pPr lvl="0"/>
            <a:r>
              <a:rPr lang="tr-TR" dirty="0"/>
              <a:t>Mezopotamya’da, kuzeyde </a:t>
            </a:r>
            <a:r>
              <a:rPr lang="tr-TR" dirty="0" err="1"/>
              <a:t>Hatran</a:t>
            </a:r>
            <a:r>
              <a:rPr lang="tr-TR" dirty="0"/>
              <a:t> yazısı, güneyde ise </a:t>
            </a:r>
            <a:r>
              <a:rPr lang="tr-TR" dirty="0" err="1"/>
              <a:t>Mandaic</a:t>
            </a:r>
            <a:r>
              <a:rPr lang="tr-TR" dirty="0"/>
              <a:t> kullanılmıştır. İran’da erken </a:t>
            </a:r>
            <a:r>
              <a:rPr lang="tr-TR" dirty="0" err="1"/>
              <a:t>Aramiden</a:t>
            </a:r>
            <a:r>
              <a:rPr lang="tr-TR" dirty="0"/>
              <a:t> doğan bazı yazı sistemleri kullanılmıştır: Farsça (</a:t>
            </a:r>
            <a:r>
              <a:rPr lang="tr-TR" dirty="0" err="1"/>
              <a:t>Persian</a:t>
            </a:r>
            <a:r>
              <a:rPr lang="tr-TR" dirty="0"/>
              <a:t>), </a:t>
            </a:r>
            <a:r>
              <a:rPr lang="tr-TR" dirty="0" err="1"/>
              <a:t>Parthia</a:t>
            </a:r>
            <a:r>
              <a:rPr lang="tr-TR" dirty="0"/>
              <a:t> yazısı, </a:t>
            </a:r>
            <a:r>
              <a:rPr lang="tr-TR" dirty="0" err="1"/>
              <a:t>Sogdian</a:t>
            </a:r>
            <a:r>
              <a:rPr lang="tr-TR" dirty="0"/>
              <a:t> (daha doğuda yaşayan insanlar tarafından kullanıldı. Uygurca, Moğolca ve Mançu yazılarının atasıdır) ve </a:t>
            </a:r>
            <a:r>
              <a:rPr lang="tr-TR" dirty="0" err="1"/>
              <a:t>Khorazmian</a:t>
            </a:r>
            <a:r>
              <a:rPr lang="tr-TR" dirty="0"/>
              <a:t>.</a:t>
            </a:r>
          </a:p>
          <a:p>
            <a:r>
              <a:rPr lang="tr-TR" dirty="0"/>
              <a:t>İslam’ın yaygınlaşmasıyla Orta Doğu’da </a:t>
            </a:r>
            <a:r>
              <a:rPr lang="tr-TR" dirty="0" err="1"/>
              <a:t>Araminin</a:t>
            </a:r>
            <a:r>
              <a:rPr lang="tr-TR" dirty="0"/>
              <a:t> yerini Arapça aldı. Günümüzde </a:t>
            </a:r>
            <a:r>
              <a:rPr lang="tr-TR" dirty="0" err="1"/>
              <a:t>Arami</a:t>
            </a:r>
            <a:r>
              <a:rPr lang="tr-TR" dirty="0"/>
              <a:t>, Türkiye, Irak ve Suriye’nin kesiştiği bölgelerde 200 000 kişi tarafından konuşulmaktadır ve Suriye ebcedi kullanılarak yazılmaktadır.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544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Geniş ekran</PresentationFormat>
  <Paragraphs>38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맑은 고딕</vt:lpstr>
      <vt:lpstr>Arial</vt:lpstr>
      <vt:lpstr>Book Antiqua</vt:lpstr>
      <vt:lpstr>Calibri</vt:lpstr>
      <vt:lpstr>Calibri Light</vt:lpstr>
      <vt:lpstr>Office Teması</vt:lpstr>
      <vt:lpstr>PowerPoint Sunusu</vt:lpstr>
      <vt:lpstr> Köken bakımından dil aileleri </vt:lpstr>
      <vt:lpstr>Sami Dilleri</vt:lpstr>
      <vt:lpstr>Sami Ebcedinin Tarihi Gelişimi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Sıla Ay</dc:creator>
  <cp:lastModifiedBy>Sıla Ay</cp:lastModifiedBy>
  <cp:revision>1</cp:revision>
  <dcterms:created xsi:type="dcterms:W3CDTF">2017-12-14T09:16:16Z</dcterms:created>
  <dcterms:modified xsi:type="dcterms:W3CDTF">2017-12-14T09:16:29Z</dcterms:modified>
</cp:coreProperties>
</file>