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70" r:id="rId5"/>
    <p:sldId id="267" r:id="rId6"/>
    <p:sldId id="271" r:id="rId7"/>
    <p:sldId id="268" r:id="rId8"/>
    <p:sldId id="260" r:id="rId9"/>
    <p:sldId id="269" r:id="rId10"/>
    <p:sldId id="261" r:id="rId11"/>
    <p:sldId id="262" r:id="rId12"/>
    <p:sldId id="263" r:id="rId13"/>
    <p:sldId id="264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chemeClr val="accent1"/>
                </a:solidFill>
              </a:rPr>
              <a:t>7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dirty="0" smtClean="0"/>
              <a:t>TEŞKİLAT-I ESASİYE KANUNU </a:t>
            </a:r>
            <a:r>
              <a:rPr lang="tr-TR" sz="3200" b="1" dirty="0" smtClean="0">
                <a:solidFill>
                  <a:schemeClr val="accent1"/>
                </a:solidFill>
              </a:rPr>
              <a:t>1924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YARGI YETKİSİ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-Mahkemeler yasayla kurulur (</a:t>
            </a:r>
            <a:r>
              <a:rPr lang="tr-TR" i="1" dirty="0" smtClean="0"/>
              <a:t>yasallık ilkesi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- Hakimler yalnızca yasaya bakarak karar verir (</a:t>
            </a:r>
            <a:r>
              <a:rPr lang="tr-TR" i="1" dirty="0" smtClean="0"/>
              <a:t>bağımsızlık ilkesi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- Hakimlerin nitelikleri, özlük hakları ve görevden alınma koşulları ancak yasayla belirlenir (</a:t>
            </a:r>
            <a:r>
              <a:rPr lang="tr-TR" i="1" dirty="0" smtClean="0"/>
              <a:t>bağımsızlık ilkesi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- Hiçbir güç mahkeme kararlarını değiştiremez, geciktiremez (</a:t>
            </a:r>
            <a:r>
              <a:rPr lang="tr-TR" i="1" dirty="0" smtClean="0"/>
              <a:t>bağlayıcılık ilkesi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- Mahkemeler kendi görev ve yetkileri içindeki davalara bakmak zorundadır (</a:t>
            </a:r>
            <a:r>
              <a:rPr lang="tr-TR" i="1" dirty="0" smtClean="0"/>
              <a:t>görevden kaçamama ilkes</a:t>
            </a:r>
            <a:r>
              <a:rPr lang="tr-TR" dirty="0" smtClean="0"/>
              <a:t>i)</a:t>
            </a:r>
          </a:p>
          <a:p>
            <a:r>
              <a:rPr lang="tr-TR" dirty="0" smtClean="0"/>
              <a:t>Haklı bir neden ya da yasayla belirtilen koşullar dışında yargılamalar halka açıktır (</a:t>
            </a:r>
            <a:r>
              <a:rPr lang="tr-TR" i="1" dirty="0" smtClean="0"/>
              <a:t>açıklık ilkesi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- Herkes yargı önünde kendini savunmak için meşru bütün araçları kullanabilir (</a:t>
            </a:r>
            <a:r>
              <a:rPr lang="tr-TR" i="1" dirty="0" smtClean="0"/>
              <a:t>savunma hakkı ilkesi</a:t>
            </a:r>
            <a:r>
              <a:rPr lang="tr-T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HAKLAR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- 1924 Anayasası temel hak ve özgürlüklere fazla önem vermemiştir.</a:t>
            </a:r>
          </a:p>
          <a:p>
            <a:r>
              <a:rPr lang="tr-TR" dirty="0" smtClean="0"/>
              <a:t>- Genel ve soyut bir özgürlük, eşitlik, zorunlu ilköğretimin devlet okullarında parasız olması dışında </a:t>
            </a:r>
            <a:r>
              <a:rPr lang="tr-TR" i="1" dirty="0" smtClean="0">
                <a:solidFill>
                  <a:schemeClr val="accent1"/>
                </a:solidFill>
              </a:rPr>
              <a:t>toplumsal haklar</a:t>
            </a:r>
            <a:r>
              <a:rPr lang="tr-TR" dirty="0" smtClean="0"/>
              <a:t>a yer verilmemiştir.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SIKI YÖNETİM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Yalnızca ayaklanma değil, eylemli kalkışma ve savaş tehlikesi durumunda da sıkıyönetim </a:t>
            </a:r>
            <a:r>
              <a:rPr lang="tr-TR" dirty="0" err="1" smtClean="0"/>
              <a:t>örgörülmüştür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- Sıkıyönetim, hükümet tarafından bir aylığına ve Meclisin onayıyla ilan edilebilir.</a:t>
            </a:r>
          </a:p>
        </p:txBody>
      </p:sp>
    </p:spTree>
    <p:extLst>
      <p:ext uri="{BB962C8B-B14F-4D97-AF65-F5344CB8AC3E}">
        <p14:creationId xmlns:p14="http://schemas.microsoft.com/office/powerpoint/2010/main" val="602347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PARLAMENTER SİSTEM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Siyaseten sorumsuz Devlet Başkanı ile Meclis karşısında siyaseten sorumlu Hükümet</a:t>
            </a:r>
          </a:p>
          <a:p>
            <a:r>
              <a:rPr lang="tr-TR" dirty="0" smtClean="0"/>
              <a:t>-Yargı ile öteki devlet güçleri arasında kesin bir güçler ayrılığı</a:t>
            </a:r>
          </a:p>
          <a:p>
            <a:endParaRPr lang="tr-TR" dirty="0"/>
          </a:p>
          <a:p>
            <a:r>
              <a:rPr lang="tr-TR" dirty="0" smtClean="0"/>
              <a:t>1924 Anayasasında tuhaf bir çelişki: </a:t>
            </a:r>
            <a:r>
              <a:rPr lang="tr-TR" i="1" dirty="0" smtClean="0"/>
              <a:t>Egemenliğin tek kullanıcısı TBMM (</a:t>
            </a:r>
            <a:r>
              <a:rPr lang="tr-TR" dirty="0" smtClean="0"/>
              <a:t>madde 4</a:t>
            </a:r>
            <a:r>
              <a:rPr lang="tr-TR" i="1" dirty="0" smtClean="0"/>
              <a:t>)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472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DEĞİŞİKLİKLER - 1928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Devletin dini, din-i </a:t>
            </a:r>
            <a:r>
              <a:rPr lang="tr-TR" dirty="0" err="1" smtClean="0"/>
              <a:t>İslamdır</a:t>
            </a:r>
            <a:r>
              <a:rPr lang="tr-TR" dirty="0" smtClean="0"/>
              <a:t>, hükmü çıkarıldı.</a:t>
            </a:r>
          </a:p>
          <a:p>
            <a:r>
              <a:rPr lang="tr-TR" dirty="0" smtClean="0"/>
              <a:t>- Cumhurbaşkanı ve milletvekili </a:t>
            </a:r>
            <a:r>
              <a:rPr lang="tr-TR" dirty="0" err="1" smtClean="0"/>
              <a:t>and’larındaki</a:t>
            </a:r>
            <a:r>
              <a:rPr lang="tr-TR" dirty="0" smtClean="0"/>
              <a:t> «vallahi» sözcüğü kaldırıldı</a:t>
            </a:r>
          </a:p>
          <a:p>
            <a:r>
              <a:rPr lang="tr-TR" dirty="0" smtClean="0"/>
              <a:t>- TBMM’nin görevleri arasından «şeriat hükümlerini uygulama» çıkarıldı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68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DEĞİŞİKLİKLER - 1934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44914"/>
          </a:xfrm>
        </p:spPr>
        <p:txBody>
          <a:bodyPr/>
          <a:lstStyle/>
          <a:p>
            <a:r>
              <a:rPr lang="tr-TR" dirty="0" smtClean="0"/>
              <a:t>- Kadınlara milletvekili seçme ve seçilme hakkı tanındı.</a:t>
            </a:r>
          </a:p>
          <a:p>
            <a:r>
              <a:rPr lang="tr-TR" dirty="0" smtClean="0"/>
              <a:t>Seçmen yaşı 18’den 22’ye çıkarıldı.</a:t>
            </a:r>
          </a:p>
          <a:p>
            <a:endParaRPr lang="tr-TR" dirty="0"/>
          </a:p>
        </p:txBody>
      </p:sp>
      <p:pic>
        <p:nvPicPr>
          <p:cNvPr id="3074" name="Picture 2" descr="http://haber.sol.org.tr/sites/default/files/styles/newsimagestyle_615x410/public/kadinlara-secme-secil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93" y="2660009"/>
            <a:ext cx="5519464" cy="3679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6936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</a:rPr>
              <a:t>DEĞİŞİKLİKLER - </a:t>
            </a:r>
            <a:r>
              <a:rPr lang="tr-TR" dirty="0" smtClean="0">
                <a:solidFill>
                  <a:schemeClr val="accent1"/>
                </a:solidFill>
              </a:rPr>
              <a:t>1937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CHP’nin ilkeleri devletin de ilkeleri oldu.</a:t>
            </a:r>
          </a:p>
          <a:p>
            <a:r>
              <a:rPr lang="tr-TR" dirty="0" smtClean="0"/>
              <a:t>- Kimsenin dininden, mezhebinden ve tarikatından ötürü kınanamayacağına ilişkin 75. maddeden «tarikat» hükmü atıldı.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454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</a:rPr>
              <a:t>DEĞİŞİKLİKLER </a:t>
            </a:r>
            <a:r>
              <a:rPr lang="tr-TR" dirty="0" smtClean="0">
                <a:solidFill>
                  <a:schemeClr val="accent1"/>
                </a:solidFill>
              </a:rPr>
              <a:t>– 1945-52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Anayasanın dili Türkçeleştirildi (1945)</a:t>
            </a:r>
          </a:p>
          <a:p>
            <a:r>
              <a:rPr lang="tr-TR" dirty="0" smtClean="0"/>
              <a:t>-Anayasanın dilinde Osmanlıca ’ya dönüldü (1952)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388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/>
              <a:t>http://anayasadegisikligi.barobirlik.org.tr/Anayasa_Degisikligi.aspx</a:t>
            </a:r>
          </a:p>
        </p:txBody>
      </p:sp>
    </p:spTree>
    <p:extLst>
      <p:ext uri="{BB962C8B-B14F-4D97-AF65-F5344CB8AC3E}">
        <p14:creationId xmlns:p14="http://schemas.microsoft.com/office/powerpoint/2010/main" val="90443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7847023" cy="37194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20 Nisan 1924’te kabul edilen 1924 Anayasası tam </a:t>
            </a:r>
            <a:r>
              <a:rPr lang="tr-TR" dirty="0" smtClean="0">
                <a:solidFill>
                  <a:schemeClr val="accent1"/>
                </a:solidFill>
              </a:rPr>
              <a:t>36 yıl </a:t>
            </a:r>
            <a:r>
              <a:rPr lang="tr-TR" dirty="0" smtClean="0"/>
              <a:t>yürürlükte kaldı.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1026" name="Picture 2" descr="http://www.nordkapp.com.tr/sitebuilder/ImageHandler.ashx?schemaName=Blog&amp;id=70d8bc4e-551b-41ac-b6c3-473ccbb55af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347078"/>
            <a:ext cx="7594775" cy="376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- 1924 Anayasası </a:t>
            </a:r>
            <a:r>
              <a:rPr lang="tr-TR" b="1" dirty="0" smtClean="0"/>
              <a:t>105 madde</a:t>
            </a:r>
            <a:r>
              <a:rPr lang="tr-TR" dirty="0" smtClean="0"/>
              <a:t>den oluşur.</a:t>
            </a:r>
          </a:p>
          <a:p>
            <a:r>
              <a:rPr lang="tr-TR" dirty="0" smtClean="0"/>
              <a:t>- </a:t>
            </a:r>
            <a:r>
              <a:rPr lang="tr-TR" b="1" dirty="0" smtClean="0"/>
              <a:t>Altı bölüm</a:t>
            </a:r>
            <a:r>
              <a:rPr lang="tr-TR" dirty="0" smtClean="0"/>
              <a:t>ü vardır:</a:t>
            </a:r>
            <a:br>
              <a:rPr lang="tr-TR" dirty="0" smtClean="0"/>
            </a:br>
            <a:r>
              <a:rPr lang="tr-TR" dirty="0" smtClean="0"/>
              <a:t>	- Esas Hükümler</a:t>
            </a:r>
            <a:br>
              <a:rPr lang="tr-TR" dirty="0" smtClean="0"/>
            </a:br>
            <a:r>
              <a:rPr lang="tr-TR" dirty="0" smtClean="0"/>
              <a:t>	- Yasama Görevi</a:t>
            </a:r>
            <a:br>
              <a:rPr lang="tr-TR" dirty="0" smtClean="0"/>
            </a:br>
            <a:r>
              <a:rPr lang="tr-TR" dirty="0" smtClean="0"/>
              <a:t>	- Yürütme Görevi</a:t>
            </a:r>
            <a:br>
              <a:rPr lang="tr-TR" dirty="0" smtClean="0"/>
            </a:br>
            <a:r>
              <a:rPr lang="tr-TR" dirty="0" smtClean="0"/>
              <a:t>	- Yargı Erki</a:t>
            </a:r>
            <a:br>
              <a:rPr lang="tr-TR" dirty="0" smtClean="0"/>
            </a:br>
            <a:r>
              <a:rPr lang="tr-TR" dirty="0" smtClean="0"/>
              <a:t>	- Türklerin Kamu Hakları</a:t>
            </a:r>
            <a:br>
              <a:rPr lang="tr-TR" dirty="0" smtClean="0"/>
            </a:br>
            <a:r>
              <a:rPr lang="tr-TR" dirty="0" smtClean="0"/>
              <a:t>	- Çeşitli Hükümler</a:t>
            </a:r>
            <a:br>
              <a:rPr lang="tr-TR" dirty="0" smtClean="0"/>
            </a:br>
            <a:r>
              <a:rPr lang="tr-TR" dirty="0" smtClean="0"/>
              <a:t>	- Anayasanın sonunda «Anayasanın Dayanakları» başlıklı bir bölüm yer alır.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r>
              <a:rPr lang="tr-TR" dirty="0" smtClean="0"/>
              <a:t>- 1924 Anayasası 1928’de, 1932’de, 1945 ve 1952’de olmak üzere toplamda </a:t>
            </a:r>
            <a:r>
              <a:rPr lang="tr-TR" i="1" dirty="0" smtClean="0"/>
              <a:t>dört kez değişikliğe uğramış</a:t>
            </a:r>
            <a:r>
              <a:rPr lang="tr-TR" dirty="0" smtClean="0"/>
              <a:t>tır.</a:t>
            </a:r>
          </a:p>
          <a:p>
            <a:pPr>
              <a:buFontTx/>
              <a:buChar char="-"/>
            </a:pPr>
            <a:r>
              <a:rPr lang="tr-TR" dirty="0" smtClean="0"/>
              <a:t>Bir Kurucu Meclis tarafından hazırlanmamıştır.</a:t>
            </a:r>
          </a:p>
          <a:p>
            <a:pPr>
              <a:buFontTx/>
              <a:buChar char="-"/>
            </a:pPr>
            <a:r>
              <a:rPr lang="tr-TR" dirty="0" smtClean="0"/>
              <a:t>Tasarı Kanun-ı Esasi Encümeni tarafından hazırlanmıştır.</a:t>
            </a:r>
          </a:p>
          <a:p>
            <a:pPr>
              <a:buFontTx/>
              <a:buChar char="-"/>
            </a:pPr>
            <a:r>
              <a:rPr lang="tr-TR" dirty="0" smtClean="0"/>
              <a:t>- Encümen tasarısını kendiliğinden hazırlayıp Genel Kurula sunmuştur.</a:t>
            </a:r>
          </a:p>
          <a:p>
            <a:pPr>
              <a:buFontTx/>
              <a:buChar char="-"/>
            </a:pPr>
            <a:r>
              <a:rPr lang="tr-TR" dirty="0" smtClean="0"/>
              <a:t>- Meclis Genel Kurulu üyeleri, üyeliklerini Mustafa Kemal Paşa’ya borçlu olmalarına rağmen cumhurbaşkanına tanınmak istenen geniş yetkilere karşı direnmiştir.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940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Öncesi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1924 Anayasasından önce çok önemli bazı anayasal adımlar vardır:</a:t>
            </a:r>
          </a:p>
          <a:p>
            <a:r>
              <a:rPr lang="tr-TR" dirty="0" smtClean="0"/>
              <a:t>- 30 Ekim 1922’de TBMM tarafından Osmanlı İmparatorluğu’nun batmış olduğu kararlaştırılmıştır.</a:t>
            </a:r>
          </a:p>
          <a:p>
            <a:r>
              <a:rPr lang="tr-TR" dirty="0" smtClean="0"/>
              <a:t>- 29 Ekim 1923’te, Teşkilatı Esasiye Kanunun 1. maddesinde yapılan değişiklikle Cumhuriyet kabul edilmiştir: </a:t>
            </a:r>
            <a:r>
              <a:rPr lang="tr-TR" i="1" dirty="0" smtClean="0">
                <a:solidFill>
                  <a:schemeClr val="accent1"/>
                </a:solidFill>
              </a:rPr>
              <a:t>Türkiye Devletinin </a:t>
            </a:r>
            <a:r>
              <a:rPr lang="tr-TR" i="1" dirty="0" err="1" smtClean="0">
                <a:solidFill>
                  <a:schemeClr val="accent1"/>
                </a:solidFill>
              </a:rPr>
              <a:t>şekl</a:t>
            </a:r>
            <a:r>
              <a:rPr lang="tr-TR" i="1" dirty="0" smtClean="0">
                <a:solidFill>
                  <a:schemeClr val="accent1"/>
                </a:solidFill>
              </a:rPr>
              <a:t>-i hükümeti, Cumhuriyettir</a:t>
            </a:r>
            <a:r>
              <a:rPr lang="tr-TR" dirty="0" smtClean="0"/>
              <a:t>. 11 madde, </a:t>
            </a:r>
            <a:r>
              <a:rPr lang="tr-TR" i="1" dirty="0" smtClean="0">
                <a:solidFill>
                  <a:schemeClr val="accent1"/>
                </a:solidFill>
              </a:rPr>
              <a:t>Türkiye Reisicumhuru Devletin reisidir </a:t>
            </a:r>
            <a:r>
              <a:rPr lang="tr-TR" dirty="0" smtClean="0"/>
              <a:t>şeklinde düzenlenmiştir.</a:t>
            </a:r>
          </a:p>
          <a:p>
            <a:r>
              <a:rPr lang="tr-TR" dirty="0" smtClean="0"/>
              <a:t>- 3 Mart 1924’te Hilafet kaldırılmıştır:</a:t>
            </a:r>
            <a:br>
              <a:rPr lang="tr-TR" dirty="0" smtClean="0"/>
            </a:br>
            <a:r>
              <a:rPr lang="tr-TR" dirty="0" smtClean="0"/>
              <a:t>	«</a:t>
            </a:r>
            <a:r>
              <a:rPr lang="tr-TR" i="1" dirty="0" smtClean="0">
                <a:solidFill>
                  <a:schemeClr val="accent1"/>
                </a:solidFill>
              </a:rPr>
              <a:t>Hilafet </a:t>
            </a:r>
            <a:r>
              <a:rPr lang="tr-TR" i="1" dirty="0" err="1" smtClean="0">
                <a:solidFill>
                  <a:schemeClr val="accent1"/>
                </a:solidFill>
              </a:rPr>
              <a:t>hal’edilmiştir</a:t>
            </a:r>
            <a:r>
              <a:rPr lang="tr-TR" i="1" dirty="0" smtClean="0">
                <a:solidFill>
                  <a:schemeClr val="accent1"/>
                </a:solidFill>
              </a:rPr>
              <a:t>. Hilafet Hükümet ve Cumhuriyet mana ve mefhumunda esasen mündemiç olduğundan Hilafet makamı mülgadır</a:t>
            </a:r>
            <a:r>
              <a:rPr lang="tr-TR" dirty="0" smtClean="0"/>
              <a:t>.»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GENEL ESASLAR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Türkiye Devleti bir Cumhuriyettir. 103. maddeye göre bu hükmün değiştirilmesi </a:t>
            </a:r>
            <a:r>
              <a:rPr lang="tr-TR" i="1" dirty="0" smtClean="0"/>
              <a:t>teklif dahi edilemez</a:t>
            </a:r>
            <a:r>
              <a:rPr lang="tr-TR" dirty="0" smtClean="0"/>
              <a:t>. (1)</a:t>
            </a:r>
          </a:p>
          <a:p>
            <a:r>
              <a:rPr lang="tr-TR" dirty="0" smtClean="0"/>
              <a:t>- Milleti ancak TBMM temsil eder ve millet adına egemenliği yalnız o kullanır.</a:t>
            </a:r>
            <a:br>
              <a:rPr lang="tr-TR" dirty="0" smtClean="0"/>
            </a:br>
            <a:r>
              <a:rPr lang="tr-TR" dirty="0" smtClean="0"/>
              <a:t>	1921’deki </a:t>
            </a:r>
            <a:r>
              <a:rPr lang="tr-TR" i="1" dirty="0" smtClean="0"/>
              <a:t>halkın mukadderatını bizzat ve bilfiil idare etmesi</a:t>
            </a:r>
            <a:r>
              <a:rPr lang="tr-TR" dirty="0" smtClean="0"/>
              <a:t> esası artık yoktur.</a:t>
            </a:r>
          </a:p>
          <a:p>
            <a:r>
              <a:rPr lang="tr-TR" dirty="0" smtClean="0"/>
              <a:t>- Yasama yetkisini Meclisin bizzat kendisi kullanır (6)</a:t>
            </a:r>
          </a:p>
          <a:p>
            <a:r>
              <a:rPr lang="tr-TR" dirty="0" smtClean="0"/>
              <a:t>- Yürütme yetkisi TBMM tarafından seçilen cumhurbaşkanı ve onun tayin ettiği icra vekilleri heyeti tarafından kullanılır (7)</a:t>
            </a:r>
          </a:p>
          <a:p>
            <a:r>
              <a:rPr lang="tr-TR" dirty="0" smtClean="0"/>
              <a:t>- Yargı yetkisi millet adına usul ve kanuna göre bağımsız mahkemeler tarafından kullanılır.</a:t>
            </a:r>
          </a:p>
          <a:p>
            <a:r>
              <a:rPr lang="tr-TR" b="1" dirty="0" smtClean="0"/>
              <a:t>K U V </a:t>
            </a:r>
            <a:r>
              <a:rPr lang="tr-TR" b="1" dirty="0" err="1" smtClean="0"/>
              <a:t>V</a:t>
            </a:r>
            <a:r>
              <a:rPr lang="tr-TR" b="1" dirty="0" smtClean="0"/>
              <a:t> E T L E R  A Y R I L I Ğ 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55363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YASAMA GÖREVİ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- 18 yaşını bitiren her erkek Türk mebus seçme hakkına sahiptir.</a:t>
            </a:r>
          </a:p>
          <a:p>
            <a:r>
              <a:rPr lang="tr-TR" dirty="0" smtClean="0"/>
              <a:t>- 30 yaşını bitiren her erkek Türk mebus seçilme hakkına sahiptir.</a:t>
            </a:r>
          </a:p>
          <a:p>
            <a:r>
              <a:rPr lang="tr-TR" dirty="0" smtClean="0"/>
              <a:t>- TBMM seçimi dört yılda bir yapılır (1921’de iki yıldı).</a:t>
            </a:r>
          </a:p>
          <a:p>
            <a:r>
              <a:rPr lang="tr-TR" dirty="0" smtClean="0"/>
              <a:t>- Her milletvekili yalnız kendini seçen çevrenin değil, bütün milletin vekilidir.</a:t>
            </a:r>
          </a:p>
          <a:p>
            <a:r>
              <a:rPr lang="tr-TR" dirty="0" smtClean="0"/>
              <a:t>- Kanunları yorumlama yetkisi TBMM’nindir.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YÜRÜTME YETKİSİ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 smtClean="0"/>
              <a:t>Yasama yetkisini bizzat kullanan TBMM, yürütme yetkisini seçtiği Cumhurbaşkanı ve onun atayacağı İcra Vekilleri heyeti eliyle kullanır.</a:t>
            </a:r>
          </a:p>
          <a:p>
            <a:pPr>
              <a:buFontTx/>
              <a:buChar char="-"/>
            </a:pPr>
            <a:r>
              <a:rPr lang="tr-TR" dirty="0" smtClean="0"/>
              <a:t>Her Meclis kendi yasama döneminin cumhurbaşkanını seçer.</a:t>
            </a:r>
          </a:p>
          <a:p>
            <a:pPr>
              <a:buFontTx/>
              <a:buChar char="-"/>
            </a:pPr>
            <a:r>
              <a:rPr lang="tr-TR" dirty="0" smtClean="0"/>
              <a:t>Cumhurbaşkanı devletin reisidir.</a:t>
            </a:r>
          </a:p>
          <a:p>
            <a:pPr>
              <a:buFontTx/>
              <a:buChar char="-"/>
            </a:pPr>
            <a:r>
              <a:rPr lang="tr-TR" dirty="0" smtClean="0"/>
              <a:t>Başkomutanlık TBMM’nin manevi kişiliğindedir; bunu Cumhurbaşkanı temsil eder.</a:t>
            </a:r>
          </a:p>
          <a:p>
            <a:pPr>
              <a:buFontTx/>
              <a:buChar char="-"/>
            </a:pPr>
            <a:r>
              <a:rPr lang="tr-TR" dirty="0" smtClean="0"/>
              <a:t>Cumhurbaşkanı Anayasa ve Bütçe kanunları dışında, uygun görmediği kanunları bir kez daha TBMM’ye gönderebilir. Meclisin yeniden kabul ettiği kanunların ilanı zorunludur.</a:t>
            </a:r>
          </a:p>
          <a:p>
            <a:pPr>
              <a:buFontTx/>
              <a:buChar char="-"/>
            </a:pPr>
            <a:r>
              <a:rPr lang="tr-TR" dirty="0" smtClean="0"/>
              <a:t>Cumhurbaşkanı siyasal bakımdan sorumsuzdur, </a:t>
            </a:r>
            <a:r>
              <a:rPr lang="tr-TR" dirty="0" err="1" smtClean="0"/>
              <a:t>yetkilereni</a:t>
            </a:r>
            <a:r>
              <a:rPr lang="tr-TR" dirty="0" smtClean="0"/>
              <a:t> başbakan ve ilgili bakanın katılımıyla kullanabilir.</a:t>
            </a:r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YÜRÜTME YETKİSİ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Hükümet, oluşumu bakımından Meclise bağlı olmaktan çıkmıştır.</a:t>
            </a:r>
          </a:p>
          <a:p>
            <a:pPr>
              <a:buFontTx/>
              <a:buChar char="-"/>
            </a:pPr>
            <a:r>
              <a:rPr lang="tr-TR" dirty="0" smtClean="0"/>
              <a:t>Cumhurbaşkanı Meclis üyeleri arasından bir başvekil seçer. Başvekil de bakanları seçim cumhurbaşkanın onayına sunar.</a:t>
            </a:r>
          </a:p>
          <a:p>
            <a:pPr>
              <a:buFontTx/>
              <a:buChar char="-"/>
            </a:pPr>
            <a:r>
              <a:rPr lang="tr-TR" dirty="0" smtClean="0"/>
              <a:t>Hükümet, bir hafta için programını Meclise sunmak ve güvenoyu almak </a:t>
            </a:r>
            <a:r>
              <a:rPr lang="tr-TR" dirty="0" err="1" smtClean="0"/>
              <a:t>zorundarı</a:t>
            </a:r>
            <a:r>
              <a:rPr lang="tr-TR" dirty="0" smtClean="0"/>
              <a:t>.</a:t>
            </a:r>
          </a:p>
          <a:p>
            <a:pPr>
              <a:buFontTx/>
              <a:buChar char="-"/>
            </a:pPr>
            <a:r>
              <a:rPr lang="tr-TR" dirty="0" smtClean="0"/>
              <a:t>İcra Vekilleri Heyeti topluca ve tek tek sorumludur.</a:t>
            </a:r>
          </a:p>
          <a:p>
            <a:pPr>
              <a:buFontTx/>
              <a:buChar char="-"/>
            </a:pPr>
            <a:r>
              <a:rPr lang="tr-TR" dirty="0" smtClean="0"/>
              <a:t>TBMM artık bakanlara veçhe tayin etme yetkisinde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98130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1728</TotalTime>
  <Words>701</Words>
  <Application>Microsoft Office PowerPoint</Application>
  <PresentationFormat>Özel</PresentationFormat>
  <Paragraphs>83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Geçmişe bakış</vt:lpstr>
      <vt:lpstr>A n a y a s a</vt:lpstr>
      <vt:lpstr>Temel Bilgiler</vt:lpstr>
      <vt:lpstr>Özellikler</vt:lpstr>
      <vt:lpstr>Özellikler</vt:lpstr>
      <vt:lpstr>Öncesi</vt:lpstr>
      <vt:lpstr>GENEL ESASLAR</vt:lpstr>
      <vt:lpstr>YASAMA GÖREVİ</vt:lpstr>
      <vt:lpstr>YÜRÜTME YETKİSİ</vt:lpstr>
      <vt:lpstr>YÜRÜTME YETKİSİ</vt:lpstr>
      <vt:lpstr>YARGI YETKİSİ</vt:lpstr>
      <vt:lpstr>TEMEL HAKLAR</vt:lpstr>
      <vt:lpstr>SIKI YÖNETİM</vt:lpstr>
      <vt:lpstr>PARLAMENTER SİSTEM</vt:lpstr>
      <vt:lpstr>DEĞİŞİKLİKLER - 1928</vt:lpstr>
      <vt:lpstr>DEĞİŞİKLİKLER - 1934</vt:lpstr>
      <vt:lpstr>DEĞİŞİKLİKLER - 1937</vt:lpstr>
      <vt:lpstr>DEĞİŞİKLİKLER – 1945-52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115</cp:revision>
  <dcterms:created xsi:type="dcterms:W3CDTF">2018-02-12T08:58:47Z</dcterms:created>
  <dcterms:modified xsi:type="dcterms:W3CDTF">2018-06-26T10:45:32Z</dcterms:modified>
</cp:coreProperties>
</file>