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4" r:id="rId2"/>
    <p:sldId id="375" r:id="rId3"/>
    <p:sldId id="258" r:id="rId4"/>
    <p:sldId id="377" r:id="rId5"/>
    <p:sldId id="378" r:id="rId6"/>
    <p:sldId id="379" r:id="rId7"/>
    <p:sldId id="380" r:id="rId8"/>
    <p:sldId id="340" r:id="rId9"/>
    <p:sldId id="352" r:id="rId10"/>
    <p:sldId id="336" r:id="rId11"/>
    <p:sldId id="348" r:id="rId12"/>
    <p:sldId id="376" r:id="rId13"/>
    <p:sldId id="300" r:id="rId14"/>
    <p:sldId id="269" r:id="rId15"/>
    <p:sldId id="322" r:id="rId16"/>
    <p:sldId id="306" r:id="rId17"/>
    <p:sldId id="353" r:id="rId18"/>
    <p:sldId id="354" r:id="rId19"/>
    <p:sldId id="265" r:id="rId20"/>
    <p:sldId id="355" r:id="rId21"/>
    <p:sldId id="274" r:id="rId22"/>
    <p:sldId id="371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4EF"/>
    <a:srgbClr val="4169E9"/>
    <a:srgbClr val="495BE1"/>
    <a:srgbClr val="585BD2"/>
    <a:srgbClr val="FF66CC"/>
    <a:srgbClr val="FFCC00"/>
    <a:srgbClr val="00B050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99" autoAdjust="0"/>
    <p:restoredTop sz="94660"/>
  </p:normalViewPr>
  <p:slideViewPr>
    <p:cSldViewPr>
      <p:cViewPr varScale="1">
        <p:scale>
          <a:sx n="91" d="100"/>
          <a:sy n="91" d="100"/>
        </p:scale>
        <p:origin x="10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8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97B0D-D1A8-CE4E-8311-5E5E9DCE9668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4EF3F-BAAC-F841-88FB-C27F8EC72F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29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053729" y="2355934"/>
            <a:ext cx="49589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/>
              <a:t>REPRODUCTIVE HERD HEALTH</a:t>
            </a:r>
            <a:endParaRPr lang="tr-TR" sz="3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3160761" y="4008852"/>
            <a:ext cx="25569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100" dirty="0" err="1"/>
              <a:t>Prof.Dr</a:t>
            </a:r>
            <a:r>
              <a:rPr lang="tr-TR" sz="2100" dirty="0"/>
              <a:t>. Şükrü </a:t>
            </a:r>
            <a:r>
              <a:rPr lang="tr-TR" sz="2100" dirty="0" err="1"/>
              <a:t>Küplülü</a:t>
            </a:r>
            <a:endParaRPr lang="tr-TR" sz="2100" dirty="0"/>
          </a:p>
        </p:txBody>
      </p:sp>
      <p:pic>
        <p:nvPicPr>
          <p:cNvPr id="6" name="Picture 4" descr="au_ambl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1" y="977792"/>
            <a:ext cx="1322765" cy="1326702"/>
          </a:xfrm>
          <a:prstGeom prst="rect">
            <a:avLst/>
          </a:prstGeom>
        </p:spPr>
      </p:pic>
      <p:pic>
        <p:nvPicPr>
          <p:cNvPr id="7" name="Picture 5" descr="1067241575veterine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80" y="994205"/>
            <a:ext cx="1307592" cy="12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7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200" y="1729581"/>
            <a:ext cx="5689600" cy="4267200"/>
          </a:xfrm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500034" y="214290"/>
            <a:ext cx="822960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sz="2400" dirty="0" err="1"/>
              <a:t>Puerperal</a:t>
            </a:r>
            <a:r>
              <a:rPr lang="tr-TR" sz="2400" dirty="0"/>
              <a:t> </a:t>
            </a:r>
            <a:r>
              <a:rPr lang="tr-TR" sz="2400" dirty="0" err="1"/>
              <a:t>physiology-pathology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4 Metin kutusu"/>
          <p:cNvSpPr txBox="1"/>
          <p:nvPr/>
        </p:nvSpPr>
        <p:spPr>
          <a:xfrm>
            <a:off x="5436096" y="6457954"/>
            <a:ext cx="350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 smtClean="0"/>
              <a:t>(</a:t>
            </a:r>
            <a:r>
              <a:rPr lang="tr-TR" sz="1600" dirty="0" err="1" smtClean="0"/>
              <a:t>Küplülü</a:t>
            </a:r>
            <a:r>
              <a:rPr lang="tr-TR" sz="1600" dirty="0" smtClean="0"/>
              <a:t> Ş, Vural R, Polat M </a:t>
            </a:r>
            <a:r>
              <a:rPr lang="tr-TR" sz="1600"/>
              <a:t>,</a:t>
            </a:r>
            <a:r>
              <a:rPr lang="tr-TR" sz="1600" smtClean="0"/>
              <a:t>2012)</a:t>
            </a:r>
            <a:endParaRPr lang="tr-TR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9753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251520" y="328969"/>
            <a:ext cx="822960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sz="2400" dirty="0" err="1"/>
              <a:t>Puerperal</a:t>
            </a:r>
            <a:r>
              <a:rPr lang="tr-TR" sz="2400" dirty="0"/>
              <a:t> </a:t>
            </a:r>
            <a:r>
              <a:rPr lang="tr-TR" sz="2400" dirty="0" err="1"/>
              <a:t>physiology-pathology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4 Metin kutusu"/>
          <p:cNvSpPr txBox="1"/>
          <p:nvPr/>
        </p:nvSpPr>
        <p:spPr>
          <a:xfrm>
            <a:off x="5436096" y="6376594"/>
            <a:ext cx="350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 smtClean="0"/>
              <a:t>(</a:t>
            </a:r>
            <a:r>
              <a:rPr lang="tr-TR" sz="1600" dirty="0" err="1" smtClean="0"/>
              <a:t>Küplülü</a:t>
            </a:r>
            <a:r>
              <a:rPr lang="tr-TR" sz="1600" dirty="0" smtClean="0"/>
              <a:t> Ş, Vural R, Polat M </a:t>
            </a:r>
            <a:r>
              <a:rPr lang="tr-TR" sz="1600"/>
              <a:t>,</a:t>
            </a:r>
            <a:r>
              <a:rPr lang="tr-TR" sz="1600" smtClean="0"/>
              <a:t>2012)</a:t>
            </a:r>
            <a:endParaRPr lang="tr-TR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http://dairyfocus.illinois.edu/sites/dairyfocus.illinois.edu/files/Vol3Issue1Fig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776864" cy="43353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/>
          <p:cNvSpPr/>
          <p:nvPr/>
        </p:nvSpPr>
        <p:spPr>
          <a:xfrm>
            <a:off x="6505187" y="6093296"/>
            <a:ext cx="218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>
                <a:latin typeface="Times New Roman" charset="0"/>
                <a:ea typeface="Times New Roman" charset="0"/>
              </a:rPr>
              <a:t>(Stella ve ark., 2016)</a:t>
            </a:r>
            <a:r>
              <a:rPr lang="tr-TR"/>
              <a:t> </a:t>
            </a: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83568" y="422387"/>
            <a:ext cx="8229600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sz="2400" dirty="0" err="1"/>
              <a:t>Puerperal</a:t>
            </a:r>
            <a:r>
              <a:rPr lang="tr-TR" sz="2400" dirty="0"/>
              <a:t> </a:t>
            </a:r>
            <a:r>
              <a:rPr lang="tr-TR" sz="2400" dirty="0" err="1"/>
              <a:t>physiology-pathology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8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42852"/>
            <a:ext cx="9286908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800" dirty="0" err="1"/>
              <a:t>Economic</a:t>
            </a:r>
            <a:r>
              <a:rPr lang="tr-TR" sz="2800" dirty="0"/>
              <a:t> </a:t>
            </a:r>
            <a:r>
              <a:rPr lang="tr-TR" sz="2800" dirty="0" err="1"/>
              <a:t>importance</a:t>
            </a:r>
            <a:r>
              <a:rPr lang="tr-TR" sz="2800" dirty="0"/>
              <a:t> of </a:t>
            </a:r>
            <a:r>
              <a:rPr lang="tr-TR" sz="2800" dirty="0" err="1"/>
              <a:t>metritis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tr-TR" sz="2400" u="sng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tr-TR" sz="2400" u="sng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tr-TR" sz="2400" u="sng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u="sng" dirty="0">
                <a:solidFill>
                  <a:srgbClr val="FFFF00"/>
                </a:solidFill>
              </a:rPr>
              <a:t>NEGATIVE RESULTS OF METRITIS</a:t>
            </a:r>
          </a:p>
          <a:p>
            <a:pPr>
              <a:buNone/>
            </a:pPr>
            <a:r>
              <a:rPr lang="en-US" sz="2400" u="sng" dirty="0">
                <a:solidFill>
                  <a:srgbClr val="FFFF00"/>
                </a:solidFill>
              </a:rPr>
              <a:t>Death</a:t>
            </a:r>
          </a:p>
          <a:p>
            <a:pPr>
              <a:buNone/>
            </a:pPr>
            <a:r>
              <a:rPr lang="en-US" sz="2400" u="sng" dirty="0">
                <a:solidFill>
                  <a:srgbClr val="FFFF00"/>
                </a:solidFill>
              </a:rPr>
              <a:t>Treatment costs</a:t>
            </a:r>
          </a:p>
          <a:p>
            <a:pPr>
              <a:buNone/>
            </a:pPr>
            <a:r>
              <a:rPr lang="en-US" sz="2400" u="sng" dirty="0">
                <a:solidFill>
                  <a:srgbClr val="FFFF00"/>
                </a:solidFill>
              </a:rPr>
              <a:t>Labor</a:t>
            </a:r>
          </a:p>
          <a:p>
            <a:pPr>
              <a:buNone/>
            </a:pPr>
            <a:r>
              <a:rPr lang="en-US" sz="2400" u="sng" dirty="0">
                <a:solidFill>
                  <a:srgbClr val="FFFF00"/>
                </a:solidFill>
              </a:rPr>
              <a:t>Milk loss</a:t>
            </a:r>
          </a:p>
          <a:p>
            <a:pPr>
              <a:buNone/>
            </a:pPr>
            <a:r>
              <a:rPr lang="en-US" sz="2400" u="sng" dirty="0">
                <a:solidFill>
                  <a:srgbClr val="FFFF00"/>
                </a:solidFill>
              </a:rPr>
              <a:t>Meat-milk antibiotic residual problem</a:t>
            </a:r>
          </a:p>
          <a:p>
            <a:pPr>
              <a:buNone/>
            </a:pPr>
            <a:r>
              <a:rPr lang="en-US" sz="2400" u="sng" dirty="0">
                <a:solidFill>
                  <a:srgbClr val="FFFF00"/>
                </a:solidFill>
              </a:rPr>
              <a:t>Infertility</a:t>
            </a:r>
          </a:p>
          <a:p>
            <a:pPr>
              <a:buNone/>
            </a:pPr>
            <a:r>
              <a:rPr lang="en-US" sz="2400" u="sng" dirty="0">
                <a:solidFill>
                  <a:srgbClr val="FFFF00"/>
                </a:solidFill>
              </a:rPr>
              <a:t>Sterility - Cutting</a:t>
            </a:r>
            <a:endParaRPr lang="tr-TR" sz="2400" dirty="0" smtClean="0">
              <a:solidFill>
                <a:schemeClr val="bg1"/>
              </a:solidFill>
            </a:endParaRPr>
          </a:p>
        </p:txBody>
      </p:sp>
      <p:sp>
        <p:nvSpPr>
          <p:cNvPr id="6" name="5 Sağ Ayraç"/>
          <p:cNvSpPr/>
          <p:nvPr/>
        </p:nvSpPr>
        <p:spPr>
          <a:xfrm>
            <a:off x="5286380" y="2643182"/>
            <a:ext cx="928694" cy="335758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6500826" y="4000504"/>
            <a:ext cx="242889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r-TR" sz="2400" dirty="0"/>
              <a:t>ECONOMIC LOSS</a:t>
            </a:r>
            <a:endParaRPr lang="tr-TR" sz="24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2285984" y="1142984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Metritis are,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* Seen on every cow and farm</a:t>
            </a:r>
            <a:endParaRPr lang="tr-TR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1883"/>
            <a:ext cx="9144000" cy="92869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/>
              <a:t>Incidence of Metritis - Factors affecting incidence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	</a:t>
            </a:r>
            <a:endParaRPr lang="tr-TR" sz="20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0" y="1000108"/>
            <a:ext cx="9144000" cy="2643206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tr-TR" sz="2000" b="1" i="1" dirty="0" smtClean="0"/>
              <a:t> </a:t>
            </a:r>
          </a:p>
          <a:p>
            <a:pPr>
              <a:buNone/>
            </a:pPr>
            <a:r>
              <a:rPr lang="tr-TR" sz="2000" b="1" i="1" u="sng" dirty="0" err="1"/>
              <a:t>Metritis</a:t>
            </a:r>
            <a:r>
              <a:rPr lang="tr-TR" sz="2000" b="1" i="1" u="sng" dirty="0"/>
              <a:t> </a:t>
            </a:r>
            <a:r>
              <a:rPr lang="tr-TR" sz="2000" b="1" i="1" u="sng" dirty="0" err="1"/>
              <a:t>incidence</a:t>
            </a:r>
            <a:r>
              <a:rPr lang="tr-TR" sz="2000" b="1" i="1" u="sng" dirty="0"/>
              <a:t> </a:t>
            </a:r>
            <a:r>
              <a:rPr lang="tr-TR" sz="2000" b="1" i="1" u="sng" dirty="0" err="1"/>
              <a:t>rates</a:t>
            </a:r>
            <a:endParaRPr lang="tr-TR" sz="2000" b="1" i="1" u="sng" dirty="0"/>
          </a:p>
          <a:p>
            <a:pPr>
              <a:buNone/>
            </a:pPr>
            <a:r>
              <a:rPr lang="tr-TR" sz="2000" b="1" i="1" u="sng" dirty="0"/>
              <a:t>  </a:t>
            </a:r>
            <a:r>
              <a:rPr lang="tr-TR" sz="2000" b="1" i="1" u="sng" dirty="0" err="1"/>
              <a:t>Postpartum</a:t>
            </a:r>
            <a:r>
              <a:rPr lang="tr-TR" sz="2000" b="1" i="1" u="sng" dirty="0"/>
              <a:t> </a:t>
            </a:r>
            <a:r>
              <a:rPr lang="tr-TR" sz="2000" b="1" i="1" u="sng" dirty="0" err="1"/>
              <a:t>metritis</a:t>
            </a:r>
            <a:r>
              <a:rPr lang="tr-TR" sz="2000" b="1" i="1" u="sng" dirty="0"/>
              <a:t>: 36-50% (40%)</a:t>
            </a:r>
          </a:p>
          <a:p>
            <a:pPr>
              <a:buNone/>
            </a:pPr>
            <a:r>
              <a:rPr lang="tr-TR" sz="2000" b="1" i="1" u="sng" dirty="0"/>
              <a:t>  </a:t>
            </a:r>
            <a:r>
              <a:rPr lang="tr-TR" sz="2000" b="1" i="1" u="sng" dirty="0" err="1"/>
              <a:t>Systemic</a:t>
            </a:r>
            <a:r>
              <a:rPr lang="tr-TR" sz="2000" b="1" i="1" u="sng" dirty="0"/>
              <a:t> </a:t>
            </a:r>
            <a:r>
              <a:rPr lang="tr-TR" sz="2000" b="1" i="1" u="sng" dirty="0" err="1"/>
              <a:t>symptoms</a:t>
            </a:r>
            <a:r>
              <a:rPr lang="tr-TR" sz="2000" b="1" i="1" u="sng" dirty="0"/>
              <a:t>: 15-20% (3 </a:t>
            </a:r>
            <a:r>
              <a:rPr lang="tr-TR" sz="2000" b="1" i="1" u="sng" dirty="0" err="1"/>
              <a:t>weeks</a:t>
            </a:r>
            <a:r>
              <a:rPr lang="tr-TR" sz="2000" b="1" i="1" u="sng" dirty="0"/>
              <a:t> </a:t>
            </a:r>
            <a:r>
              <a:rPr lang="tr-TR" sz="2000" b="1" i="1" u="sng" dirty="0" err="1"/>
              <a:t>postpartum</a:t>
            </a:r>
            <a:r>
              <a:rPr lang="tr-TR" sz="2000" b="1" i="1" u="sng" dirty="0"/>
              <a:t>)</a:t>
            </a:r>
          </a:p>
          <a:p>
            <a:pPr>
              <a:buNone/>
            </a:pPr>
            <a:r>
              <a:rPr lang="tr-TR" sz="2000" b="1" i="1" u="sng" dirty="0"/>
              <a:t>  </a:t>
            </a:r>
            <a:r>
              <a:rPr lang="tr-TR" sz="2000" b="1" i="1" u="sng" dirty="0" err="1"/>
              <a:t>Subclinical</a:t>
            </a:r>
            <a:r>
              <a:rPr lang="tr-TR" sz="2000" b="1" i="1" u="sng" dirty="0"/>
              <a:t> </a:t>
            </a:r>
            <a:r>
              <a:rPr lang="tr-TR" sz="2000" b="1" i="1" u="sng" dirty="0" err="1"/>
              <a:t>endometritis</a:t>
            </a:r>
            <a:r>
              <a:rPr lang="tr-TR" sz="2000" b="1" i="1" u="sng" dirty="0"/>
              <a:t>: 30%</a:t>
            </a:r>
            <a:endParaRPr lang="tr-TR" sz="2000" dirty="0" smtClean="0"/>
          </a:p>
          <a:p>
            <a:pPr algn="ctr"/>
            <a:endParaRPr lang="tr-TR" sz="2000" dirty="0"/>
          </a:p>
        </p:txBody>
      </p:sp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110802"/>
              </p:ext>
            </p:extLst>
          </p:nvPr>
        </p:nvGraphicFramePr>
        <p:xfrm>
          <a:off x="0" y="3714753"/>
          <a:ext cx="9144000" cy="314324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17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982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Herd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management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and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management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Vaccination</a:t>
                      </a:r>
                      <a:r>
                        <a:rPr lang="tr-TR" sz="1800" dirty="0" smtClean="0"/>
                        <a:t> program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82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Feeding</a:t>
                      </a:r>
                      <a:r>
                        <a:rPr lang="tr-TR" sz="1800" dirty="0" smtClean="0"/>
                        <a:t> in </a:t>
                      </a:r>
                      <a:r>
                        <a:rPr lang="tr-TR" sz="1800" dirty="0" err="1" smtClean="0"/>
                        <a:t>transition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period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Negative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energy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balance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82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Management of </a:t>
                      </a:r>
                      <a:r>
                        <a:rPr lang="tr-TR" sz="1800" dirty="0" err="1" smtClean="0"/>
                        <a:t>birth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process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Mat, </a:t>
                      </a:r>
                      <a:r>
                        <a:rPr lang="tr-TR" sz="1800" dirty="0" err="1" smtClean="0"/>
                        <a:t>birth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aid</a:t>
                      </a:r>
                      <a:r>
                        <a:rPr lang="tr-TR" sz="1800" dirty="0" smtClean="0"/>
                        <a:t>, </a:t>
                      </a:r>
                      <a:r>
                        <a:rPr lang="tr-TR" sz="1800" dirty="0" err="1" smtClean="0"/>
                        <a:t>etc</a:t>
                      </a:r>
                      <a:r>
                        <a:rPr lang="tr-TR" sz="1800" dirty="0" smtClean="0"/>
                        <a:t>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2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Immunological competence of flock and individual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Stres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20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Intensity of the causative agents of infection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tr-TR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Environmental</a:t>
                      </a:r>
                      <a:r>
                        <a:rPr lang="tr-TR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hygiene</a:t>
                      </a:r>
                      <a:endParaRPr lang="tr-TR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9 Metin kutusu"/>
          <p:cNvSpPr txBox="1"/>
          <p:nvPr/>
        </p:nvSpPr>
        <p:spPr>
          <a:xfrm>
            <a:off x="8138597" y="1142984"/>
            <a:ext cx="1005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000" i="1" dirty="0" smtClean="0">
                <a:solidFill>
                  <a:schemeClr val="bg1"/>
                </a:solidFill>
              </a:rPr>
              <a:t>   </a:t>
            </a:r>
            <a:r>
              <a:rPr lang="tr-TR" sz="1000" i="1" dirty="0" err="1" smtClean="0">
                <a:solidFill>
                  <a:schemeClr val="bg1"/>
                </a:solidFill>
              </a:rPr>
              <a:t>Sheldon</a:t>
            </a:r>
            <a:r>
              <a:rPr lang="tr-TR" sz="1000" i="1" dirty="0" smtClean="0">
                <a:solidFill>
                  <a:schemeClr val="bg1"/>
                </a:solidFill>
              </a:rPr>
              <a:t>, 2009</a:t>
            </a:r>
            <a:endParaRPr lang="tr-TR" sz="1000" i="1" dirty="0">
              <a:solidFill>
                <a:schemeClr val="bg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714348" y="1285860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Variable - increases or multiplies depending on factors. Every </a:t>
            </a:r>
            <a:r>
              <a:rPr lang="en-US" sz="2000" b="1" dirty="0" smtClean="0">
                <a:solidFill>
                  <a:schemeClr val="bg1"/>
                </a:solidFill>
              </a:rPr>
              <a:t>farm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/>
              <a:t>Metritis is sometimes a CONCLUSION and sometimes a CAUSES [Infertility] Metritis is an immunological problem</a:t>
            </a:r>
            <a:endParaRPr lang="tr-TR" sz="24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3643306" y="3286124"/>
            <a:ext cx="1506655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/>
              <a:t>NEB</a:t>
            </a:r>
            <a:endParaRPr lang="tr-TR" sz="3600" dirty="0" smtClean="0"/>
          </a:p>
          <a:p>
            <a:pPr algn="ctr"/>
            <a:r>
              <a:rPr lang="tr-TR" sz="1600" dirty="0" smtClean="0"/>
              <a:t>(IGF-I,</a:t>
            </a:r>
            <a:r>
              <a:rPr lang="tr-TR" sz="1600" dirty="0" err="1" smtClean="0"/>
              <a:t>insulin</a:t>
            </a:r>
            <a:r>
              <a:rPr lang="tr-TR" sz="1600" dirty="0" smtClean="0"/>
              <a:t>)</a:t>
            </a:r>
            <a:endParaRPr lang="tr-TR" sz="36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5500694" y="5357826"/>
            <a:ext cx="242677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chemeClr val="bg1"/>
                </a:solidFill>
              </a:rPr>
              <a:t>Mikroorganism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783123" y="2271256"/>
            <a:ext cx="3643338" cy="101566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Transition period dry matter intake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(Risk factors are effective)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00034" y="1252799"/>
            <a:ext cx="3955314" cy="101566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bg1"/>
                </a:solidFill>
              </a:rPr>
              <a:t>Sudden increase in metabolic requirement</a:t>
            </a:r>
          </a:p>
          <a:p>
            <a:pPr algn="ctr"/>
            <a:r>
              <a:rPr lang="en-US" sz="2000" u="sng" dirty="0">
                <a:solidFill>
                  <a:schemeClr val="bg1"/>
                </a:solidFill>
              </a:rPr>
              <a:t>Fry growth and milk synthesis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500562" y="4357694"/>
            <a:ext cx="3286148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dirty="0" smtClean="0"/>
              <a:t>Affects </a:t>
            </a:r>
            <a:r>
              <a:rPr lang="en-US" dirty="0"/>
              <a:t>cellular immunity</a:t>
            </a:r>
            <a:br>
              <a:rPr lang="en-US" dirty="0"/>
            </a:br>
            <a:r>
              <a:rPr lang="en-US" dirty="0"/>
              <a:t>PMN weakness</a:t>
            </a:r>
          </a:p>
        </p:txBody>
      </p:sp>
      <p:sp>
        <p:nvSpPr>
          <p:cNvPr id="12" name="11 Yuvarlatılmış Dikdörtgen"/>
          <p:cNvSpPr/>
          <p:nvPr/>
        </p:nvSpPr>
        <p:spPr>
          <a:xfrm>
            <a:off x="1000100" y="4572008"/>
            <a:ext cx="2643206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METRİTİS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5" name="14 Yuvarlatılmış Dikdörtgen"/>
          <p:cNvSpPr/>
          <p:nvPr/>
        </p:nvSpPr>
        <p:spPr>
          <a:xfrm>
            <a:off x="5724128" y="1620226"/>
            <a:ext cx="2643206" cy="18573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rgbClr val="FFFF00"/>
                </a:solidFill>
              </a:rPr>
              <a:t>Risk </a:t>
            </a:r>
            <a:r>
              <a:rPr lang="tr-TR" sz="3200" b="1" dirty="0" err="1">
                <a:solidFill>
                  <a:srgbClr val="FFFF00"/>
                </a:solidFill>
              </a:rPr>
              <a:t>factors</a:t>
            </a:r>
            <a:endParaRPr lang="tr-TR" b="1" dirty="0">
              <a:solidFill>
                <a:srgbClr val="FFFF00"/>
              </a:solidFill>
            </a:endParaRPr>
          </a:p>
        </p:txBody>
      </p:sp>
      <p:cxnSp>
        <p:nvCxnSpPr>
          <p:cNvPr id="18" name="17 Düz Bağlayıcı"/>
          <p:cNvCxnSpPr/>
          <p:nvPr/>
        </p:nvCxnSpPr>
        <p:spPr>
          <a:xfrm rot="10800000">
            <a:off x="5000628" y="2786058"/>
            <a:ext cx="64294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Düz Bağlayıcı"/>
          <p:cNvCxnSpPr/>
          <p:nvPr/>
        </p:nvCxnSpPr>
        <p:spPr>
          <a:xfrm rot="10800000" flipV="1">
            <a:off x="3143240" y="4144174"/>
            <a:ext cx="500860" cy="4278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23 Düz Bağlayıcı"/>
          <p:cNvCxnSpPr/>
          <p:nvPr/>
        </p:nvCxnSpPr>
        <p:spPr>
          <a:xfrm>
            <a:off x="5143504" y="4071942"/>
            <a:ext cx="857256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/>
              <a:t>Transition immunology and uterine infections</a:t>
            </a:r>
            <a:endParaRPr lang="tr-TR" sz="2800" dirty="0"/>
          </a:p>
        </p:txBody>
      </p:sp>
      <p:cxnSp>
        <p:nvCxnSpPr>
          <p:cNvPr id="5" name="4 Düz Bağlayıcı"/>
          <p:cNvCxnSpPr/>
          <p:nvPr/>
        </p:nvCxnSpPr>
        <p:spPr>
          <a:xfrm rot="5400000">
            <a:off x="2178827" y="4107661"/>
            <a:ext cx="4071966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5 Düz Bağlayıcı"/>
          <p:cNvCxnSpPr/>
          <p:nvPr/>
        </p:nvCxnSpPr>
        <p:spPr>
          <a:xfrm rot="10800000">
            <a:off x="928662" y="4572008"/>
            <a:ext cx="6858048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Serbest Form"/>
          <p:cNvSpPr/>
          <p:nvPr/>
        </p:nvSpPr>
        <p:spPr>
          <a:xfrm rot="13067109">
            <a:off x="1744435" y="1874707"/>
            <a:ext cx="4214593" cy="2939288"/>
          </a:xfrm>
          <a:custGeom>
            <a:avLst/>
            <a:gdLst>
              <a:gd name="connsiteX0" fmla="*/ 3944203 w 3944203"/>
              <a:gd name="connsiteY0" fmla="*/ 366215 h 2563504"/>
              <a:gd name="connsiteX1" fmla="*/ 614149 w 3944203"/>
              <a:gd name="connsiteY1" fmla="*/ 366215 h 2563504"/>
              <a:gd name="connsiteX2" fmla="*/ 259307 w 3944203"/>
              <a:gd name="connsiteY2" fmla="*/ 2563504 h 25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203" h="2563504">
                <a:moveTo>
                  <a:pt x="3944203" y="366215"/>
                </a:moveTo>
                <a:cubicBezTo>
                  <a:pt x="2586250" y="183107"/>
                  <a:pt x="1228298" y="0"/>
                  <a:pt x="614149" y="366215"/>
                </a:cubicBezTo>
                <a:cubicBezTo>
                  <a:pt x="0" y="732430"/>
                  <a:pt x="129653" y="1647967"/>
                  <a:pt x="259307" y="2563504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Serbest Form"/>
          <p:cNvSpPr/>
          <p:nvPr/>
        </p:nvSpPr>
        <p:spPr>
          <a:xfrm rot="13172726">
            <a:off x="1672998" y="2268841"/>
            <a:ext cx="4214593" cy="2939288"/>
          </a:xfrm>
          <a:custGeom>
            <a:avLst/>
            <a:gdLst>
              <a:gd name="connsiteX0" fmla="*/ 3944203 w 3944203"/>
              <a:gd name="connsiteY0" fmla="*/ 366215 h 2563504"/>
              <a:gd name="connsiteX1" fmla="*/ 614149 w 3944203"/>
              <a:gd name="connsiteY1" fmla="*/ 366215 h 2563504"/>
              <a:gd name="connsiteX2" fmla="*/ 259307 w 3944203"/>
              <a:gd name="connsiteY2" fmla="*/ 2563504 h 25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203" h="2563504">
                <a:moveTo>
                  <a:pt x="3944203" y="366215"/>
                </a:moveTo>
                <a:cubicBezTo>
                  <a:pt x="2586250" y="183107"/>
                  <a:pt x="1228298" y="0"/>
                  <a:pt x="614149" y="366215"/>
                </a:cubicBezTo>
                <a:cubicBezTo>
                  <a:pt x="0" y="732430"/>
                  <a:pt x="129653" y="1647967"/>
                  <a:pt x="259307" y="2563504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Serbest Form"/>
          <p:cNvSpPr/>
          <p:nvPr/>
        </p:nvSpPr>
        <p:spPr>
          <a:xfrm rot="13144743">
            <a:off x="1601559" y="2768908"/>
            <a:ext cx="4214593" cy="2939288"/>
          </a:xfrm>
          <a:custGeom>
            <a:avLst/>
            <a:gdLst>
              <a:gd name="connsiteX0" fmla="*/ 3944203 w 3944203"/>
              <a:gd name="connsiteY0" fmla="*/ 366215 h 2563504"/>
              <a:gd name="connsiteX1" fmla="*/ 614149 w 3944203"/>
              <a:gd name="connsiteY1" fmla="*/ 366215 h 2563504"/>
              <a:gd name="connsiteX2" fmla="*/ 259307 w 3944203"/>
              <a:gd name="connsiteY2" fmla="*/ 2563504 h 25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203" h="2563504">
                <a:moveTo>
                  <a:pt x="3944203" y="366215"/>
                </a:moveTo>
                <a:cubicBezTo>
                  <a:pt x="2586250" y="183107"/>
                  <a:pt x="1228298" y="0"/>
                  <a:pt x="614149" y="366215"/>
                </a:cubicBezTo>
                <a:cubicBezTo>
                  <a:pt x="0" y="732430"/>
                  <a:pt x="129653" y="1647967"/>
                  <a:pt x="259307" y="256350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Metin kutusu"/>
          <p:cNvSpPr txBox="1"/>
          <p:nvPr/>
        </p:nvSpPr>
        <p:spPr>
          <a:xfrm>
            <a:off x="6143636" y="4071942"/>
            <a:ext cx="147726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tr-TR" dirty="0" err="1" smtClean="0"/>
              <a:t>Metritis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6500826" y="3286124"/>
            <a:ext cx="131747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tr-TR" dirty="0" err="1" smtClean="0"/>
              <a:t>Metritis</a:t>
            </a:r>
            <a:r>
              <a:rPr lang="tr-TR" dirty="0" smtClean="0"/>
              <a:t> </a:t>
            </a:r>
            <a:r>
              <a:rPr lang="tr-TR" dirty="0" err="1" smtClean="0"/>
              <a:t>low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3786182" y="1571612"/>
            <a:ext cx="1340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 smtClean="0"/>
              <a:t>Parturition</a:t>
            </a:r>
            <a:endParaRPr lang="tr-TR" sz="2000" b="1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1785918" y="2143116"/>
            <a:ext cx="2286016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Rapid growth of the calf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>
                <a:solidFill>
                  <a:srgbClr val="0070C0"/>
                </a:solidFill>
              </a:rPr>
              <a:t>Kolostrogenezis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286248" y="2143116"/>
            <a:ext cx="2428892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High lactation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Insulin independent energy use of the </a:t>
            </a:r>
            <a:r>
              <a:rPr lang="tr-TR" sz="1600" dirty="0" err="1" smtClean="0">
                <a:solidFill>
                  <a:srgbClr val="0070C0"/>
                </a:solidFill>
              </a:rPr>
              <a:t>udder</a:t>
            </a:r>
            <a:endParaRPr lang="tr-TR" sz="1600" dirty="0" smtClean="0">
              <a:solidFill>
                <a:srgbClr val="0070C0"/>
              </a:solidFill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2500298" y="3143248"/>
            <a:ext cx="1714512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Disadvantage</a:t>
            </a:r>
          </a:p>
          <a:p>
            <a:pPr algn="ctr"/>
            <a:r>
              <a:rPr lang="en-US" sz="1400" b="1" u="sng" dirty="0"/>
              <a:t>KM uptake reduction</a:t>
            </a:r>
          </a:p>
          <a:p>
            <a:pPr algn="ctr"/>
            <a:r>
              <a:rPr lang="en-US" sz="1400" b="1" u="sng" dirty="0"/>
              <a:t>High steroid</a:t>
            </a:r>
          </a:p>
          <a:p>
            <a:pPr algn="ctr"/>
            <a:r>
              <a:rPr lang="en-US" sz="1400" b="1" u="sng" dirty="0"/>
              <a:t>cortisol</a:t>
            </a:r>
            <a:endParaRPr lang="tr-TR" sz="1400" dirty="0"/>
          </a:p>
        </p:txBody>
      </p:sp>
      <p:sp>
        <p:nvSpPr>
          <p:cNvPr id="29" name="28 Metin kutusu"/>
          <p:cNvSpPr txBox="1"/>
          <p:nvPr/>
        </p:nvSpPr>
        <p:spPr>
          <a:xfrm>
            <a:off x="4286248" y="3143248"/>
            <a:ext cx="17145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u="sng" dirty="0" err="1"/>
              <a:t>Disadvantage</a:t>
            </a:r>
            <a:endParaRPr lang="tr-TR" sz="1400" b="1" u="sng" dirty="0"/>
          </a:p>
          <a:p>
            <a:pPr algn="ctr"/>
            <a:r>
              <a:rPr lang="tr-TR" sz="1400" b="1" u="sng" dirty="0" err="1"/>
              <a:t>Ruminal</a:t>
            </a:r>
            <a:r>
              <a:rPr lang="tr-TR" sz="1400" b="1" u="sng" dirty="0"/>
              <a:t> </a:t>
            </a:r>
            <a:r>
              <a:rPr lang="tr-TR" sz="1400" b="1" u="sng" dirty="0" err="1"/>
              <a:t>adaptation</a:t>
            </a:r>
            <a:endParaRPr lang="tr-TR" sz="1400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857224" y="1071546"/>
            <a:ext cx="771530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NEGATIVE ENERGY CURVE BEFORE AND AFTER BIRTH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1728202" y="1857364"/>
            <a:ext cx="2400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u="sng" dirty="0" err="1"/>
              <a:t>Increased</a:t>
            </a:r>
            <a:r>
              <a:rPr lang="tr-TR" sz="1600" b="1" u="sng" dirty="0"/>
              <a:t> </a:t>
            </a:r>
            <a:r>
              <a:rPr lang="tr-TR" sz="1600" b="1" u="sng" dirty="0" err="1"/>
              <a:t>Energy</a:t>
            </a:r>
            <a:r>
              <a:rPr lang="tr-TR" sz="1600" b="1" u="sng" dirty="0"/>
              <a:t> </a:t>
            </a:r>
            <a:r>
              <a:rPr lang="tr-TR" sz="1600" b="1" u="sng" dirty="0" err="1" smtClean="0"/>
              <a:t>Demand</a:t>
            </a:r>
            <a:endParaRPr lang="tr-TR" sz="1600" b="1" u="sng" dirty="0"/>
          </a:p>
        </p:txBody>
      </p:sp>
      <p:sp>
        <p:nvSpPr>
          <p:cNvPr id="31" name="30 Metin kutusu"/>
          <p:cNvSpPr txBox="1"/>
          <p:nvPr/>
        </p:nvSpPr>
        <p:spPr>
          <a:xfrm>
            <a:off x="579632" y="6048242"/>
            <a:ext cx="769898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NE</a:t>
            </a:r>
            <a:r>
              <a:rPr lang="tr-TR" sz="2000" dirty="0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= NEFA = IGF-I = PMN reduction = Ig production reduction = Immune deficiency</a:t>
            </a:r>
            <a:endParaRPr lang="tr-TR" sz="2000" dirty="0"/>
          </a:p>
        </p:txBody>
      </p:sp>
      <p:sp>
        <p:nvSpPr>
          <p:cNvPr id="32" name="31 Metin kutusu"/>
          <p:cNvSpPr txBox="1"/>
          <p:nvPr/>
        </p:nvSpPr>
        <p:spPr>
          <a:xfrm>
            <a:off x="4228532" y="1857364"/>
            <a:ext cx="2400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u="sng" dirty="0" err="1"/>
              <a:t>Increased</a:t>
            </a:r>
            <a:r>
              <a:rPr lang="tr-TR" sz="1600" b="1" u="sng" dirty="0"/>
              <a:t> </a:t>
            </a:r>
            <a:r>
              <a:rPr lang="tr-TR" sz="1600" b="1" u="sng" dirty="0" err="1"/>
              <a:t>Energy</a:t>
            </a:r>
            <a:r>
              <a:rPr lang="tr-TR" sz="1600" b="1" u="sng" dirty="0"/>
              <a:t> </a:t>
            </a:r>
            <a:r>
              <a:rPr lang="tr-TR" sz="1600" b="1" u="sng" dirty="0" err="1"/>
              <a:t>Demand</a:t>
            </a:r>
            <a:endParaRPr lang="tr-TR" sz="1600" b="1" u="sng" dirty="0"/>
          </a:p>
        </p:txBody>
      </p:sp>
      <p:sp>
        <p:nvSpPr>
          <p:cNvPr id="33" name="32 Artı"/>
          <p:cNvSpPr/>
          <p:nvPr/>
        </p:nvSpPr>
        <p:spPr>
          <a:xfrm>
            <a:off x="4214810" y="4214818"/>
            <a:ext cx="285752" cy="285752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4" name="33 Eksi"/>
          <p:cNvSpPr/>
          <p:nvPr/>
        </p:nvSpPr>
        <p:spPr>
          <a:xfrm>
            <a:off x="4214810" y="4714884"/>
            <a:ext cx="214314" cy="214314"/>
          </a:xfrm>
          <a:prstGeom prst="mathMinus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34 Metin kutusu"/>
          <p:cNvSpPr txBox="1"/>
          <p:nvPr/>
        </p:nvSpPr>
        <p:spPr>
          <a:xfrm>
            <a:off x="0" y="4286256"/>
            <a:ext cx="2052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>
                <a:solidFill>
                  <a:srgbClr val="0070C0"/>
                </a:solidFill>
              </a:rPr>
              <a:t>Energy</a:t>
            </a:r>
            <a:r>
              <a:rPr lang="tr-TR" sz="1400" dirty="0">
                <a:solidFill>
                  <a:srgbClr val="0070C0"/>
                </a:solidFill>
              </a:rPr>
              <a:t> </a:t>
            </a:r>
            <a:r>
              <a:rPr lang="tr-TR" sz="1400" dirty="0" err="1">
                <a:solidFill>
                  <a:srgbClr val="0070C0"/>
                </a:solidFill>
              </a:rPr>
              <a:t>curve</a:t>
            </a:r>
            <a:r>
              <a:rPr lang="tr-TR" sz="1400" dirty="0">
                <a:solidFill>
                  <a:srgbClr val="0070C0"/>
                </a:solidFill>
              </a:rPr>
              <a:t> </a:t>
            </a:r>
            <a:r>
              <a:rPr lang="tr-TR" sz="1400" dirty="0" err="1">
                <a:solidFill>
                  <a:srgbClr val="0070C0"/>
                </a:solidFill>
              </a:rPr>
              <a:t>and</a:t>
            </a:r>
            <a:r>
              <a:rPr lang="tr-TR" sz="1400" dirty="0">
                <a:solidFill>
                  <a:srgbClr val="0070C0"/>
                </a:solidFill>
              </a:rPr>
              <a:t> </a:t>
            </a:r>
            <a:r>
              <a:rPr lang="tr-TR" sz="1400" dirty="0" err="1">
                <a:solidFill>
                  <a:srgbClr val="0070C0"/>
                </a:solidFill>
              </a:rPr>
              <a:t>balance</a:t>
            </a:r>
            <a:endParaRPr lang="tr-TR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/>
              <a:t>Water intake-Metritis relationship in </a:t>
            </a:r>
            <a:r>
              <a:rPr lang="en-US" sz="2400" dirty="0" err="1"/>
              <a:t>periparturient</a:t>
            </a:r>
            <a:r>
              <a:rPr lang="en-US" sz="2400" dirty="0"/>
              <a:t> period</a:t>
            </a:r>
            <a:endParaRPr lang="tr-TR" sz="24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>
            <a:off x="5357818" y="6596390"/>
            <a:ext cx="32146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i="1" dirty="0" smtClean="0"/>
              <a:t>J. M. </a:t>
            </a:r>
            <a:r>
              <a:rPr lang="en-US" sz="1100" i="1" dirty="0" err="1" smtClean="0"/>
              <a:t>Huzzey</a:t>
            </a:r>
            <a:r>
              <a:rPr lang="en-US" sz="1100" i="1" dirty="0" smtClean="0"/>
              <a:t> and T. R. Overton</a:t>
            </a:r>
            <a:r>
              <a:rPr lang="tr-TR" sz="1100" i="1" dirty="0" smtClean="0"/>
              <a:t>, Cornell </a:t>
            </a:r>
            <a:r>
              <a:rPr lang="tr-TR" sz="1100" i="1" dirty="0" err="1" smtClean="0"/>
              <a:t>University</a:t>
            </a:r>
            <a:endParaRPr lang="tr-TR" sz="1100" i="1" dirty="0"/>
          </a:p>
        </p:txBody>
      </p:sp>
      <p:cxnSp>
        <p:nvCxnSpPr>
          <p:cNvPr id="8" name="7 Düz Ok Bağlayıcısı"/>
          <p:cNvCxnSpPr/>
          <p:nvPr/>
        </p:nvCxnSpPr>
        <p:spPr>
          <a:xfrm rot="10800000" flipV="1">
            <a:off x="1071538" y="3714752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500034" y="142852"/>
            <a:ext cx="8229600" cy="7254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The relationship between dry matter intake and metritis in the </a:t>
            </a:r>
            <a:r>
              <a:rPr lang="en-US" sz="2400" dirty="0" err="1"/>
              <a:t>periparturient</a:t>
            </a:r>
            <a:r>
              <a:rPr lang="en-US" sz="2400" dirty="0"/>
              <a:t> period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5357818" y="6596390"/>
            <a:ext cx="32146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i="1" dirty="0" smtClean="0"/>
              <a:t>J. M. </a:t>
            </a:r>
            <a:r>
              <a:rPr lang="en-US" sz="1100" i="1" dirty="0" err="1" smtClean="0"/>
              <a:t>Huzzey</a:t>
            </a:r>
            <a:r>
              <a:rPr lang="en-US" sz="1100" i="1" dirty="0" smtClean="0"/>
              <a:t> and T. R. Overton</a:t>
            </a:r>
            <a:r>
              <a:rPr lang="tr-TR" sz="1100" i="1" dirty="0" smtClean="0"/>
              <a:t>, Cornell </a:t>
            </a:r>
            <a:r>
              <a:rPr lang="tr-TR" sz="1100" i="1" dirty="0" err="1" smtClean="0"/>
              <a:t>University</a:t>
            </a:r>
            <a:endParaRPr lang="tr-TR" sz="1100" i="1" dirty="0"/>
          </a:p>
        </p:txBody>
      </p:sp>
      <p:cxnSp>
        <p:nvCxnSpPr>
          <p:cNvPr id="9" name="8 Düz Ok Bağlayıcısı"/>
          <p:cNvCxnSpPr/>
          <p:nvPr/>
        </p:nvCxnSpPr>
        <p:spPr>
          <a:xfrm rot="5400000">
            <a:off x="1035819" y="2321711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rot="5400000" flipH="1" flipV="1">
            <a:off x="6822297" y="3036091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8301038" cy="64291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/>
              <a:t>Metritis, factor-predisposition factors and the role of immunity</a:t>
            </a:r>
            <a:endParaRPr lang="tr-TR" sz="2400" dirty="0"/>
          </a:p>
        </p:txBody>
      </p:sp>
      <p:sp>
        <p:nvSpPr>
          <p:cNvPr id="15" name="Yuvarlatılmış Dikdörtgen 6"/>
          <p:cNvSpPr/>
          <p:nvPr/>
        </p:nvSpPr>
        <p:spPr>
          <a:xfrm>
            <a:off x="928662" y="5072074"/>
            <a:ext cx="2517300" cy="14542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6210" tIns="78105" rIns="156210" bIns="78105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4100" kern="1200" dirty="0" smtClean="0"/>
              <a:t>Parazitler</a:t>
            </a:r>
            <a:endParaRPr lang="tr-TR" sz="4100" kern="1200" dirty="0"/>
          </a:p>
        </p:txBody>
      </p:sp>
      <p:sp>
        <p:nvSpPr>
          <p:cNvPr id="23" name="Aynı Yanın Köşesi Yuvarlatılmış Dikdörtgen 4"/>
          <p:cNvSpPr/>
          <p:nvPr/>
        </p:nvSpPr>
        <p:spPr>
          <a:xfrm>
            <a:off x="2331706" y="3031743"/>
            <a:ext cx="4437610" cy="794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tr-TR" sz="2300" kern="1200"/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tr-TR" sz="2300" kern="1200"/>
          </a:p>
        </p:txBody>
      </p:sp>
      <p:sp>
        <p:nvSpPr>
          <p:cNvPr id="26" name="25 Dikdörtgen"/>
          <p:cNvSpPr/>
          <p:nvPr/>
        </p:nvSpPr>
        <p:spPr>
          <a:xfrm>
            <a:off x="500034" y="642918"/>
            <a:ext cx="2428892" cy="5286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u="sng" dirty="0">
                <a:solidFill>
                  <a:srgbClr val="FFFF00"/>
                </a:solidFill>
              </a:rPr>
              <a:t>FACTORS</a:t>
            </a:r>
          </a:p>
          <a:p>
            <a:pPr algn="ctr"/>
            <a:r>
              <a:rPr lang="tr-TR" b="1" u="sng" dirty="0" err="1">
                <a:solidFill>
                  <a:srgbClr val="FFFF00"/>
                </a:solidFill>
              </a:rPr>
              <a:t>bacteria</a:t>
            </a:r>
            <a:endParaRPr lang="tr-TR" b="1" u="sng" dirty="0">
              <a:solidFill>
                <a:srgbClr val="FFFF00"/>
              </a:solidFill>
            </a:endParaRPr>
          </a:p>
          <a:p>
            <a:pPr algn="ctr"/>
            <a:r>
              <a:rPr lang="tr-TR" b="1" u="sng" dirty="0" err="1">
                <a:solidFill>
                  <a:srgbClr val="FFFF00"/>
                </a:solidFill>
              </a:rPr>
              <a:t>E.Coli</a:t>
            </a:r>
            <a:endParaRPr lang="tr-TR" b="1" u="sng" dirty="0">
              <a:solidFill>
                <a:srgbClr val="FFFF00"/>
              </a:solidFill>
            </a:endParaRPr>
          </a:p>
          <a:p>
            <a:pPr algn="ctr"/>
            <a:r>
              <a:rPr lang="tr-TR" b="1" u="sng" dirty="0" err="1">
                <a:solidFill>
                  <a:srgbClr val="FFFF00"/>
                </a:solidFill>
              </a:rPr>
              <a:t>a.pyogenes</a:t>
            </a:r>
            <a:endParaRPr lang="tr-TR" b="1" u="sng" dirty="0">
              <a:solidFill>
                <a:srgbClr val="FFFF00"/>
              </a:solidFill>
            </a:endParaRPr>
          </a:p>
          <a:p>
            <a:pPr algn="ctr"/>
            <a:r>
              <a:rPr lang="tr-TR" b="1" u="sng" dirty="0">
                <a:solidFill>
                  <a:srgbClr val="FFFF00"/>
                </a:solidFill>
              </a:rPr>
              <a:t>I </a:t>
            </a:r>
            <a:r>
              <a:rPr lang="tr-TR" b="1" u="sng" dirty="0" err="1">
                <a:solidFill>
                  <a:srgbClr val="FFFF00"/>
                </a:solidFill>
              </a:rPr>
              <a:t>f.necroph</a:t>
            </a:r>
            <a:endParaRPr lang="tr-TR" b="1" u="sng" dirty="0">
              <a:solidFill>
                <a:srgbClr val="FFFF00"/>
              </a:solidFill>
            </a:endParaRPr>
          </a:p>
          <a:p>
            <a:pPr algn="ctr"/>
            <a:r>
              <a:rPr lang="tr-TR" b="1" u="sng" dirty="0" err="1">
                <a:solidFill>
                  <a:srgbClr val="FFFF00"/>
                </a:solidFill>
              </a:rPr>
              <a:t>Streptococcus</a:t>
            </a:r>
            <a:r>
              <a:rPr lang="tr-TR" b="1" u="sng" dirty="0">
                <a:solidFill>
                  <a:srgbClr val="FFFF00"/>
                </a:solidFill>
              </a:rPr>
              <a:t> </a:t>
            </a:r>
            <a:r>
              <a:rPr lang="tr-TR" b="1" u="sng" dirty="0" err="1">
                <a:solidFill>
                  <a:srgbClr val="FFFF00"/>
                </a:solidFill>
              </a:rPr>
              <a:t>spp</a:t>
            </a:r>
            <a:r>
              <a:rPr lang="tr-TR" b="1" u="sng" dirty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tr-TR" b="1" u="sng" dirty="0" err="1">
                <a:solidFill>
                  <a:srgbClr val="FFFF00"/>
                </a:solidFill>
              </a:rPr>
              <a:t>Staphylococcus</a:t>
            </a:r>
            <a:r>
              <a:rPr lang="tr-TR" b="1" u="sng" dirty="0">
                <a:solidFill>
                  <a:srgbClr val="FFFF00"/>
                </a:solidFill>
              </a:rPr>
              <a:t> </a:t>
            </a:r>
            <a:r>
              <a:rPr lang="tr-TR" b="1" u="sng" dirty="0" err="1">
                <a:solidFill>
                  <a:srgbClr val="FFFF00"/>
                </a:solidFill>
              </a:rPr>
              <a:t>spp</a:t>
            </a:r>
            <a:r>
              <a:rPr lang="tr-TR" b="1" u="sng" dirty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tr-TR" b="1" u="sng" dirty="0" err="1">
                <a:solidFill>
                  <a:srgbClr val="FFFF00"/>
                </a:solidFill>
              </a:rPr>
              <a:t>viruses</a:t>
            </a:r>
            <a:endParaRPr lang="tr-TR" b="1" u="sng" dirty="0">
              <a:solidFill>
                <a:srgbClr val="FFFF00"/>
              </a:solidFill>
            </a:endParaRPr>
          </a:p>
          <a:p>
            <a:pPr algn="ctr"/>
            <a:r>
              <a:rPr lang="tr-TR" b="1" u="sng" dirty="0">
                <a:solidFill>
                  <a:srgbClr val="FFFF00"/>
                </a:solidFill>
              </a:rPr>
              <a:t>IBR (</a:t>
            </a:r>
            <a:r>
              <a:rPr lang="tr-TR" b="1" u="sng" dirty="0" err="1">
                <a:solidFill>
                  <a:srgbClr val="FFFF00"/>
                </a:solidFill>
              </a:rPr>
              <a:t>Herpes</a:t>
            </a:r>
            <a:r>
              <a:rPr lang="tr-TR" b="1" u="sng" dirty="0">
                <a:solidFill>
                  <a:srgbClr val="FFFF00"/>
                </a:solidFill>
              </a:rPr>
              <a:t> 1 </a:t>
            </a:r>
            <a:r>
              <a:rPr lang="tr-TR" b="1" u="sng" dirty="0" err="1">
                <a:solidFill>
                  <a:srgbClr val="FFFF00"/>
                </a:solidFill>
              </a:rPr>
              <a:t>and</a:t>
            </a:r>
            <a:r>
              <a:rPr lang="tr-TR" b="1" u="sng" dirty="0">
                <a:solidFill>
                  <a:srgbClr val="FFFF00"/>
                </a:solidFill>
              </a:rPr>
              <a:t> 4)</a:t>
            </a:r>
          </a:p>
          <a:p>
            <a:pPr algn="ctr"/>
            <a:r>
              <a:rPr lang="tr-TR" b="1" u="sng" dirty="0">
                <a:solidFill>
                  <a:srgbClr val="FFFF00"/>
                </a:solidFill>
              </a:rPr>
              <a:t>BVD-MD</a:t>
            </a:r>
          </a:p>
          <a:p>
            <a:pPr algn="ctr"/>
            <a:r>
              <a:rPr lang="tr-TR" b="1" u="sng" dirty="0" err="1">
                <a:solidFill>
                  <a:srgbClr val="FFFF00"/>
                </a:solidFill>
              </a:rPr>
              <a:t>Mushrooms</a:t>
            </a:r>
            <a:endParaRPr lang="tr-TR" b="1" u="sng" dirty="0">
              <a:solidFill>
                <a:srgbClr val="FFFF00"/>
              </a:solidFill>
            </a:endParaRPr>
          </a:p>
          <a:p>
            <a:pPr algn="ctr"/>
            <a:r>
              <a:rPr lang="tr-TR" b="1" u="sng" dirty="0">
                <a:solidFill>
                  <a:srgbClr val="FFFF00"/>
                </a:solidFill>
              </a:rPr>
              <a:t>   </a:t>
            </a:r>
            <a:r>
              <a:rPr lang="tr-TR" b="1" u="sng" dirty="0" err="1">
                <a:solidFill>
                  <a:srgbClr val="FFFF00"/>
                </a:solidFill>
              </a:rPr>
              <a:t>Aspergillus</a:t>
            </a:r>
            <a:r>
              <a:rPr lang="tr-TR" b="1" u="sng" dirty="0">
                <a:solidFill>
                  <a:srgbClr val="FFFF00"/>
                </a:solidFill>
              </a:rPr>
              <a:t> </a:t>
            </a:r>
            <a:r>
              <a:rPr lang="tr-TR" b="1" u="sng" dirty="0" err="1">
                <a:solidFill>
                  <a:srgbClr val="FFFF00"/>
                </a:solidFill>
              </a:rPr>
              <a:t>fumigatus</a:t>
            </a:r>
            <a:endParaRPr lang="tr-TR" b="1" u="sng" dirty="0">
              <a:solidFill>
                <a:srgbClr val="FFFF00"/>
              </a:solidFill>
            </a:endParaRPr>
          </a:p>
          <a:p>
            <a:pPr algn="ctr"/>
            <a:r>
              <a:rPr lang="tr-TR" b="1" u="sng" dirty="0" err="1">
                <a:solidFill>
                  <a:srgbClr val="FFFF00"/>
                </a:solidFill>
              </a:rPr>
              <a:t>Mucor</a:t>
            </a:r>
            <a:r>
              <a:rPr lang="tr-TR" b="1" u="sng" dirty="0">
                <a:solidFill>
                  <a:srgbClr val="FFFF00"/>
                </a:solidFill>
              </a:rPr>
              <a:t> </a:t>
            </a:r>
            <a:r>
              <a:rPr lang="tr-TR" b="1" u="sng" dirty="0" err="1">
                <a:solidFill>
                  <a:srgbClr val="FFFF00"/>
                </a:solidFill>
              </a:rPr>
              <a:t>spp</a:t>
            </a:r>
            <a:r>
              <a:rPr lang="tr-TR" b="1" u="sng" dirty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tr-TR" b="1" u="sng" dirty="0" err="1">
                <a:solidFill>
                  <a:srgbClr val="FFFF00"/>
                </a:solidFill>
              </a:rPr>
              <a:t>Mortierella</a:t>
            </a:r>
            <a:r>
              <a:rPr lang="tr-TR" b="1" u="sng" dirty="0">
                <a:solidFill>
                  <a:srgbClr val="FFFF00"/>
                </a:solidFill>
              </a:rPr>
              <a:t> </a:t>
            </a:r>
            <a:r>
              <a:rPr lang="tr-TR" b="1" u="sng" dirty="0" err="1">
                <a:solidFill>
                  <a:srgbClr val="FFFF00"/>
                </a:solidFill>
              </a:rPr>
              <a:t>wolfii</a:t>
            </a:r>
            <a:endParaRPr lang="tr-TR" b="1" u="sng" dirty="0">
              <a:solidFill>
                <a:srgbClr val="FFFF00"/>
              </a:solidFill>
            </a:endParaRPr>
          </a:p>
          <a:p>
            <a:pPr algn="ctr"/>
            <a:r>
              <a:rPr lang="tr-TR" b="1" u="sng" dirty="0" err="1">
                <a:solidFill>
                  <a:srgbClr val="FFFF00"/>
                </a:solidFill>
              </a:rPr>
              <a:t>parasites</a:t>
            </a:r>
            <a:endParaRPr lang="tr-TR" b="1" u="sng" dirty="0">
              <a:solidFill>
                <a:srgbClr val="FFFF00"/>
              </a:solidFill>
            </a:endParaRPr>
          </a:p>
          <a:p>
            <a:pPr algn="ctr"/>
            <a:r>
              <a:rPr lang="tr-TR" b="1" u="sng" dirty="0" err="1">
                <a:solidFill>
                  <a:srgbClr val="FFFF00"/>
                </a:solidFill>
              </a:rPr>
              <a:t>Neospora</a:t>
            </a:r>
            <a:r>
              <a:rPr lang="tr-TR" b="1" u="sng" dirty="0">
                <a:solidFill>
                  <a:srgbClr val="FFFF00"/>
                </a:solidFill>
              </a:rPr>
              <a:t> </a:t>
            </a:r>
            <a:r>
              <a:rPr lang="tr-TR" b="1" u="sng" dirty="0" err="1">
                <a:solidFill>
                  <a:srgbClr val="FFFF00"/>
                </a:solidFill>
              </a:rPr>
              <a:t>species</a:t>
            </a:r>
            <a:r>
              <a:rPr lang="tr-TR" b="1" u="sng" dirty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tr-TR" b="1" u="sng" dirty="0">
                <a:solidFill>
                  <a:srgbClr val="FFFF00"/>
                </a:solidFill>
              </a:rPr>
              <a:t>  </a:t>
            </a:r>
            <a:r>
              <a:rPr lang="tr-TR" b="1" u="sng" dirty="0" err="1">
                <a:solidFill>
                  <a:srgbClr val="FFFF00"/>
                </a:solidFill>
              </a:rPr>
              <a:t>Tritrichomonas</a:t>
            </a:r>
            <a:endParaRPr lang="tr-TR" b="1" u="sng" dirty="0">
              <a:solidFill>
                <a:srgbClr val="FFFF00"/>
              </a:solidFill>
            </a:endParaRPr>
          </a:p>
          <a:p>
            <a:pPr algn="ctr"/>
            <a:r>
              <a:rPr lang="tr-TR" b="1" u="sng" dirty="0" err="1">
                <a:solidFill>
                  <a:srgbClr val="FFFF00"/>
                </a:solidFill>
              </a:rPr>
              <a:t>Sarcocystis</a:t>
            </a:r>
            <a:r>
              <a:rPr lang="tr-TR" b="1" u="sng" dirty="0">
                <a:solidFill>
                  <a:srgbClr val="FFFF00"/>
                </a:solidFill>
              </a:rPr>
              <a:t> </a:t>
            </a:r>
            <a:r>
              <a:rPr lang="tr-TR" b="1" u="sng" dirty="0" err="1">
                <a:solidFill>
                  <a:srgbClr val="FFFF00"/>
                </a:solidFill>
              </a:rPr>
              <a:t>neuroni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33" name="32 Yuvarlatılmış Dikdörtgen"/>
          <p:cNvSpPr/>
          <p:nvPr/>
        </p:nvSpPr>
        <p:spPr>
          <a:xfrm>
            <a:off x="500034" y="5929330"/>
            <a:ext cx="8286808" cy="92867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TARGET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Less active agent to the uterus / Predisposition factors should be monitored / Active immune system</a:t>
            </a:r>
            <a:endParaRPr lang="tr-TR" b="1" dirty="0"/>
          </a:p>
        </p:txBody>
      </p:sp>
      <p:sp>
        <p:nvSpPr>
          <p:cNvPr id="20" name="19 Dikdörtgen"/>
          <p:cNvSpPr/>
          <p:nvPr/>
        </p:nvSpPr>
        <p:spPr>
          <a:xfrm>
            <a:off x="3000364" y="642918"/>
            <a:ext cx="2714644" cy="5286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u="sng" dirty="0" smtClean="0">
              <a:solidFill>
                <a:srgbClr val="FFFF00"/>
              </a:solidFill>
            </a:endParaRPr>
          </a:p>
          <a:p>
            <a:pPr algn="ctr"/>
            <a:r>
              <a:rPr lang="tr-TR" sz="2000" b="1" u="sng" dirty="0">
                <a:solidFill>
                  <a:srgbClr val="FFFF00"/>
                </a:solidFill>
              </a:rPr>
              <a:t>FACTOR / RISK LEVEL</a:t>
            </a:r>
          </a:p>
          <a:p>
            <a:pPr algn="ctr"/>
            <a:r>
              <a:rPr lang="tr-TR" sz="2000" b="1" u="sng" dirty="0" err="1">
                <a:solidFill>
                  <a:srgbClr val="FFFF00"/>
                </a:solidFill>
              </a:rPr>
              <a:t>Retentio</a:t>
            </a:r>
            <a:r>
              <a:rPr lang="tr-TR" sz="2000" b="1" u="sng" dirty="0">
                <a:solidFill>
                  <a:srgbClr val="FFFF00"/>
                </a:solidFill>
              </a:rPr>
              <a:t> </a:t>
            </a:r>
            <a:r>
              <a:rPr lang="tr-TR" sz="2000" b="1" u="sng" dirty="0" err="1">
                <a:solidFill>
                  <a:srgbClr val="FFFF00"/>
                </a:solidFill>
              </a:rPr>
              <a:t>sec</a:t>
            </a:r>
            <a:r>
              <a:rPr lang="tr-TR" sz="2000" b="1" u="sng" dirty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tr-TR" sz="2000" b="1" u="sng" dirty="0" err="1">
                <a:solidFill>
                  <a:srgbClr val="FFFF00"/>
                </a:solidFill>
              </a:rPr>
              <a:t>Power</a:t>
            </a:r>
            <a:r>
              <a:rPr lang="tr-TR" sz="2000" b="1" u="sng" dirty="0">
                <a:solidFill>
                  <a:srgbClr val="FFFF00"/>
                </a:solidFill>
              </a:rPr>
              <a:t> </a:t>
            </a:r>
            <a:r>
              <a:rPr lang="tr-TR" sz="2000" b="1" u="sng" dirty="0" err="1">
                <a:solidFill>
                  <a:srgbClr val="FFFF00"/>
                </a:solidFill>
              </a:rPr>
              <a:t>birth</a:t>
            </a:r>
            <a:endParaRPr lang="tr-TR" sz="2000" b="1" u="sng" dirty="0">
              <a:solidFill>
                <a:srgbClr val="FFFF00"/>
              </a:solidFill>
            </a:endParaRPr>
          </a:p>
          <a:p>
            <a:pPr algn="ctr"/>
            <a:r>
              <a:rPr lang="tr-TR" sz="2000" b="1" u="sng" dirty="0" err="1">
                <a:solidFill>
                  <a:srgbClr val="FFFF00"/>
                </a:solidFill>
              </a:rPr>
              <a:t>Abortions</a:t>
            </a:r>
            <a:endParaRPr lang="tr-TR" sz="2000" b="1" u="sng" dirty="0">
              <a:solidFill>
                <a:srgbClr val="FFFF00"/>
              </a:solidFill>
            </a:endParaRPr>
          </a:p>
          <a:p>
            <a:pPr algn="ctr"/>
            <a:r>
              <a:rPr lang="tr-TR" sz="2000" b="1" u="sng" dirty="0" err="1">
                <a:solidFill>
                  <a:srgbClr val="FFFF00"/>
                </a:solidFill>
              </a:rPr>
              <a:t>Stillbirth</a:t>
            </a:r>
            <a:endParaRPr lang="tr-TR" sz="2000" b="1" u="sng" dirty="0">
              <a:solidFill>
                <a:srgbClr val="FFFF00"/>
              </a:solidFill>
            </a:endParaRPr>
          </a:p>
          <a:p>
            <a:pPr algn="ctr"/>
            <a:r>
              <a:rPr lang="tr-TR" sz="2000" b="1" u="sng" dirty="0" err="1">
                <a:solidFill>
                  <a:srgbClr val="FFFF00"/>
                </a:solidFill>
              </a:rPr>
              <a:t>twins</a:t>
            </a:r>
            <a:endParaRPr lang="tr-TR" sz="2000" b="1" u="sng" dirty="0">
              <a:solidFill>
                <a:srgbClr val="FFFF00"/>
              </a:solidFill>
            </a:endParaRPr>
          </a:p>
          <a:p>
            <a:pPr algn="ctr"/>
            <a:r>
              <a:rPr lang="tr-TR" sz="2000" b="1" u="sng" dirty="0" err="1">
                <a:solidFill>
                  <a:srgbClr val="FFFF00"/>
                </a:solidFill>
              </a:rPr>
              <a:t>hypocalcemia</a:t>
            </a:r>
            <a:endParaRPr lang="tr-TR" sz="2000" b="1" u="sng" dirty="0">
              <a:solidFill>
                <a:srgbClr val="FFFF00"/>
              </a:solidFill>
            </a:endParaRPr>
          </a:p>
          <a:p>
            <a:pPr algn="ctr"/>
            <a:r>
              <a:rPr lang="tr-TR" sz="2000" b="1" u="sng" dirty="0" err="1">
                <a:solidFill>
                  <a:srgbClr val="FFFF00"/>
                </a:solidFill>
              </a:rPr>
              <a:t>Metabolic</a:t>
            </a:r>
            <a:r>
              <a:rPr lang="tr-TR" sz="2000" b="1" u="sng" dirty="0">
                <a:solidFill>
                  <a:srgbClr val="FFFF00"/>
                </a:solidFill>
              </a:rPr>
              <a:t> </a:t>
            </a:r>
            <a:r>
              <a:rPr lang="tr-TR" sz="2000" b="1" u="sng" dirty="0" err="1">
                <a:solidFill>
                  <a:srgbClr val="FFFF00"/>
                </a:solidFill>
              </a:rPr>
              <a:t>diseases</a:t>
            </a:r>
            <a:endParaRPr lang="tr-TR" sz="2000" b="1" u="sng" dirty="0">
              <a:solidFill>
                <a:srgbClr val="FFFF00"/>
              </a:solidFill>
            </a:endParaRPr>
          </a:p>
          <a:p>
            <a:pPr algn="ctr"/>
            <a:r>
              <a:rPr lang="tr-TR" sz="2000" b="1" u="sng" dirty="0" err="1">
                <a:solidFill>
                  <a:srgbClr val="FFFF00"/>
                </a:solidFill>
              </a:rPr>
              <a:t>Season</a:t>
            </a:r>
            <a:endParaRPr lang="tr-TR" dirty="0" smtClean="0"/>
          </a:p>
          <a:p>
            <a:pPr fontAlgn="t"/>
            <a:endParaRPr lang="tr-TR" dirty="0" smtClean="0"/>
          </a:p>
          <a:p>
            <a:pPr fontAlgn="t"/>
            <a:endParaRPr lang="tr-TR" dirty="0" smtClean="0"/>
          </a:p>
          <a:p>
            <a:pPr fontAlgn="t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22" name="21 Dikdörtgen"/>
          <p:cNvSpPr/>
          <p:nvPr/>
        </p:nvSpPr>
        <p:spPr>
          <a:xfrm>
            <a:off x="5786446" y="642918"/>
            <a:ext cx="3000396" cy="528641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b="1" dirty="0" smtClean="0"/>
          </a:p>
          <a:p>
            <a:pPr marL="342900" indent="-342900" algn="ctr"/>
            <a:r>
              <a:rPr lang="en-US" b="1" u="sng" dirty="0">
                <a:solidFill>
                  <a:schemeClr val="bg2"/>
                </a:solidFill>
              </a:rPr>
              <a:t>IMMUNOLOGICAL FACTORS</a:t>
            </a:r>
          </a:p>
          <a:p>
            <a:pPr marL="342900" indent="-342900" algn="ctr"/>
            <a:endParaRPr lang="en-US" b="1" u="sng" dirty="0">
              <a:solidFill>
                <a:schemeClr val="bg2"/>
              </a:solidFill>
            </a:endParaRPr>
          </a:p>
          <a:p>
            <a:pPr marL="342900" indent="-342900" algn="ctr"/>
            <a:r>
              <a:rPr lang="en-US" b="1" u="sng" dirty="0">
                <a:solidFill>
                  <a:schemeClr val="bg2"/>
                </a:solidFill>
              </a:rPr>
              <a:t>1. Cellular immunity</a:t>
            </a:r>
          </a:p>
          <a:p>
            <a:pPr marL="342900" indent="-342900" algn="ctr"/>
            <a:r>
              <a:rPr lang="en-US" b="1" u="sng" dirty="0">
                <a:solidFill>
                  <a:schemeClr val="bg2"/>
                </a:solidFill>
              </a:rPr>
              <a:t>(Leukocytes)</a:t>
            </a:r>
          </a:p>
          <a:p>
            <a:pPr marL="342900" indent="-342900" algn="ctr"/>
            <a:endParaRPr lang="en-US" b="1" u="sng" dirty="0">
              <a:solidFill>
                <a:schemeClr val="bg2"/>
              </a:solidFill>
            </a:endParaRPr>
          </a:p>
          <a:p>
            <a:pPr marL="342900" indent="-342900" algn="ctr"/>
            <a:r>
              <a:rPr lang="en-US" b="1" u="sng" dirty="0">
                <a:solidFill>
                  <a:schemeClr val="bg2"/>
                </a:solidFill>
              </a:rPr>
              <a:t>2. Humoral immunity</a:t>
            </a:r>
          </a:p>
          <a:p>
            <a:pPr marL="342900" indent="-342900" algn="ctr"/>
            <a:endParaRPr lang="en-US" b="1" u="sng" dirty="0">
              <a:solidFill>
                <a:schemeClr val="bg2"/>
              </a:solidFill>
            </a:endParaRPr>
          </a:p>
          <a:p>
            <a:pPr marL="342900" indent="-342900" algn="ctr"/>
            <a:r>
              <a:rPr lang="en-US" b="1" u="sng" dirty="0">
                <a:solidFill>
                  <a:schemeClr val="bg2"/>
                </a:solidFill>
              </a:rPr>
              <a:t>3. Complement proteins</a:t>
            </a:r>
          </a:p>
          <a:p>
            <a:pPr marL="342900" indent="-342900" algn="ctr"/>
            <a:endParaRPr lang="en-US" b="1" u="sng" dirty="0">
              <a:solidFill>
                <a:schemeClr val="bg2"/>
              </a:solidFill>
            </a:endParaRPr>
          </a:p>
          <a:p>
            <a:pPr marL="342900" indent="-342900" algn="ctr"/>
            <a:r>
              <a:rPr lang="en-US" b="1" u="sng" dirty="0">
                <a:solidFill>
                  <a:schemeClr val="bg2"/>
                </a:solidFill>
              </a:rPr>
              <a:t>4.Mechanical defense</a:t>
            </a:r>
          </a:p>
          <a:p>
            <a:pPr marL="342900" indent="-342900" algn="ctr"/>
            <a:r>
              <a:rPr lang="en-US" b="1" u="sng" dirty="0">
                <a:solidFill>
                  <a:schemeClr val="bg2"/>
                </a:solidFill>
              </a:rPr>
              <a:t>(involution, mucosal health, mucus)</a:t>
            </a:r>
            <a:endParaRPr lang="tr-TR" sz="1100" dirty="0" smtClean="0"/>
          </a:p>
          <a:p>
            <a:pPr marL="342900" indent="-342900"/>
            <a:endParaRPr lang="tr-TR" sz="1100" dirty="0" smtClean="0"/>
          </a:p>
          <a:p>
            <a:pPr marL="342900" indent="-342900"/>
            <a:endParaRPr lang="tr-TR" sz="1100" dirty="0" smtClean="0"/>
          </a:p>
          <a:p>
            <a:pPr marL="342900" indent="-342900"/>
            <a:endParaRPr lang="tr-TR" sz="1100" dirty="0" smtClean="0"/>
          </a:p>
          <a:p>
            <a:pPr marL="342900" indent="-342900"/>
            <a:endParaRPr lang="tr-TR" sz="1100" dirty="0" smtClean="0"/>
          </a:p>
          <a:p>
            <a:pPr marL="342900" indent="-342900"/>
            <a:endParaRPr lang="tr-TR" sz="1100" dirty="0" smtClean="0"/>
          </a:p>
          <a:p>
            <a:pPr marL="342900" indent="-342900"/>
            <a:endParaRPr lang="tr-TR" sz="1100" dirty="0" smtClean="0"/>
          </a:p>
          <a:p>
            <a:pPr marL="342900" indent="-342900"/>
            <a:endParaRPr lang="tr-TR" sz="1100" dirty="0" smtClean="0"/>
          </a:p>
          <a:p>
            <a:pPr marL="342900" indent="-342900"/>
            <a:endParaRPr lang="tr-TR" sz="1100" dirty="0" smtClean="0"/>
          </a:p>
          <a:p>
            <a:pPr marL="342900" indent="-342900"/>
            <a:endParaRPr lang="tr-TR" sz="1100" dirty="0" smtClean="0"/>
          </a:p>
          <a:p>
            <a:pPr algn="ctr"/>
            <a:endParaRPr lang="tr-TR" dirty="0"/>
          </a:p>
        </p:txBody>
      </p:sp>
      <p:sp>
        <p:nvSpPr>
          <p:cNvPr id="24" name="23 Yuvarlatılmış Dikdörtgen"/>
          <p:cNvSpPr/>
          <p:nvPr/>
        </p:nvSpPr>
        <p:spPr>
          <a:xfrm>
            <a:off x="6357950" y="4000504"/>
            <a:ext cx="2357454" cy="19288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IMMUNOLOGICAL </a:t>
            </a:r>
            <a:r>
              <a:rPr lang="en-US" dirty="0"/>
              <a:t>AND RISK FACTORS</a:t>
            </a:r>
          </a:p>
          <a:p>
            <a:pPr algn="ctr"/>
            <a:r>
              <a:rPr lang="en-US" dirty="0"/>
              <a:t>INTERACTION</a:t>
            </a:r>
            <a:endParaRPr lang="tr-TR" dirty="0"/>
          </a:p>
        </p:txBody>
      </p:sp>
      <p:sp>
        <p:nvSpPr>
          <p:cNvPr id="36" name="35 Yuvarlatılmış Dikdörtgen"/>
          <p:cNvSpPr/>
          <p:nvPr/>
        </p:nvSpPr>
        <p:spPr>
          <a:xfrm>
            <a:off x="3484147" y="4071942"/>
            <a:ext cx="2214578" cy="18573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IMPROVEMENT</a:t>
            </a:r>
          </a:p>
          <a:p>
            <a:pPr algn="ctr"/>
            <a:r>
              <a:rPr lang="tr-TR" b="1" dirty="0" err="1"/>
              <a:t>or</a:t>
            </a:r>
            <a:endParaRPr lang="tr-TR" b="1" dirty="0"/>
          </a:p>
          <a:p>
            <a:pPr algn="ctr"/>
            <a:r>
              <a:rPr lang="tr-TR" b="1" dirty="0" err="1"/>
              <a:t>metritis</a:t>
            </a:r>
            <a:endParaRPr lang="tr-TR" b="1" dirty="0"/>
          </a:p>
        </p:txBody>
      </p:sp>
      <p:sp>
        <p:nvSpPr>
          <p:cNvPr id="37" name="36 Eşittir"/>
          <p:cNvSpPr/>
          <p:nvPr/>
        </p:nvSpPr>
        <p:spPr>
          <a:xfrm>
            <a:off x="5786446" y="4857760"/>
            <a:ext cx="500066" cy="285752"/>
          </a:xfrm>
          <a:prstGeom prst="mathEqual">
            <a:avLst>
              <a:gd name="adj1" fmla="val 23520"/>
              <a:gd name="adj2" fmla="val 37232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115616" y="2060848"/>
            <a:ext cx="6678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CLINICAL-PRACTICAL APPROACH TO UTERUS INFECTIONS IN COWS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03447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/>
              <a:t>How important are the risk factors in metritis? (How do they impact)</a:t>
            </a:r>
            <a:endParaRPr lang="tr-TR" sz="2800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>
            <a:off x="6643702" y="6596390"/>
            <a:ext cx="18742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l-NL" sz="1100" i="1" dirty="0" smtClean="0"/>
              <a:t>G. Opsomer, A. de Kruif</a:t>
            </a:r>
            <a:r>
              <a:rPr lang="tr-TR" sz="1100" i="1" dirty="0" smtClean="0"/>
              <a:t>, 2009</a:t>
            </a:r>
            <a:endParaRPr lang="tr-TR" sz="1100" i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2428860" y="4572008"/>
            <a:ext cx="127028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A.</a:t>
            </a:r>
            <a:r>
              <a:rPr lang="tr-TR" dirty="0" err="1" smtClean="0"/>
              <a:t>pyogenes</a:t>
            </a:r>
            <a:endParaRPr lang="tr-TR" dirty="0"/>
          </a:p>
        </p:txBody>
      </p:sp>
      <p:sp>
        <p:nvSpPr>
          <p:cNvPr id="11" name="10 Sol Ayraç"/>
          <p:cNvSpPr/>
          <p:nvPr/>
        </p:nvSpPr>
        <p:spPr>
          <a:xfrm>
            <a:off x="1928794" y="2214554"/>
            <a:ext cx="357190" cy="1143008"/>
          </a:xfrm>
          <a:prstGeom prst="leftBrace">
            <a:avLst>
              <a:gd name="adj1" fmla="val 8333"/>
              <a:gd name="adj2" fmla="val 2850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2400" b="1" dirty="0" err="1"/>
              <a:t>Uterine</a:t>
            </a:r>
            <a:r>
              <a:rPr lang="tr-TR" sz="2400" b="1" dirty="0"/>
              <a:t> </a:t>
            </a:r>
            <a:r>
              <a:rPr lang="tr-TR" sz="2400" b="1" dirty="0" err="1"/>
              <a:t>Infections-Ovarium</a:t>
            </a:r>
            <a:r>
              <a:rPr lang="tr-TR" sz="2400" b="1" dirty="0"/>
              <a:t> </a:t>
            </a:r>
            <a:r>
              <a:rPr lang="tr-TR" sz="2400" b="1" dirty="0" err="1"/>
              <a:t>Function</a:t>
            </a:r>
            <a:r>
              <a:rPr lang="tr-TR" sz="2400" b="1" dirty="0"/>
              <a:t> </a:t>
            </a:r>
            <a:r>
              <a:rPr lang="tr-TR" sz="2400" b="1" dirty="0" err="1"/>
              <a:t>Interactions</a:t>
            </a:r>
            <a:endParaRPr lang="tr-TR" sz="2400" b="1" dirty="0"/>
          </a:p>
        </p:txBody>
      </p:sp>
      <p:pic>
        <p:nvPicPr>
          <p:cNvPr id="1026" name="Picture 2" descr="C:\Documents and Settings\Teknik\Desktop\shel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1190625"/>
            <a:ext cx="9163050" cy="5667375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6500826" y="5572140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err="1" smtClean="0"/>
              <a:t>şemotaksis</a:t>
            </a:r>
            <a:endParaRPr lang="tr-TR" sz="1600" b="1" dirty="0"/>
          </a:p>
        </p:txBody>
      </p:sp>
      <p:sp>
        <p:nvSpPr>
          <p:cNvPr id="20" name="19 Yuvarlatılmış Dikdörtgen"/>
          <p:cNvSpPr/>
          <p:nvPr/>
        </p:nvSpPr>
        <p:spPr>
          <a:xfrm>
            <a:off x="7572396" y="3929066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E.</a:t>
            </a:r>
            <a:r>
              <a:rPr lang="tr-TR" b="1" dirty="0" err="1" smtClean="0">
                <a:solidFill>
                  <a:srgbClr val="FFFF00"/>
                </a:solidFill>
              </a:rPr>
              <a:t>coli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7838835" y="6596390"/>
            <a:ext cx="13051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i="1" dirty="0" err="1" smtClean="0"/>
              <a:t>Sheldon</a:t>
            </a:r>
            <a:r>
              <a:rPr lang="tr-TR" sz="1100" b="1" i="1" dirty="0" smtClean="0"/>
              <a:t> et al.,2009</a:t>
            </a:r>
            <a:endParaRPr lang="tr-TR" sz="1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000" dirty="0" err="1"/>
              <a:t>Metritis-Fertility</a:t>
            </a:r>
            <a:r>
              <a:rPr lang="tr-TR" sz="4000" dirty="0"/>
              <a:t>: </a:t>
            </a:r>
            <a:r>
              <a:rPr lang="tr-TR" sz="4000" dirty="0" err="1"/>
              <a:t>Prognosis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Type of infection</a:t>
            </a:r>
          </a:p>
          <a:p>
            <a:pPr marL="514350" indent="-514350">
              <a:buAutoNum type="arabicPeriod"/>
            </a:pPr>
            <a:r>
              <a:rPr lang="en-US" dirty="0"/>
              <a:t>The duration of infection in the uterus</a:t>
            </a:r>
          </a:p>
          <a:p>
            <a:pPr marL="514350" indent="-514350">
              <a:buAutoNum type="arabicPeriod"/>
            </a:pPr>
            <a:r>
              <a:rPr lang="en-US" dirty="0"/>
              <a:t>Endometrial gland </a:t>
            </a:r>
            <a:r>
              <a:rPr lang="en-US" dirty="0" smtClean="0"/>
              <a:t>degeneration</a:t>
            </a:r>
            <a:endParaRPr lang="tr-TR" dirty="0" smtClean="0"/>
          </a:p>
          <a:p>
            <a:pPr marL="514350" indent="-514350">
              <a:buAutoNum type="arabicPeriod"/>
            </a:pP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/>
              <a:t>Depends on the effectiveness of treatment</a:t>
            </a:r>
            <a:r>
              <a:rPr lang="tr-TR" sz="5400" b="1" dirty="0" smtClean="0">
                <a:solidFill>
                  <a:srgbClr val="00B050"/>
                </a:solidFill>
              </a:rPr>
              <a:t>?</a:t>
            </a:r>
            <a:endParaRPr lang="tr-TR" b="1" dirty="0" smtClean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  <p:cxnSp>
        <p:nvCxnSpPr>
          <p:cNvPr id="5" name="Düz Bağlayıcı 4"/>
          <p:cNvCxnSpPr/>
          <p:nvPr/>
        </p:nvCxnSpPr>
        <p:spPr>
          <a:xfrm>
            <a:off x="539552" y="3501008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857224" y="4286256"/>
            <a:ext cx="1469677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FFFF00"/>
                </a:solidFill>
              </a:rPr>
              <a:t>Cervisitis</a:t>
            </a:r>
            <a:endParaRPr lang="tr-TR" b="1" dirty="0" smtClean="0">
              <a:solidFill>
                <a:srgbClr val="FFFF00"/>
              </a:solidFill>
            </a:endParaRPr>
          </a:p>
          <a:p>
            <a:r>
              <a:rPr lang="tr-TR" b="1" dirty="0" err="1" smtClean="0">
                <a:solidFill>
                  <a:srgbClr val="FFFF00"/>
                </a:solidFill>
              </a:rPr>
              <a:t>Oophoritis</a:t>
            </a:r>
            <a:endParaRPr lang="tr-TR" b="1" dirty="0" smtClean="0">
              <a:solidFill>
                <a:srgbClr val="FFFF00"/>
              </a:solidFill>
            </a:endParaRPr>
          </a:p>
          <a:p>
            <a:r>
              <a:rPr lang="tr-TR" b="1" dirty="0" err="1" smtClean="0">
                <a:solidFill>
                  <a:srgbClr val="FFFF00"/>
                </a:solidFill>
              </a:rPr>
              <a:t>Salphingitis</a:t>
            </a:r>
            <a:endParaRPr lang="tr-TR" b="1" dirty="0" smtClean="0">
              <a:solidFill>
                <a:srgbClr val="FFFF00"/>
              </a:solidFill>
            </a:endParaRPr>
          </a:p>
          <a:p>
            <a:r>
              <a:rPr lang="tr-TR" b="1" dirty="0" smtClean="0">
                <a:solidFill>
                  <a:srgbClr val="FFFF00"/>
                </a:solidFill>
              </a:rPr>
              <a:t>IBR, BVD</a:t>
            </a:r>
          </a:p>
          <a:p>
            <a:r>
              <a:rPr lang="tr-TR" b="1" dirty="0" err="1" smtClean="0">
                <a:solidFill>
                  <a:srgbClr val="FFFF00"/>
                </a:solidFill>
              </a:rPr>
              <a:t>Neospora</a:t>
            </a:r>
            <a:endParaRPr lang="tr-TR" b="1" dirty="0">
              <a:solidFill>
                <a:srgbClr val="FFFF00"/>
              </a:solidFill>
            </a:endParaRPr>
          </a:p>
          <a:p>
            <a:endParaRPr lang="tr-TR" b="1" dirty="0" smtClean="0">
              <a:solidFill>
                <a:srgbClr val="FFFF00"/>
              </a:solidFill>
            </a:endParaRPr>
          </a:p>
          <a:p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247903" y="4614785"/>
            <a:ext cx="153298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Heat stress</a:t>
            </a:r>
          </a:p>
          <a:p>
            <a:r>
              <a:rPr lang="en-US" b="1" dirty="0">
                <a:solidFill>
                  <a:srgbClr val="FFFF00"/>
                </a:solidFill>
              </a:rPr>
              <a:t>Mineral</a:t>
            </a:r>
          </a:p>
          <a:p>
            <a:r>
              <a:rPr lang="en-US" b="1" dirty="0">
                <a:solidFill>
                  <a:srgbClr val="FFFF00"/>
                </a:solidFill>
              </a:rPr>
              <a:t>Trace element</a:t>
            </a:r>
          </a:p>
          <a:p>
            <a:r>
              <a:rPr lang="en-US" b="1" dirty="0">
                <a:solidFill>
                  <a:srgbClr val="FFFF00"/>
                </a:solidFill>
              </a:rPr>
              <a:t>Vitamin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286380" y="4714884"/>
            <a:ext cx="284526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Sperm factor</a:t>
            </a:r>
          </a:p>
          <a:p>
            <a:r>
              <a:rPr lang="en-US" b="1" dirty="0">
                <a:solidFill>
                  <a:srgbClr val="FFFF00"/>
                </a:solidFill>
              </a:rPr>
              <a:t>Seeding factor</a:t>
            </a:r>
          </a:p>
          <a:p>
            <a:r>
              <a:rPr lang="en-US" b="1">
                <a:solidFill>
                  <a:srgbClr val="FFFF00"/>
                </a:solidFill>
              </a:rPr>
              <a:t>Insemination at the right time</a:t>
            </a:r>
            <a:endParaRPr lang="tr-TR" b="1" dirty="0">
              <a:solidFill>
                <a:srgbClr val="FFFF00"/>
              </a:solidFill>
            </a:endParaRPr>
          </a:p>
        </p:txBody>
      </p:sp>
      <p:cxnSp>
        <p:nvCxnSpPr>
          <p:cNvPr id="11" name="10 Düz Bağlayıcı"/>
          <p:cNvCxnSpPr/>
          <p:nvPr/>
        </p:nvCxnSpPr>
        <p:spPr>
          <a:xfrm>
            <a:off x="2357422" y="5214950"/>
            <a:ext cx="78581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4429124" y="5214950"/>
            <a:ext cx="78581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7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800" b="1" dirty="0" err="1"/>
              <a:t>Hypothetical</a:t>
            </a:r>
            <a:r>
              <a:rPr lang="tr-TR" sz="2800" b="1" dirty="0"/>
              <a:t> </a:t>
            </a:r>
            <a:r>
              <a:rPr lang="tr-TR" sz="2800" b="1" dirty="0" err="1"/>
              <a:t>Approach</a:t>
            </a:r>
            <a:r>
              <a:rPr lang="tr-TR" sz="2800" b="1" dirty="0"/>
              <a:t> </a:t>
            </a:r>
            <a:r>
              <a:rPr lang="tr-TR" sz="2800" b="1" dirty="0" err="1"/>
              <a:t>to</a:t>
            </a:r>
            <a:r>
              <a:rPr lang="tr-TR" sz="2800" b="1" dirty="0"/>
              <a:t> </a:t>
            </a:r>
            <a:r>
              <a:rPr lang="tr-TR" sz="2800" b="1" dirty="0" err="1"/>
              <a:t>Fertility</a:t>
            </a:r>
            <a:endParaRPr lang="tr-TR" sz="2800" b="1" dirty="0"/>
          </a:p>
        </p:txBody>
      </p:sp>
      <p:cxnSp>
        <p:nvCxnSpPr>
          <p:cNvPr id="9" name="8 Düz Bağlayıcı"/>
          <p:cNvCxnSpPr/>
          <p:nvPr/>
        </p:nvCxnSpPr>
        <p:spPr>
          <a:xfrm rot="5400000" flipH="1" flipV="1">
            <a:off x="-1320841" y="4178305"/>
            <a:ext cx="4500594" cy="1588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10 Düz Bağlayıcı"/>
          <p:cNvCxnSpPr/>
          <p:nvPr/>
        </p:nvCxnSpPr>
        <p:spPr>
          <a:xfrm>
            <a:off x="785786" y="3500438"/>
            <a:ext cx="735811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Metin kutusu"/>
          <p:cNvSpPr txBox="1"/>
          <p:nvPr/>
        </p:nvSpPr>
        <p:spPr>
          <a:xfrm>
            <a:off x="6786578" y="1643050"/>
            <a:ext cx="13573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365 </a:t>
            </a:r>
            <a:r>
              <a:rPr lang="tr-TR" b="1" dirty="0" err="1" smtClean="0"/>
              <a:t>days</a:t>
            </a:r>
            <a:endParaRPr lang="tr-TR" b="1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642910" y="1357298"/>
            <a:ext cx="76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 </a:t>
            </a:r>
            <a:r>
              <a:rPr lang="tr-TR" dirty="0" err="1" smtClean="0"/>
              <a:t>year</a:t>
            </a:r>
            <a:endParaRPr lang="tr-TR" dirty="0"/>
          </a:p>
        </p:txBody>
      </p:sp>
      <p:cxnSp>
        <p:nvCxnSpPr>
          <p:cNvPr id="22" name="21 Düz Ok Bağlayıcısı"/>
          <p:cNvCxnSpPr/>
          <p:nvPr/>
        </p:nvCxnSpPr>
        <p:spPr>
          <a:xfrm>
            <a:off x="1500166" y="1714488"/>
            <a:ext cx="41434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Sağ Ayraç"/>
          <p:cNvSpPr/>
          <p:nvPr/>
        </p:nvSpPr>
        <p:spPr>
          <a:xfrm>
            <a:off x="1000100" y="2000240"/>
            <a:ext cx="428628" cy="1143008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7" name="26 Düz Ok Bağlayıcısı"/>
          <p:cNvCxnSpPr/>
          <p:nvPr/>
        </p:nvCxnSpPr>
        <p:spPr>
          <a:xfrm>
            <a:off x="1643042" y="3214686"/>
            <a:ext cx="39290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Metin kutusu"/>
          <p:cNvSpPr txBox="1"/>
          <p:nvPr/>
        </p:nvSpPr>
        <p:spPr>
          <a:xfrm>
            <a:off x="6786578" y="2939513"/>
            <a:ext cx="13573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280 </a:t>
            </a:r>
            <a:r>
              <a:rPr lang="tr-TR" b="1" dirty="0" err="1" smtClean="0"/>
              <a:t>day</a:t>
            </a:r>
            <a:endParaRPr lang="tr-TR" b="1" dirty="0"/>
          </a:p>
        </p:txBody>
      </p:sp>
      <p:sp>
        <p:nvSpPr>
          <p:cNvPr id="30" name="29 Metin kutusu"/>
          <p:cNvSpPr txBox="1"/>
          <p:nvPr/>
        </p:nvSpPr>
        <p:spPr>
          <a:xfrm>
            <a:off x="0" y="328612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Doğum</a:t>
            </a:r>
            <a:endParaRPr lang="tr-TR" dirty="0"/>
          </a:p>
        </p:txBody>
      </p:sp>
      <p:sp>
        <p:nvSpPr>
          <p:cNvPr id="31" name="30 Sağ Ayraç"/>
          <p:cNvSpPr/>
          <p:nvPr/>
        </p:nvSpPr>
        <p:spPr>
          <a:xfrm>
            <a:off x="1000100" y="3786190"/>
            <a:ext cx="285752" cy="142876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31 Metin kutusu"/>
          <p:cNvSpPr txBox="1"/>
          <p:nvPr/>
        </p:nvSpPr>
        <p:spPr>
          <a:xfrm>
            <a:off x="1850019" y="6394930"/>
            <a:ext cx="125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Conception</a:t>
            </a:r>
            <a:endParaRPr lang="tr-TR" dirty="0"/>
          </a:p>
        </p:txBody>
      </p:sp>
      <p:cxnSp>
        <p:nvCxnSpPr>
          <p:cNvPr id="39" name="38 Düz Ok Bağlayıcısı"/>
          <p:cNvCxnSpPr/>
          <p:nvPr/>
        </p:nvCxnSpPr>
        <p:spPr>
          <a:xfrm>
            <a:off x="1428728" y="6357958"/>
            <a:ext cx="42148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Metin kutusu"/>
          <p:cNvSpPr txBox="1"/>
          <p:nvPr/>
        </p:nvSpPr>
        <p:spPr>
          <a:xfrm>
            <a:off x="6786578" y="5786454"/>
            <a:ext cx="121444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0 </a:t>
            </a:r>
          </a:p>
        </p:txBody>
      </p:sp>
      <p:cxnSp>
        <p:nvCxnSpPr>
          <p:cNvPr id="44" name="43 Düz Bağlayıcı"/>
          <p:cNvCxnSpPr/>
          <p:nvPr/>
        </p:nvCxnSpPr>
        <p:spPr>
          <a:xfrm>
            <a:off x="6357950" y="3357562"/>
            <a:ext cx="21272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46 Metin kutusu"/>
          <p:cNvSpPr txBox="1"/>
          <p:nvPr/>
        </p:nvSpPr>
        <p:spPr>
          <a:xfrm>
            <a:off x="6786578" y="5000636"/>
            <a:ext cx="121444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86 </a:t>
            </a:r>
          </a:p>
        </p:txBody>
      </p:sp>
      <p:sp>
        <p:nvSpPr>
          <p:cNvPr id="48" name="47 Yuvarlatılmış Dikdörtgen"/>
          <p:cNvSpPr/>
          <p:nvPr/>
        </p:nvSpPr>
        <p:spPr>
          <a:xfrm>
            <a:off x="1285852" y="3571876"/>
            <a:ext cx="4071966" cy="16430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tr-TR" dirty="0" smtClean="0">
              <a:solidFill>
                <a:srgbClr val="FFFF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involution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  Endometrial regeneration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  Start of cyclic activity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  Purification of infections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50" name="49 Metin kutusu"/>
          <p:cNvSpPr txBox="1"/>
          <p:nvPr/>
        </p:nvSpPr>
        <p:spPr>
          <a:xfrm>
            <a:off x="357158" y="4286256"/>
            <a:ext cx="428628" cy="19543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P</a:t>
            </a:r>
          </a:p>
          <a:p>
            <a:pPr algn="ctr"/>
            <a:r>
              <a:rPr lang="tr-TR" sz="1100" b="1" dirty="0" smtClean="0"/>
              <a:t>O</a:t>
            </a:r>
          </a:p>
          <a:p>
            <a:pPr algn="ctr"/>
            <a:r>
              <a:rPr lang="tr-TR" sz="1100" b="1" dirty="0" smtClean="0"/>
              <a:t>S</a:t>
            </a:r>
          </a:p>
          <a:p>
            <a:pPr algn="ctr"/>
            <a:r>
              <a:rPr lang="tr-TR" sz="1100" b="1" dirty="0" smtClean="0"/>
              <a:t>T</a:t>
            </a:r>
          </a:p>
          <a:p>
            <a:pPr algn="ctr"/>
            <a:r>
              <a:rPr lang="tr-TR" sz="1100" b="1" dirty="0" smtClean="0"/>
              <a:t>P</a:t>
            </a:r>
          </a:p>
          <a:p>
            <a:pPr algn="ctr"/>
            <a:r>
              <a:rPr lang="tr-TR" sz="1100" b="1" dirty="0" smtClean="0"/>
              <a:t>A</a:t>
            </a:r>
          </a:p>
          <a:p>
            <a:pPr algn="ctr"/>
            <a:r>
              <a:rPr lang="tr-TR" sz="1100" b="1" dirty="0" smtClean="0"/>
              <a:t>R</a:t>
            </a:r>
          </a:p>
          <a:p>
            <a:pPr algn="ctr"/>
            <a:r>
              <a:rPr lang="tr-TR" sz="1100" b="1" dirty="0" smtClean="0"/>
              <a:t>T</a:t>
            </a:r>
          </a:p>
          <a:p>
            <a:pPr algn="ctr"/>
            <a:r>
              <a:rPr lang="tr-TR" sz="1100" b="1" dirty="0" smtClean="0"/>
              <a:t>U</a:t>
            </a:r>
          </a:p>
          <a:p>
            <a:pPr algn="ctr"/>
            <a:r>
              <a:rPr lang="tr-TR" sz="1100" b="1" dirty="0" smtClean="0"/>
              <a:t>M</a:t>
            </a:r>
          </a:p>
          <a:p>
            <a:pPr algn="ctr"/>
            <a:endParaRPr lang="tr-TR" sz="1100" b="1" dirty="0"/>
          </a:p>
        </p:txBody>
      </p:sp>
      <p:sp>
        <p:nvSpPr>
          <p:cNvPr id="51" name="50 Metin kutusu"/>
          <p:cNvSpPr txBox="1"/>
          <p:nvPr/>
        </p:nvSpPr>
        <p:spPr>
          <a:xfrm>
            <a:off x="357158" y="1785926"/>
            <a:ext cx="428628" cy="938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P</a:t>
            </a:r>
          </a:p>
          <a:p>
            <a:pPr algn="ctr"/>
            <a:r>
              <a:rPr lang="tr-TR" sz="1100" b="1" dirty="0" smtClean="0"/>
              <a:t>R</a:t>
            </a:r>
            <a:br>
              <a:rPr lang="tr-TR" sz="1100" b="1" dirty="0" smtClean="0"/>
            </a:br>
            <a:r>
              <a:rPr lang="tr-TR" sz="1100" b="1" dirty="0" smtClean="0"/>
              <a:t>E</a:t>
            </a:r>
            <a:br>
              <a:rPr lang="tr-TR" sz="1100" b="1" dirty="0" smtClean="0"/>
            </a:br>
            <a:r>
              <a:rPr lang="tr-TR" sz="1100" b="1" dirty="0" smtClean="0"/>
              <a:t>G</a:t>
            </a:r>
          </a:p>
          <a:p>
            <a:pPr algn="ctr"/>
            <a:endParaRPr lang="tr-TR" sz="1100" b="1" dirty="0"/>
          </a:p>
        </p:txBody>
      </p:sp>
      <p:cxnSp>
        <p:nvCxnSpPr>
          <p:cNvPr id="53" name="52 Düz Ok Bağlayıcısı"/>
          <p:cNvCxnSpPr/>
          <p:nvPr/>
        </p:nvCxnSpPr>
        <p:spPr>
          <a:xfrm rot="5400000">
            <a:off x="822299" y="174941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53 Sağ Ayraç"/>
          <p:cNvSpPr/>
          <p:nvPr/>
        </p:nvSpPr>
        <p:spPr>
          <a:xfrm>
            <a:off x="1000100" y="5286388"/>
            <a:ext cx="285752" cy="1000132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54 Yuvarlatılmış Dikdörtgen"/>
          <p:cNvSpPr/>
          <p:nvPr/>
        </p:nvSpPr>
        <p:spPr>
          <a:xfrm>
            <a:off x="1285852" y="5286388"/>
            <a:ext cx="4071966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en-US" dirty="0"/>
              <a:t>Insemination</a:t>
            </a:r>
          </a:p>
          <a:p>
            <a:pPr fontAlgn="t"/>
            <a:r>
              <a:rPr lang="en-US" dirty="0"/>
              <a:t>(3 seeding chance)</a:t>
            </a:r>
            <a:endParaRPr lang="en-US" dirty="0"/>
          </a:p>
        </p:txBody>
      </p:sp>
      <p:cxnSp>
        <p:nvCxnSpPr>
          <p:cNvPr id="56" name="55 Düz Ok Bağlayıcısı"/>
          <p:cNvCxnSpPr>
            <a:endCxn id="67" idx="3"/>
          </p:cNvCxnSpPr>
          <p:nvPr/>
        </p:nvCxnSpPr>
        <p:spPr>
          <a:xfrm rot="10800000">
            <a:off x="5919398" y="4828112"/>
            <a:ext cx="643342" cy="304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57 Düz Ok Bağlayıcısı"/>
          <p:cNvCxnSpPr>
            <a:endCxn id="71" idx="3"/>
          </p:cNvCxnSpPr>
          <p:nvPr/>
        </p:nvCxnSpPr>
        <p:spPr>
          <a:xfrm rot="10800000" flipV="1">
            <a:off x="5919398" y="5286388"/>
            <a:ext cx="652866" cy="327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http://extension.missouri.edu/explore/images/g02007art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3500462" cy="1357322"/>
          </a:xfrm>
          <a:prstGeom prst="rect">
            <a:avLst/>
          </a:prstGeom>
          <a:noFill/>
        </p:spPr>
      </p:pic>
      <p:sp>
        <p:nvSpPr>
          <p:cNvPr id="67" name="66 Metin kutusu"/>
          <p:cNvSpPr txBox="1"/>
          <p:nvPr/>
        </p:nvSpPr>
        <p:spPr>
          <a:xfrm>
            <a:off x="5500694" y="46434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43</a:t>
            </a:r>
            <a:endParaRPr lang="tr-TR" dirty="0"/>
          </a:p>
        </p:txBody>
      </p:sp>
      <p:sp>
        <p:nvSpPr>
          <p:cNvPr id="71" name="70 Metin kutusu"/>
          <p:cNvSpPr txBox="1"/>
          <p:nvPr/>
        </p:nvSpPr>
        <p:spPr>
          <a:xfrm>
            <a:off x="5500694" y="54292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43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35774" r="27623" b="12547"/>
          <a:stretch>
            <a:fillRect/>
          </a:stretch>
        </p:blipFill>
        <p:spPr bwMode="auto">
          <a:xfrm>
            <a:off x="539552" y="836712"/>
            <a:ext cx="7694285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/>
          <p:cNvSpPr/>
          <p:nvPr/>
        </p:nvSpPr>
        <p:spPr>
          <a:xfrm>
            <a:off x="6649749" y="6171016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charset="0"/>
                <a:ea typeface="Times New Roman" charset="0"/>
              </a:rPr>
              <a:t>(</a:t>
            </a:r>
            <a:r>
              <a:rPr lang="tr-TR" dirty="0" err="1">
                <a:latin typeface="Times New Roman" charset="0"/>
                <a:ea typeface="Times New Roman" charset="0"/>
              </a:rPr>
              <a:t>Hansen</a:t>
            </a:r>
            <a:r>
              <a:rPr lang="tr-TR" dirty="0">
                <a:latin typeface="Times New Roman" charset="0"/>
                <a:ea typeface="Times New Roman" charset="0"/>
              </a:rPr>
              <a:t>, </a:t>
            </a:r>
            <a:r>
              <a:rPr lang="tr-TR" dirty="0" smtClean="0">
                <a:latin typeface="Times New Roman" charset="0"/>
                <a:ea typeface="Times New Roman" charset="0"/>
              </a:rPr>
              <a:t>2013)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79512" y="227977"/>
            <a:ext cx="298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tr-TR" dirty="0" err="1"/>
              <a:t>Postpartum</a:t>
            </a:r>
            <a:r>
              <a:rPr lang="tr-TR" dirty="0"/>
              <a:t> </a:t>
            </a:r>
            <a:r>
              <a:rPr lang="tr-TR" dirty="0" err="1"/>
              <a:t>uterine</a:t>
            </a:r>
            <a:r>
              <a:rPr lang="tr-TR" dirty="0"/>
              <a:t> </a:t>
            </a:r>
            <a:r>
              <a:rPr lang="tr-TR" dirty="0" err="1"/>
              <a:t>infections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960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3" t="40065" r="25632" b="15718"/>
          <a:stretch>
            <a:fillRect/>
          </a:stretch>
        </p:blipFill>
        <p:spPr bwMode="auto">
          <a:xfrm>
            <a:off x="395536" y="1052736"/>
            <a:ext cx="8352928" cy="50328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etin kutusu 4"/>
          <p:cNvSpPr txBox="1"/>
          <p:nvPr/>
        </p:nvSpPr>
        <p:spPr>
          <a:xfrm>
            <a:off x="179512" y="227977"/>
            <a:ext cx="6288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err="1"/>
              <a:t>Postpartum</a:t>
            </a:r>
            <a:r>
              <a:rPr lang="tr-TR" sz="3200" b="1" dirty="0"/>
              <a:t> </a:t>
            </a:r>
            <a:r>
              <a:rPr lang="tr-TR" sz="3200" b="1" dirty="0" err="1"/>
              <a:t>uterine</a:t>
            </a:r>
            <a:r>
              <a:rPr lang="tr-TR" sz="3200" b="1" dirty="0"/>
              <a:t> </a:t>
            </a:r>
            <a:r>
              <a:rPr lang="tr-TR" sz="3200" b="1" dirty="0" err="1"/>
              <a:t>contamination</a:t>
            </a:r>
            <a:endParaRPr lang="tr-TR" sz="3200" b="1" dirty="0"/>
          </a:p>
        </p:txBody>
      </p:sp>
      <p:sp>
        <p:nvSpPr>
          <p:cNvPr id="6" name="Dikdörtgen 5"/>
          <p:cNvSpPr/>
          <p:nvPr/>
        </p:nvSpPr>
        <p:spPr>
          <a:xfrm>
            <a:off x="5796136" y="6085632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>
                <a:latin typeface="Times New Roman" charset="0"/>
                <a:ea typeface="Times New Roman" charset="0"/>
              </a:rPr>
              <a:t>(</a:t>
            </a:r>
            <a:r>
              <a:rPr lang="tr-TR" dirty="0" err="1">
                <a:latin typeface="Times New Roman" charset="0"/>
                <a:ea typeface="Times New Roman" charset="0"/>
              </a:rPr>
              <a:t>Sheldon</a:t>
            </a:r>
            <a:r>
              <a:rPr lang="tr-TR" dirty="0">
                <a:latin typeface="Times New Roman" charset="0"/>
                <a:ea typeface="Times New Roman" charset="0"/>
              </a:rPr>
              <a:t> ve </a:t>
            </a:r>
            <a:r>
              <a:rPr lang="tr-TR" dirty="0" err="1">
                <a:latin typeface="Times New Roman" charset="0"/>
                <a:ea typeface="Times New Roman" charset="0"/>
              </a:rPr>
              <a:t>Dobson</a:t>
            </a:r>
            <a:r>
              <a:rPr lang="tr-TR" dirty="0">
                <a:latin typeface="Times New Roman" charset="0"/>
                <a:ea typeface="Times New Roman" charset="0"/>
              </a:rPr>
              <a:t>, 2004</a:t>
            </a:r>
            <a:r>
              <a:rPr lang="tr-TR" dirty="0" smtClean="0">
                <a:latin typeface="Times New Roman" charset="0"/>
                <a:ea typeface="Times New Roman" charset="0"/>
              </a:rPr>
              <a:t>)</a:t>
            </a:r>
            <a:endParaRPr lang="tr-TR" dirty="0">
              <a:effectLst/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2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Resi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7" t="36707" r="26889" b="28778"/>
          <a:stretch>
            <a:fillRect/>
          </a:stretch>
        </p:blipFill>
        <p:spPr bwMode="auto">
          <a:xfrm>
            <a:off x="32000" y="1133701"/>
            <a:ext cx="8640960" cy="502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0" y="6232376"/>
            <a:ext cx="8640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□ </a:t>
            </a:r>
            <a:r>
              <a:rPr kumimoji="0" lang="x-none" altLang="x-none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Trueperella pyogenes, </a:t>
            </a:r>
            <a:r>
              <a:rPr kumimoji="0" lang="x-none" altLang="x-non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■</a:t>
            </a:r>
            <a:r>
              <a:rPr kumimoji="0" lang="x-none" altLang="x-none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x-none" altLang="x-non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E.coli</a:t>
            </a:r>
            <a:r>
              <a:rPr kumimoji="0" lang="tr-TR" altLang="x-non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</a:t>
            </a:r>
            <a:r>
              <a:rPr kumimoji="0" lang="x-none" altLang="x-non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(Williams, 2013).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23528" y="179595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2800" b="1" dirty="0">
                <a:latin typeface="Arial" charset="0"/>
              </a:rPr>
              <a:t>The most common bacterial species and density in P.P uterus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94468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23891" r="28471" b="18518"/>
          <a:stretch>
            <a:fillRect/>
          </a:stretch>
        </p:blipFill>
        <p:spPr bwMode="auto">
          <a:xfrm>
            <a:off x="467545" y="1201491"/>
            <a:ext cx="8064896" cy="53238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/>
          <p:cNvSpPr/>
          <p:nvPr/>
        </p:nvSpPr>
        <p:spPr>
          <a:xfrm>
            <a:off x="6839409" y="6488668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charset="0"/>
                <a:ea typeface="Times New Roman" charset="0"/>
              </a:rPr>
              <a:t>(</a:t>
            </a:r>
            <a:r>
              <a:rPr lang="tr-TR" dirty="0" err="1">
                <a:latin typeface="Times New Roman" charset="0"/>
                <a:ea typeface="Times New Roman" charset="0"/>
              </a:rPr>
              <a:t>Noakes</a:t>
            </a:r>
            <a:r>
              <a:rPr lang="tr-TR" dirty="0">
                <a:latin typeface="Times New Roman" charset="0"/>
                <a:ea typeface="Times New Roman" charset="0"/>
              </a:rPr>
              <a:t>, 2009)</a:t>
            </a:r>
            <a:r>
              <a:rPr lang="tr-TR" dirty="0"/>
              <a:t>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54944" y="247384"/>
            <a:ext cx="8437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charset="0"/>
                <a:ea typeface="Times New Roman" charset="0"/>
              </a:rPr>
              <a:t>P. P. Factors Associated with the Development of Uterine Infections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5873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426833"/>
            <a:ext cx="8229600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/>
              <a:t>The face of metritis (the importance of the Puerperal period)</a:t>
            </a:r>
            <a:endParaRPr lang="tr-TR" sz="2400" dirty="0"/>
          </a:p>
        </p:txBody>
      </p:sp>
      <p:pic>
        <p:nvPicPr>
          <p:cNvPr id="4" name="3 İçerik Yer Tutucusu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200" y="1729581"/>
            <a:ext cx="5689600" cy="4267200"/>
          </a:xfrm>
        </p:spPr>
      </p:pic>
      <p:sp>
        <p:nvSpPr>
          <p:cNvPr id="5" name="4 Metin kutusu"/>
          <p:cNvSpPr txBox="1"/>
          <p:nvPr/>
        </p:nvSpPr>
        <p:spPr>
          <a:xfrm>
            <a:off x="5666585" y="6459138"/>
            <a:ext cx="350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 smtClean="0"/>
              <a:t>(</a:t>
            </a:r>
            <a:r>
              <a:rPr lang="tr-TR" sz="1600" dirty="0" err="1" smtClean="0"/>
              <a:t>Küplülü</a:t>
            </a:r>
            <a:r>
              <a:rPr lang="tr-TR" sz="1600" dirty="0" smtClean="0"/>
              <a:t> Ş, Vural R, Polat M </a:t>
            </a:r>
            <a:r>
              <a:rPr lang="tr-TR" sz="1600" dirty="0"/>
              <a:t>,</a:t>
            </a:r>
            <a:r>
              <a:rPr lang="tr-TR" sz="1600" dirty="0" smtClean="0"/>
              <a:t>2012)</a:t>
            </a:r>
            <a:endParaRPr lang="tr-TR" sz="1600" i="1" dirty="0" smtClean="0"/>
          </a:p>
        </p:txBody>
      </p:sp>
      <p:sp>
        <p:nvSpPr>
          <p:cNvPr id="7" name="6 Metin kutusu"/>
          <p:cNvSpPr txBox="1"/>
          <p:nvPr/>
        </p:nvSpPr>
        <p:spPr>
          <a:xfrm>
            <a:off x="6572264" y="5572140"/>
            <a:ext cx="7954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Lochia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689600" cy="462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/>
              <a:t>The face of metritis (the importance of the Puerperal period)</a:t>
            </a:r>
            <a:endParaRPr lang="tr-TR" sz="2400" dirty="0"/>
          </a:p>
        </p:txBody>
      </p:sp>
      <p:sp>
        <p:nvSpPr>
          <p:cNvPr id="9" name="4 Metin kutusu"/>
          <p:cNvSpPr txBox="1"/>
          <p:nvPr/>
        </p:nvSpPr>
        <p:spPr>
          <a:xfrm>
            <a:off x="5666585" y="6459138"/>
            <a:ext cx="350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 smtClean="0"/>
              <a:t>(</a:t>
            </a:r>
            <a:r>
              <a:rPr lang="tr-TR" sz="1600" dirty="0" err="1" smtClean="0"/>
              <a:t>Küplülü</a:t>
            </a:r>
            <a:r>
              <a:rPr lang="tr-TR" sz="1600" dirty="0" smtClean="0"/>
              <a:t> Ş, Vural R, Polat M </a:t>
            </a:r>
            <a:r>
              <a:rPr lang="tr-TR" sz="1600"/>
              <a:t>,</a:t>
            </a:r>
            <a:r>
              <a:rPr lang="tr-TR" sz="1600" smtClean="0"/>
              <a:t>2012)</a:t>
            </a:r>
            <a:endParaRPr lang="tr-TR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636</Words>
  <Application>Microsoft Office PowerPoint</Application>
  <PresentationFormat>Ekran Gösterisi (4:3)</PresentationFormat>
  <Paragraphs>208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Ofis Teması</vt:lpstr>
      <vt:lpstr>PowerPoint Sunusu</vt:lpstr>
      <vt:lpstr>PowerPoint Sunusu</vt:lpstr>
      <vt:lpstr>Hypothetical Approach to Fertility</vt:lpstr>
      <vt:lpstr>PowerPoint Sunusu</vt:lpstr>
      <vt:lpstr>PowerPoint Sunusu</vt:lpstr>
      <vt:lpstr>PowerPoint Sunusu</vt:lpstr>
      <vt:lpstr>PowerPoint Sunusu</vt:lpstr>
      <vt:lpstr>The face of metritis (the importance of the Puerperal period)</vt:lpstr>
      <vt:lpstr>The face of metritis (the importance of the Puerperal period)</vt:lpstr>
      <vt:lpstr>PowerPoint Sunusu</vt:lpstr>
      <vt:lpstr>PowerPoint Sunusu</vt:lpstr>
      <vt:lpstr>PowerPoint Sunusu</vt:lpstr>
      <vt:lpstr>Economic importance of metritis</vt:lpstr>
      <vt:lpstr>Incidence of Metritis - Factors affecting incidence</vt:lpstr>
      <vt:lpstr>Metritis is sometimes a CONCLUSION and sometimes a CAUSES [Infertility] Metritis is an immunological problem</vt:lpstr>
      <vt:lpstr>Transition immunology and uterine infections</vt:lpstr>
      <vt:lpstr>Water intake-Metritis relationship in periparturient period</vt:lpstr>
      <vt:lpstr>PowerPoint Sunusu</vt:lpstr>
      <vt:lpstr>Metritis, factor-predisposition factors and the role of immunity</vt:lpstr>
      <vt:lpstr>How important are the risk factors in metritis? (How do they impact)</vt:lpstr>
      <vt:lpstr>Uterine Infections-Ovarium Function Interactions</vt:lpstr>
      <vt:lpstr>Metritis-Fertility: Prognosis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MOY</dc:creator>
  <cp:lastModifiedBy>MOY</cp:lastModifiedBy>
  <cp:revision>390</cp:revision>
  <dcterms:modified xsi:type="dcterms:W3CDTF">2020-01-03T14:12:21Z</dcterms:modified>
</cp:coreProperties>
</file>