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D9A3E6A9-8741-47E0-B0F7-AB7DB3C3749E}" type="datetimeFigureOut">
              <a:rPr lang="tr-TR" smtClean="0"/>
              <a:t>2.2.2017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925247E-2975-4AE8-B891-B0F662AE2BAF}" type="slidenum">
              <a:rPr lang="tr-TR" smtClean="0"/>
              <a:t>‹#›</a:t>
            </a:fld>
            <a:endParaRPr lang="tr-TR"/>
          </a:p>
        </p:txBody>
      </p:sp>
    </p:spTree>
    <p:extLst>
      <p:ext uri="{BB962C8B-B14F-4D97-AF65-F5344CB8AC3E}">
        <p14:creationId xmlns:p14="http://schemas.microsoft.com/office/powerpoint/2010/main" val="6701039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9A3E6A9-8741-47E0-B0F7-AB7DB3C3749E}" type="datetimeFigureOut">
              <a:rPr lang="tr-TR" smtClean="0"/>
              <a:t>2.2.2017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925247E-2975-4AE8-B891-B0F662AE2BAF}" type="slidenum">
              <a:rPr lang="tr-TR" smtClean="0"/>
              <a:t>‹#›</a:t>
            </a:fld>
            <a:endParaRPr lang="tr-TR"/>
          </a:p>
        </p:txBody>
      </p:sp>
    </p:spTree>
    <p:extLst>
      <p:ext uri="{BB962C8B-B14F-4D97-AF65-F5344CB8AC3E}">
        <p14:creationId xmlns:p14="http://schemas.microsoft.com/office/powerpoint/2010/main" val="33866687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9A3E6A9-8741-47E0-B0F7-AB7DB3C3749E}" type="datetimeFigureOut">
              <a:rPr lang="tr-TR" smtClean="0"/>
              <a:t>2.2.2017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925247E-2975-4AE8-B891-B0F662AE2BAF}" type="slidenum">
              <a:rPr lang="tr-TR" smtClean="0"/>
              <a:t>‹#›</a:t>
            </a:fld>
            <a:endParaRPr lang="tr-TR"/>
          </a:p>
        </p:txBody>
      </p:sp>
    </p:spTree>
    <p:extLst>
      <p:ext uri="{BB962C8B-B14F-4D97-AF65-F5344CB8AC3E}">
        <p14:creationId xmlns:p14="http://schemas.microsoft.com/office/powerpoint/2010/main" val="22942152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1_Başlık Slaydı">
    <p:spTree>
      <p:nvGrpSpPr>
        <p:cNvPr id="1" name=""/>
        <p:cNvGrpSpPr/>
        <p:nvPr/>
      </p:nvGrpSpPr>
      <p:grpSpPr>
        <a:xfrm>
          <a:off x="0" y="0"/>
          <a:ext cx="0" cy="0"/>
          <a:chOff x="0" y="0"/>
          <a:chExt cx="0" cy="0"/>
        </a:xfrm>
      </p:grpSpPr>
      <p:grpSp>
        <p:nvGrpSpPr>
          <p:cNvPr id="2" name="Group 2"/>
          <p:cNvGrpSpPr>
            <a:grpSpLocks/>
          </p:cNvGrpSpPr>
          <p:nvPr/>
        </p:nvGrpSpPr>
        <p:grpSpPr bwMode="auto">
          <a:xfrm>
            <a:off x="35984" y="73026"/>
            <a:ext cx="12012083" cy="1052513"/>
            <a:chOff x="0" y="1536"/>
            <a:chExt cx="5675" cy="663"/>
          </a:xfrm>
        </p:grpSpPr>
        <p:grpSp>
          <p:nvGrpSpPr>
            <p:cNvPr id="3" name="Group 3"/>
            <p:cNvGrpSpPr>
              <a:grpSpLocks/>
            </p:cNvGrpSpPr>
            <p:nvPr/>
          </p:nvGrpSpPr>
          <p:grpSpPr bwMode="auto">
            <a:xfrm>
              <a:off x="183" y="1604"/>
              <a:ext cx="448" cy="299"/>
              <a:chOff x="720" y="336"/>
              <a:chExt cx="624" cy="432"/>
            </a:xfrm>
          </p:grpSpPr>
          <p:sp>
            <p:nvSpPr>
              <p:cNvPr id="10" name="Rectangle 4"/>
              <p:cNvSpPr>
                <a:spLocks noChangeArrowheads="1"/>
              </p:cNvSpPr>
              <p:nvPr/>
            </p:nvSpPr>
            <p:spPr bwMode="auto">
              <a:xfrm>
                <a:off x="720" y="336"/>
                <a:ext cx="384" cy="432"/>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tr-TR" altLang="tr-TR" sz="1800" smtClean="0"/>
              </a:p>
            </p:txBody>
          </p:sp>
          <p:sp>
            <p:nvSpPr>
              <p:cNvPr id="11"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tr-TR" altLang="tr-TR" sz="1800" smtClean="0"/>
              </a:p>
            </p:txBody>
          </p:sp>
        </p:grpSp>
        <p:grpSp>
          <p:nvGrpSpPr>
            <p:cNvPr id="4" name="Group 6"/>
            <p:cNvGrpSpPr>
              <a:grpSpLocks/>
            </p:cNvGrpSpPr>
            <p:nvPr/>
          </p:nvGrpSpPr>
          <p:grpSpPr bwMode="auto">
            <a:xfrm>
              <a:off x="261" y="1870"/>
              <a:ext cx="465" cy="299"/>
              <a:chOff x="912" y="2640"/>
              <a:chExt cx="672" cy="432"/>
            </a:xfrm>
          </p:grpSpPr>
          <p:sp>
            <p:nvSpPr>
              <p:cNvPr id="8" name="Rectangle 7"/>
              <p:cNvSpPr>
                <a:spLocks noChangeArrowheads="1"/>
              </p:cNvSpPr>
              <p:nvPr/>
            </p:nvSpPr>
            <p:spPr bwMode="auto">
              <a:xfrm>
                <a:off x="912" y="2640"/>
                <a:ext cx="384" cy="432"/>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tr-TR" altLang="tr-TR" sz="1800" smtClean="0"/>
              </a:p>
            </p:txBody>
          </p:sp>
          <p:sp>
            <p:nvSpPr>
              <p:cNvPr id="9" name="Rectangle 8"/>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tr-TR" altLang="tr-TR" sz="1800" smtClean="0"/>
              </a:p>
            </p:txBody>
          </p:sp>
        </p:grpSp>
        <p:sp>
          <p:nvSpPr>
            <p:cNvPr id="5"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tr-TR" altLang="tr-TR" sz="1800" smtClean="0"/>
            </a:p>
          </p:txBody>
        </p:sp>
        <p:sp>
          <p:nvSpPr>
            <p:cNvPr id="6" name="Rectangle 10"/>
            <p:cNvSpPr>
              <a:spLocks noChangeArrowheads="1"/>
            </p:cNvSpPr>
            <p:nvPr/>
          </p:nvSpPr>
          <p:spPr bwMode="auto">
            <a:xfrm>
              <a:off x="400" y="1536"/>
              <a:ext cx="20" cy="663"/>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tr-TR" altLang="tr-TR" sz="1800" smtClean="0"/>
            </a:p>
          </p:txBody>
        </p:sp>
        <p:sp>
          <p:nvSpPr>
            <p:cNvPr id="7"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tr-TR" altLang="tr-TR" sz="1800" smtClean="0"/>
            </a:p>
          </p:txBody>
        </p:sp>
      </p:grpSp>
      <p:sp>
        <p:nvSpPr>
          <p:cNvPr id="12" name="Text Box 17"/>
          <p:cNvSpPr txBox="1">
            <a:spLocks noChangeArrowheads="1"/>
          </p:cNvSpPr>
          <p:nvPr/>
        </p:nvSpPr>
        <p:spPr bwMode="auto">
          <a:xfrm>
            <a:off x="1488018" y="469901"/>
            <a:ext cx="9503833" cy="366713"/>
          </a:xfrm>
          <a:prstGeom prst="rect">
            <a:avLst/>
          </a:prstGeom>
          <a:noFill/>
          <a:ln>
            <a:noFill/>
          </a:ln>
          <a:effectLst>
            <a:outerShdw dist="28398" dir="1593903" algn="ctr" rotWithShape="0">
              <a:schemeClr val="bg2">
                <a:alpha val="50000"/>
              </a:scheme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defRPr/>
            </a:pPr>
            <a:r>
              <a:rPr lang="tr-TR" altLang="tr-TR" sz="1800" b="1" smtClean="0">
                <a:solidFill>
                  <a:schemeClr val="accent2"/>
                </a:solidFill>
                <a:latin typeface="Verdana" panose="020B0604030504040204" pitchFamily="34" charset="0"/>
              </a:rPr>
              <a:t>HAYVANCILIK EKONOMİSİ DERS NOTLARI</a:t>
            </a:r>
          </a:p>
        </p:txBody>
      </p:sp>
    </p:spTree>
    <p:extLst>
      <p:ext uri="{BB962C8B-B14F-4D97-AF65-F5344CB8AC3E}">
        <p14:creationId xmlns:p14="http://schemas.microsoft.com/office/powerpoint/2010/main" val="2438883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9A3E6A9-8741-47E0-B0F7-AB7DB3C3749E}" type="datetimeFigureOut">
              <a:rPr lang="tr-TR" smtClean="0"/>
              <a:t>2.2.2017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925247E-2975-4AE8-B891-B0F662AE2BAF}" type="slidenum">
              <a:rPr lang="tr-TR" smtClean="0"/>
              <a:t>‹#›</a:t>
            </a:fld>
            <a:endParaRPr lang="tr-TR"/>
          </a:p>
        </p:txBody>
      </p:sp>
    </p:spTree>
    <p:extLst>
      <p:ext uri="{BB962C8B-B14F-4D97-AF65-F5344CB8AC3E}">
        <p14:creationId xmlns:p14="http://schemas.microsoft.com/office/powerpoint/2010/main" val="2495040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D9A3E6A9-8741-47E0-B0F7-AB7DB3C3749E}" type="datetimeFigureOut">
              <a:rPr lang="tr-TR" smtClean="0"/>
              <a:t>2.2.2017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925247E-2975-4AE8-B891-B0F662AE2BAF}" type="slidenum">
              <a:rPr lang="tr-TR" smtClean="0"/>
              <a:t>‹#›</a:t>
            </a:fld>
            <a:endParaRPr lang="tr-TR"/>
          </a:p>
        </p:txBody>
      </p:sp>
    </p:spTree>
    <p:extLst>
      <p:ext uri="{BB962C8B-B14F-4D97-AF65-F5344CB8AC3E}">
        <p14:creationId xmlns:p14="http://schemas.microsoft.com/office/powerpoint/2010/main" val="40754332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9A3E6A9-8741-47E0-B0F7-AB7DB3C3749E}" type="datetimeFigureOut">
              <a:rPr lang="tr-TR" smtClean="0"/>
              <a:t>2.2.2017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925247E-2975-4AE8-B891-B0F662AE2BAF}" type="slidenum">
              <a:rPr lang="tr-TR" smtClean="0"/>
              <a:t>‹#›</a:t>
            </a:fld>
            <a:endParaRPr lang="tr-TR"/>
          </a:p>
        </p:txBody>
      </p:sp>
    </p:spTree>
    <p:extLst>
      <p:ext uri="{BB962C8B-B14F-4D97-AF65-F5344CB8AC3E}">
        <p14:creationId xmlns:p14="http://schemas.microsoft.com/office/powerpoint/2010/main" val="2956001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9A3E6A9-8741-47E0-B0F7-AB7DB3C3749E}" type="datetimeFigureOut">
              <a:rPr lang="tr-TR" smtClean="0"/>
              <a:t>2.2.2017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925247E-2975-4AE8-B891-B0F662AE2BAF}" type="slidenum">
              <a:rPr lang="tr-TR" smtClean="0"/>
              <a:t>‹#›</a:t>
            </a:fld>
            <a:endParaRPr lang="tr-TR"/>
          </a:p>
        </p:txBody>
      </p:sp>
    </p:spTree>
    <p:extLst>
      <p:ext uri="{BB962C8B-B14F-4D97-AF65-F5344CB8AC3E}">
        <p14:creationId xmlns:p14="http://schemas.microsoft.com/office/powerpoint/2010/main" val="553285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9A3E6A9-8741-47E0-B0F7-AB7DB3C3749E}" type="datetimeFigureOut">
              <a:rPr lang="tr-TR" smtClean="0"/>
              <a:t>2.2.2017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925247E-2975-4AE8-B891-B0F662AE2BAF}" type="slidenum">
              <a:rPr lang="tr-TR" smtClean="0"/>
              <a:t>‹#›</a:t>
            </a:fld>
            <a:endParaRPr lang="tr-TR"/>
          </a:p>
        </p:txBody>
      </p:sp>
    </p:spTree>
    <p:extLst>
      <p:ext uri="{BB962C8B-B14F-4D97-AF65-F5344CB8AC3E}">
        <p14:creationId xmlns:p14="http://schemas.microsoft.com/office/powerpoint/2010/main" val="474579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9A3E6A9-8741-47E0-B0F7-AB7DB3C3749E}" type="datetimeFigureOut">
              <a:rPr lang="tr-TR" smtClean="0"/>
              <a:t>2.2.2017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925247E-2975-4AE8-B891-B0F662AE2BAF}" type="slidenum">
              <a:rPr lang="tr-TR" smtClean="0"/>
              <a:t>‹#›</a:t>
            </a:fld>
            <a:endParaRPr lang="tr-TR"/>
          </a:p>
        </p:txBody>
      </p:sp>
    </p:spTree>
    <p:extLst>
      <p:ext uri="{BB962C8B-B14F-4D97-AF65-F5344CB8AC3E}">
        <p14:creationId xmlns:p14="http://schemas.microsoft.com/office/powerpoint/2010/main" val="3898641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9A3E6A9-8741-47E0-B0F7-AB7DB3C3749E}" type="datetimeFigureOut">
              <a:rPr lang="tr-TR" smtClean="0"/>
              <a:t>2.2.2017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925247E-2975-4AE8-B891-B0F662AE2BAF}" type="slidenum">
              <a:rPr lang="tr-TR" smtClean="0"/>
              <a:t>‹#›</a:t>
            </a:fld>
            <a:endParaRPr lang="tr-TR"/>
          </a:p>
        </p:txBody>
      </p:sp>
    </p:spTree>
    <p:extLst>
      <p:ext uri="{BB962C8B-B14F-4D97-AF65-F5344CB8AC3E}">
        <p14:creationId xmlns:p14="http://schemas.microsoft.com/office/powerpoint/2010/main" val="1260293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9A3E6A9-8741-47E0-B0F7-AB7DB3C3749E}" type="datetimeFigureOut">
              <a:rPr lang="tr-TR" smtClean="0"/>
              <a:t>2.2.2017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925247E-2975-4AE8-B891-B0F662AE2BAF}" type="slidenum">
              <a:rPr lang="tr-TR" smtClean="0"/>
              <a:t>‹#›</a:t>
            </a:fld>
            <a:endParaRPr lang="tr-TR"/>
          </a:p>
        </p:txBody>
      </p:sp>
    </p:spTree>
    <p:extLst>
      <p:ext uri="{BB962C8B-B14F-4D97-AF65-F5344CB8AC3E}">
        <p14:creationId xmlns:p14="http://schemas.microsoft.com/office/powerpoint/2010/main" val="1112849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A3E6A9-8741-47E0-B0F7-AB7DB3C3749E}" type="datetimeFigureOut">
              <a:rPr lang="tr-TR" smtClean="0"/>
              <a:t>2.2.2017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25247E-2975-4AE8-B891-B0F662AE2BAF}" type="slidenum">
              <a:rPr lang="tr-TR" smtClean="0"/>
              <a:t>‹#›</a:t>
            </a:fld>
            <a:endParaRPr lang="tr-TR"/>
          </a:p>
        </p:txBody>
      </p:sp>
    </p:spTree>
    <p:extLst>
      <p:ext uri="{BB962C8B-B14F-4D97-AF65-F5344CB8AC3E}">
        <p14:creationId xmlns:p14="http://schemas.microsoft.com/office/powerpoint/2010/main" val="14044064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ext Box 2"/>
          <p:cNvSpPr txBox="1">
            <a:spLocks noChangeArrowheads="1"/>
          </p:cNvSpPr>
          <p:nvPr/>
        </p:nvSpPr>
        <p:spPr bwMode="auto">
          <a:xfrm>
            <a:off x="2468563" y="2730500"/>
            <a:ext cx="7129462" cy="914400"/>
          </a:xfrm>
          <a:prstGeom prst="rect">
            <a:avLst/>
          </a:prstGeom>
          <a:noFill/>
          <a:ln>
            <a:noFill/>
          </a:ln>
          <a:effectLst>
            <a:outerShdw dist="107763" dir="2700000" algn="ctr" rotWithShape="0">
              <a:srgbClr val="DDDDDD">
                <a:alpha val="5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tr-TR" altLang="tr-TR" sz="5400">
                <a:latin typeface="Verdana" panose="020B0604030504040204" pitchFamily="34" charset="0"/>
              </a:rPr>
              <a:t>TALEP (İstem)</a:t>
            </a:r>
          </a:p>
        </p:txBody>
      </p:sp>
      <p:sp>
        <p:nvSpPr>
          <p:cNvPr id="97283" name="Line 3"/>
          <p:cNvSpPr>
            <a:spLocks noChangeShapeType="1"/>
          </p:cNvSpPr>
          <p:nvPr/>
        </p:nvSpPr>
        <p:spPr bwMode="auto">
          <a:xfrm>
            <a:off x="2647950" y="2276475"/>
            <a:ext cx="6769100" cy="0"/>
          </a:xfrm>
          <a:prstGeom prst="line">
            <a:avLst/>
          </a:prstGeom>
          <a:noFill/>
          <a:ln w="76200">
            <a:solidFill>
              <a:schemeClr val="folHlink"/>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7284" name="Line 4"/>
          <p:cNvSpPr>
            <a:spLocks noChangeShapeType="1"/>
          </p:cNvSpPr>
          <p:nvPr/>
        </p:nvSpPr>
        <p:spPr bwMode="auto">
          <a:xfrm>
            <a:off x="2649538" y="4365625"/>
            <a:ext cx="6769100" cy="0"/>
          </a:xfrm>
          <a:prstGeom prst="line">
            <a:avLst/>
          </a:prstGeom>
          <a:noFill/>
          <a:ln w="76200">
            <a:solidFill>
              <a:schemeClr val="folHlink"/>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36553534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97283"/>
                                        </p:tgtEl>
                                        <p:attrNameLst>
                                          <p:attrName>style.visibility</p:attrName>
                                        </p:attrNameLst>
                                      </p:cBhvr>
                                      <p:to>
                                        <p:strVal val="visible"/>
                                      </p:to>
                                    </p:set>
                                    <p:animEffect transition="in" filter="slide(fromLeft)">
                                      <p:cBhvr>
                                        <p:cTn id="7" dur="500"/>
                                        <p:tgtEl>
                                          <p:spTgt spid="97283"/>
                                        </p:tgtEl>
                                      </p:cBhvr>
                                    </p:animEffect>
                                  </p:childTnLst>
                                </p:cTn>
                              </p:par>
                            </p:childTnLst>
                          </p:cTn>
                        </p:par>
                        <p:par>
                          <p:cTn id="8" fill="hold" nodeType="afterGroup">
                            <p:stCondLst>
                              <p:cond delay="500"/>
                            </p:stCondLst>
                            <p:childTnLst>
                              <p:par>
                                <p:cTn id="9" presetID="12" presetClass="entr" presetSubtype="2" fill="hold" grpId="0" nodeType="afterEffect">
                                  <p:stCondLst>
                                    <p:cond delay="0"/>
                                  </p:stCondLst>
                                  <p:childTnLst>
                                    <p:set>
                                      <p:cBhvr>
                                        <p:cTn id="10" dur="1" fill="hold">
                                          <p:stCondLst>
                                            <p:cond delay="0"/>
                                          </p:stCondLst>
                                        </p:cTn>
                                        <p:tgtEl>
                                          <p:spTgt spid="97284"/>
                                        </p:tgtEl>
                                        <p:attrNameLst>
                                          <p:attrName>style.visibility</p:attrName>
                                        </p:attrNameLst>
                                      </p:cBhvr>
                                      <p:to>
                                        <p:strVal val="visible"/>
                                      </p:to>
                                    </p:set>
                                    <p:animEffect transition="in" filter="slide(fromRight)">
                                      <p:cBhvr>
                                        <p:cTn id="11" dur="500"/>
                                        <p:tgtEl>
                                          <p:spTgt spid="97284"/>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5" presetClass="entr" presetSubtype="0" fill="hold" grpId="0" nodeType="clickEffect">
                                  <p:stCondLst>
                                    <p:cond delay="0"/>
                                  </p:stCondLst>
                                  <p:iterate type="lt">
                                    <p:tmPct val="10000"/>
                                  </p:iterate>
                                  <p:childTnLst>
                                    <p:set>
                                      <p:cBhvr>
                                        <p:cTn id="15" dur="1" fill="hold">
                                          <p:stCondLst>
                                            <p:cond delay="0"/>
                                          </p:stCondLst>
                                        </p:cTn>
                                        <p:tgtEl>
                                          <p:spTgt spid="97282"/>
                                        </p:tgtEl>
                                        <p:attrNameLst>
                                          <p:attrName>style.visibility</p:attrName>
                                        </p:attrNameLst>
                                      </p:cBhvr>
                                      <p:to>
                                        <p:strVal val="visible"/>
                                      </p:to>
                                    </p:set>
                                    <p:animEffect transition="in" filter="fade">
                                      <p:cBhvr>
                                        <p:cTn id="16" dur="2000"/>
                                        <p:tgtEl>
                                          <p:spTgt spid="97282"/>
                                        </p:tgtEl>
                                      </p:cBhvr>
                                    </p:animEffect>
                                    <p:anim calcmode="lin" valueType="num">
                                      <p:cBhvr>
                                        <p:cTn id="17" dur="2000" fill="hold"/>
                                        <p:tgtEl>
                                          <p:spTgt spid="97282"/>
                                        </p:tgtEl>
                                        <p:attrNameLst>
                                          <p:attrName>ppt_w</p:attrName>
                                        </p:attrNameLst>
                                      </p:cBhvr>
                                      <p:tavLst>
                                        <p:tav tm="0" fmla="#ppt_w*sin(2.5*pi*$)">
                                          <p:val>
                                            <p:fltVal val="0"/>
                                          </p:val>
                                        </p:tav>
                                        <p:tav tm="100000">
                                          <p:val>
                                            <p:fltVal val="1"/>
                                          </p:val>
                                        </p:tav>
                                      </p:tavLst>
                                    </p:anim>
                                    <p:anim calcmode="lin" valueType="num">
                                      <p:cBhvr>
                                        <p:cTn id="18" dur="2000" fill="hold"/>
                                        <p:tgtEl>
                                          <p:spTgt spid="9728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2" grpId="0"/>
      <p:bldP spid="97283" grpId="0" animBg="1"/>
      <p:bldP spid="9728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Text Box 2"/>
          <p:cNvSpPr txBox="1">
            <a:spLocks noChangeArrowheads="1"/>
          </p:cNvSpPr>
          <p:nvPr/>
        </p:nvSpPr>
        <p:spPr bwMode="auto">
          <a:xfrm>
            <a:off x="1524000" y="1125539"/>
            <a:ext cx="9144000"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Örnek:</a:t>
            </a:r>
            <a:r>
              <a:rPr lang="tr-TR" altLang="tr-TR"/>
              <a:t> Bir piyasada 60 Kr’luk satış fiyatı üzerinden  120.000 litre süt satılmaktadır. Fiyatın 1 TL’na (100 Kr) çıkması halinde talep edilen miktar 80.000 litreye gerilemektedir. Sütte talebin fiyat esnekliği ne kadardır?</a:t>
            </a:r>
          </a:p>
        </p:txBody>
      </p:sp>
      <p:sp>
        <p:nvSpPr>
          <p:cNvPr id="108547" name="Text Box 3"/>
          <p:cNvSpPr txBox="1">
            <a:spLocks noChangeArrowheads="1"/>
          </p:cNvSpPr>
          <p:nvPr/>
        </p:nvSpPr>
        <p:spPr bwMode="auto">
          <a:xfrm>
            <a:off x="2676526" y="2060575"/>
            <a:ext cx="6659563"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Talep1 = 120.000 lt		Fiyat1 = 60 Kr</a:t>
            </a:r>
          </a:p>
          <a:p>
            <a:pPr algn="just" eaLnBrk="1" hangingPunct="1"/>
            <a:r>
              <a:rPr lang="tr-TR" altLang="tr-TR"/>
              <a:t>Talep2 =   80.000 lt		Fiyat2 = 1 TL (100 Kr)</a:t>
            </a:r>
          </a:p>
        </p:txBody>
      </p:sp>
      <p:grpSp>
        <p:nvGrpSpPr>
          <p:cNvPr id="2" name="Group 4"/>
          <p:cNvGrpSpPr>
            <a:grpSpLocks/>
          </p:cNvGrpSpPr>
          <p:nvPr/>
        </p:nvGrpSpPr>
        <p:grpSpPr bwMode="auto">
          <a:xfrm>
            <a:off x="1487488" y="2492376"/>
            <a:ext cx="9180513" cy="2144713"/>
            <a:chOff x="0" y="3022"/>
            <a:chExt cx="3560" cy="1351"/>
          </a:xfrm>
        </p:grpSpPr>
        <p:sp>
          <p:nvSpPr>
            <p:cNvPr id="94234" name="Text Box 5"/>
            <p:cNvSpPr txBox="1">
              <a:spLocks noChangeArrowheads="1"/>
            </p:cNvSpPr>
            <p:nvPr/>
          </p:nvSpPr>
          <p:spPr bwMode="auto">
            <a:xfrm>
              <a:off x="0" y="3607"/>
              <a:ext cx="129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Talebin Fiyat Esnekliği =</a:t>
              </a:r>
              <a:endParaRPr lang="tr-TR" altLang="tr-TR"/>
            </a:p>
          </p:txBody>
        </p:sp>
        <p:sp>
          <p:nvSpPr>
            <p:cNvPr id="94235" name="Text Box 6"/>
            <p:cNvSpPr txBox="1">
              <a:spLocks noChangeArrowheads="1"/>
            </p:cNvSpPr>
            <p:nvPr/>
          </p:nvSpPr>
          <p:spPr bwMode="auto">
            <a:xfrm>
              <a:off x="1746" y="3203"/>
              <a:ext cx="99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Talep2 – Talep1</a:t>
              </a:r>
              <a:endParaRPr lang="tr-TR" altLang="tr-TR"/>
            </a:p>
          </p:txBody>
        </p:sp>
        <p:sp>
          <p:nvSpPr>
            <p:cNvPr id="94236" name="Text Box 7"/>
            <p:cNvSpPr txBox="1">
              <a:spLocks noChangeArrowheads="1"/>
            </p:cNvSpPr>
            <p:nvPr/>
          </p:nvSpPr>
          <p:spPr bwMode="auto">
            <a:xfrm>
              <a:off x="1928" y="3430"/>
              <a:ext cx="589"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Talep1</a:t>
              </a:r>
              <a:endParaRPr lang="tr-TR" altLang="tr-TR"/>
            </a:p>
          </p:txBody>
        </p:sp>
        <p:sp>
          <p:nvSpPr>
            <p:cNvPr id="94237" name="Text Box 8"/>
            <p:cNvSpPr txBox="1">
              <a:spLocks noChangeArrowheads="1"/>
            </p:cNvSpPr>
            <p:nvPr/>
          </p:nvSpPr>
          <p:spPr bwMode="auto">
            <a:xfrm>
              <a:off x="2790" y="3294"/>
              <a:ext cx="54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X 100</a:t>
              </a:r>
              <a:endParaRPr lang="tr-TR" altLang="tr-TR"/>
            </a:p>
          </p:txBody>
        </p:sp>
        <p:sp>
          <p:nvSpPr>
            <p:cNvPr id="94238" name="Line 9"/>
            <p:cNvSpPr>
              <a:spLocks noChangeShapeType="1"/>
            </p:cNvSpPr>
            <p:nvPr/>
          </p:nvSpPr>
          <p:spPr bwMode="auto">
            <a:xfrm>
              <a:off x="1700" y="3430"/>
              <a:ext cx="953"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4239" name="Text Box 10"/>
            <p:cNvSpPr txBox="1">
              <a:spLocks noChangeArrowheads="1"/>
            </p:cNvSpPr>
            <p:nvPr/>
          </p:nvSpPr>
          <p:spPr bwMode="auto">
            <a:xfrm>
              <a:off x="1506" y="3022"/>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6600"/>
                <a:t>(</a:t>
              </a:r>
              <a:endParaRPr lang="tr-TR" altLang="tr-TR"/>
            </a:p>
          </p:txBody>
        </p:sp>
        <p:sp>
          <p:nvSpPr>
            <p:cNvPr id="94240" name="Text Box 11"/>
            <p:cNvSpPr txBox="1">
              <a:spLocks noChangeArrowheads="1"/>
            </p:cNvSpPr>
            <p:nvPr/>
          </p:nvSpPr>
          <p:spPr bwMode="auto">
            <a:xfrm>
              <a:off x="2504" y="3022"/>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6600"/>
                <a:t>)</a:t>
              </a:r>
              <a:endParaRPr lang="tr-TR" altLang="tr-TR"/>
            </a:p>
          </p:txBody>
        </p:sp>
        <p:sp>
          <p:nvSpPr>
            <p:cNvPr id="94241" name="Text Box 12"/>
            <p:cNvSpPr txBox="1">
              <a:spLocks noChangeArrowheads="1"/>
            </p:cNvSpPr>
            <p:nvPr/>
          </p:nvSpPr>
          <p:spPr bwMode="auto">
            <a:xfrm>
              <a:off x="1609" y="3862"/>
              <a:ext cx="131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Fiyat2 – Fiyat1</a:t>
              </a:r>
              <a:endParaRPr lang="tr-TR" altLang="tr-TR"/>
            </a:p>
          </p:txBody>
        </p:sp>
        <p:sp>
          <p:nvSpPr>
            <p:cNvPr id="94242" name="Text Box 13"/>
            <p:cNvSpPr txBox="1">
              <a:spLocks noChangeArrowheads="1"/>
            </p:cNvSpPr>
            <p:nvPr/>
          </p:nvSpPr>
          <p:spPr bwMode="auto">
            <a:xfrm>
              <a:off x="1882" y="4089"/>
              <a:ext cx="589"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Fiyat1</a:t>
              </a:r>
              <a:endParaRPr lang="tr-TR" altLang="tr-TR"/>
            </a:p>
          </p:txBody>
        </p:sp>
        <p:sp>
          <p:nvSpPr>
            <p:cNvPr id="94243" name="Text Box 14"/>
            <p:cNvSpPr txBox="1">
              <a:spLocks noChangeArrowheads="1"/>
            </p:cNvSpPr>
            <p:nvPr/>
          </p:nvSpPr>
          <p:spPr bwMode="auto">
            <a:xfrm>
              <a:off x="2925" y="3953"/>
              <a:ext cx="54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X 100</a:t>
              </a:r>
              <a:endParaRPr lang="tr-TR" altLang="tr-TR"/>
            </a:p>
          </p:txBody>
        </p:sp>
        <p:sp>
          <p:nvSpPr>
            <p:cNvPr id="94244" name="Line 15"/>
            <p:cNvSpPr>
              <a:spLocks noChangeShapeType="1"/>
            </p:cNvSpPr>
            <p:nvPr/>
          </p:nvSpPr>
          <p:spPr bwMode="auto">
            <a:xfrm>
              <a:off x="1563" y="4089"/>
              <a:ext cx="118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4245" name="Text Box 16"/>
            <p:cNvSpPr txBox="1">
              <a:spLocks noChangeArrowheads="1"/>
            </p:cNvSpPr>
            <p:nvPr/>
          </p:nvSpPr>
          <p:spPr bwMode="auto">
            <a:xfrm>
              <a:off x="1369" y="3681"/>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6600"/>
                <a:t>(</a:t>
              </a:r>
              <a:endParaRPr lang="tr-TR" altLang="tr-TR"/>
            </a:p>
          </p:txBody>
        </p:sp>
        <p:sp>
          <p:nvSpPr>
            <p:cNvPr id="94246" name="Text Box 17"/>
            <p:cNvSpPr txBox="1">
              <a:spLocks noChangeArrowheads="1"/>
            </p:cNvSpPr>
            <p:nvPr/>
          </p:nvSpPr>
          <p:spPr bwMode="auto">
            <a:xfrm>
              <a:off x="2639" y="3681"/>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6600"/>
                <a:t>)</a:t>
              </a:r>
              <a:endParaRPr lang="tr-TR" altLang="tr-TR"/>
            </a:p>
          </p:txBody>
        </p:sp>
        <p:sp>
          <p:nvSpPr>
            <p:cNvPr id="94247" name="Line 18"/>
            <p:cNvSpPr>
              <a:spLocks noChangeShapeType="1"/>
            </p:cNvSpPr>
            <p:nvPr/>
          </p:nvSpPr>
          <p:spPr bwMode="auto">
            <a:xfrm>
              <a:off x="1156" y="3748"/>
              <a:ext cx="2404"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grpSp>
      <p:grpSp>
        <p:nvGrpSpPr>
          <p:cNvPr id="3" name="Group 19"/>
          <p:cNvGrpSpPr>
            <a:grpSpLocks/>
          </p:cNvGrpSpPr>
          <p:nvPr/>
        </p:nvGrpSpPr>
        <p:grpSpPr bwMode="auto">
          <a:xfrm>
            <a:off x="1524000" y="4508501"/>
            <a:ext cx="5651500" cy="2144713"/>
            <a:chOff x="0" y="2840"/>
            <a:chExt cx="3560" cy="1351"/>
          </a:xfrm>
        </p:grpSpPr>
        <p:sp>
          <p:nvSpPr>
            <p:cNvPr id="94220" name="Text Box 20"/>
            <p:cNvSpPr txBox="1">
              <a:spLocks noChangeArrowheads="1"/>
            </p:cNvSpPr>
            <p:nvPr/>
          </p:nvSpPr>
          <p:spPr bwMode="auto">
            <a:xfrm>
              <a:off x="0" y="3425"/>
              <a:ext cx="129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Talep Esn.=</a:t>
              </a:r>
              <a:endParaRPr lang="tr-TR" altLang="tr-TR"/>
            </a:p>
          </p:txBody>
        </p:sp>
        <p:sp>
          <p:nvSpPr>
            <p:cNvPr id="94221" name="Text Box 21"/>
            <p:cNvSpPr txBox="1">
              <a:spLocks noChangeArrowheads="1"/>
            </p:cNvSpPr>
            <p:nvPr/>
          </p:nvSpPr>
          <p:spPr bwMode="auto">
            <a:xfrm>
              <a:off x="1701" y="3021"/>
              <a:ext cx="99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sz="1400"/>
                <a:t>80.000-120.000</a:t>
              </a:r>
            </a:p>
          </p:txBody>
        </p:sp>
        <p:sp>
          <p:nvSpPr>
            <p:cNvPr id="94222" name="Text Box 22"/>
            <p:cNvSpPr txBox="1">
              <a:spLocks noChangeArrowheads="1"/>
            </p:cNvSpPr>
            <p:nvPr/>
          </p:nvSpPr>
          <p:spPr bwMode="auto">
            <a:xfrm>
              <a:off x="1928" y="3248"/>
              <a:ext cx="589"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sz="1400"/>
                <a:t>120.000</a:t>
              </a:r>
            </a:p>
          </p:txBody>
        </p:sp>
        <p:sp>
          <p:nvSpPr>
            <p:cNvPr id="94223" name="Text Box 23"/>
            <p:cNvSpPr txBox="1">
              <a:spLocks noChangeArrowheads="1"/>
            </p:cNvSpPr>
            <p:nvPr/>
          </p:nvSpPr>
          <p:spPr bwMode="auto">
            <a:xfrm>
              <a:off x="2790" y="3112"/>
              <a:ext cx="54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X 100</a:t>
              </a:r>
              <a:endParaRPr lang="tr-TR" altLang="tr-TR"/>
            </a:p>
          </p:txBody>
        </p:sp>
        <p:sp>
          <p:nvSpPr>
            <p:cNvPr id="94224" name="Line 24"/>
            <p:cNvSpPr>
              <a:spLocks noChangeShapeType="1"/>
            </p:cNvSpPr>
            <p:nvPr/>
          </p:nvSpPr>
          <p:spPr bwMode="auto">
            <a:xfrm>
              <a:off x="1700" y="3248"/>
              <a:ext cx="953"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4225" name="Text Box 25"/>
            <p:cNvSpPr txBox="1">
              <a:spLocks noChangeArrowheads="1"/>
            </p:cNvSpPr>
            <p:nvPr/>
          </p:nvSpPr>
          <p:spPr bwMode="auto">
            <a:xfrm>
              <a:off x="1506" y="2840"/>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6600"/>
                <a:t>(</a:t>
              </a:r>
              <a:endParaRPr lang="tr-TR" altLang="tr-TR"/>
            </a:p>
          </p:txBody>
        </p:sp>
        <p:sp>
          <p:nvSpPr>
            <p:cNvPr id="94226" name="Text Box 26"/>
            <p:cNvSpPr txBox="1">
              <a:spLocks noChangeArrowheads="1"/>
            </p:cNvSpPr>
            <p:nvPr/>
          </p:nvSpPr>
          <p:spPr bwMode="auto">
            <a:xfrm>
              <a:off x="2504" y="2840"/>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6600"/>
                <a:t>)</a:t>
              </a:r>
              <a:endParaRPr lang="tr-TR" altLang="tr-TR"/>
            </a:p>
          </p:txBody>
        </p:sp>
        <p:sp>
          <p:nvSpPr>
            <p:cNvPr id="94227" name="Text Box 27"/>
            <p:cNvSpPr txBox="1">
              <a:spLocks noChangeArrowheads="1"/>
            </p:cNvSpPr>
            <p:nvPr/>
          </p:nvSpPr>
          <p:spPr bwMode="auto">
            <a:xfrm>
              <a:off x="1609" y="3680"/>
              <a:ext cx="131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sz="1400"/>
                <a:t>         100– 60</a:t>
              </a:r>
            </a:p>
          </p:txBody>
        </p:sp>
        <p:sp>
          <p:nvSpPr>
            <p:cNvPr id="94228" name="Text Box 28"/>
            <p:cNvSpPr txBox="1">
              <a:spLocks noChangeArrowheads="1"/>
            </p:cNvSpPr>
            <p:nvPr/>
          </p:nvSpPr>
          <p:spPr bwMode="auto">
            <a:xfrm>
              <a:off x="1882" y="3907"/>
              <a:ext cx="589"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sz="1400"/>
                <a:t>      60</a:t>
              </a:r>
            </a:p>
          </p:txBody>
        </p:sp>
        <p:sp>
          <p:nvSpPr>
            <p:cNvPr id="94229" name="Text Box 29"/>
            <p:cNvSpPr txBox="1">
              <a:spLocks noChangeArrowheads="1"/>
            </p:cNvSpPr>
            <p:nvPr/>
          </p:nvSpPr>
          <p:spPr bwMode="auto">
            <a:xfrm>
              <a:off x="2925" y="3771"/>
              <a:ext cx="54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X 100</a:t>
              </a:r>
              <a:endParaRPr lang="tr-TR" altLang="tr-TR"/>
            </a:p>
          </p:txBody>
        </p:sp>
        <p:sp>
          <p:nvSpPr>
            <p:cNvPr id="94230" name="Line 30"/>
            <p:cNvSpPr>
              <a:spLocks noChangeShapeType="1"/>
            </p:cNvSpPr>
            <p:nvPr/>
          </p:nvSpPr>
          <p:spPr bwMode="auto">
            <a:xfrm>
              <a:off x="1563" y="3907"/>
              <a:ext cx="118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4231" name="Text Box 31"/>
            <p:cNvSpPr txBox="1">
              <a:spLocks noChangeArrowheads="1"/>
            </p:cNvSpPr>
            <p:nvPr/>
          </p:nvSpPr>
          <p:spPr bwMode="auto">
            <a:xfrm>
              <a:off x="1369" y="3499"/>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6600"/>
                <a:t>(</a:t>
              </a:r>
              <a:endParaRPr lang="tr-TR" altLang="tr-TR"/>
            </a:p>
          </p:txBody>
        </p:sp>
        <p:sp>
          <p:nvSpPr>
            <p:cNvPr id="94232" name="Text Box 32"/>
            <p:cNvSpPr txBox="1">
              <a:spLocks noChangeArrowheads="1"/>
            </p:cNvSpPr>
            <p:nvPr/>
          </p:nvSpPr>
          <p:spPr bwMode="auto">
            <a:xfrm>
              <a:off x="2639" y="3499"/>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6600"/>
                <a:t>)</a:t>
              </a:r>
              <a:endParaRPr lang="tr-TR" altLang="tr-TR"/>
            </a:p>
          </p:txBody>
        </p:sp>
        <p:sp>
          <p:nvSpPr>
            <p:cNvPr id="94233" name="Line 33"/>
            <p:cNvSpPr>
              <a:spLocks noChangeShapeType="1"/>
            </p:cNvSpPr>
            <p:nvPr/>
          </p:nvSpPr>
          <p:spPr bwMode="auto">
            <a:xfrm>
              <a:off x="1156" y="3566"/>
              <a:ext cx="2404"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grpSp>
      <p:grpSp>
        <p:nvGrpSpPr>
          <p:cNvPr id="4" name="Group 34"/>
          <p:cNvGrpSpPr>
            <a:grpSpLocks/>
          </p:cNvGrpSpPr>
          <p:nvPr/>
        </p:nvGrpSpPr>
        <p:grpSpPr bwMode="auto">
          <a:xfrm>
            <a:off x="7175501" y="5157789"/>
            <a:ext cx="1800225" cy="942975"/>
            <a:chOff x="3560" y="3249"/>
            <a:chExt cx="1134" cy="594"/>
          </a:xfrm>
        </p:grpSpPr>
        <p:sp>
          <p:nvSpPr>
            <p:cNvPr id="94216" name="Text Box 35"/>
            <p:cNvSpPr txBox="1">
              <a:spLocks noChangeArrowheads="1"/>
            </p:cNvSpPr>
            <p:nvPr/>
          </p:nvSpPr>
          <p:spPr bwMode="auto">
            <a:xfrm>
              <a:off x="3560" y="3430"/>
              <a:ext cx="273"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a:t>
              </a:r>
              <a:endParaRPr lang="tr-TR" altLang="tr-TR" sz="2000"/>
            </a:p>
          </p:txBody>
        </p:sp>
        <p:sp>
          <p:nvSpPr>
            <p:cNvPr id="94217" name="Text Box 36"/>
            <p:cNvSpPr txBox="1">
              <a:spLocks noChangeArrowheads="1"/>
            </p:cNvSpPr>
            <p:nvPr/>
          </p:nvSpPr>
          <p:spPr bwMode="auto">
            <a:xfrm>
              <a:off x="4059" y="3249"/>
              <a:ext cx="635"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-33,3</a:t>
              </a:r>
              <a:endParaRPr lang="tr-TR" altLang="tr-TR" sz="2000"/>
            </a:p>
          </p:txBody>
        </p:sp>
        <p:sp>
          <p:nvSpPr>
            <p:cNvPr id="94218" name="Text Box 37"/>
            <p:cNvSpPr txBox="1">
              <a:spLocks noChangeArrowheads="1"/>
            </p:cNvSpPr>
            <p:nvPr/>
          </p:nvSpPr>
          <p:spPr bwMode="auto">
            <a:xfrm>
              <a:off x="4060" y="3612"/>
              <a:ext cx="40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66,7</a:t>
              </a:r>
              <a:endParaRPr lang="tr-TR" altLang="tr-TR" sz="2000"/>
            </a:p>
          </p:txBody>
        </p:sp>
        <p:sp>
          <p:nvSpPr>
            <p:cNvPr id="94219" name="Line 38"/>
            <p:cNvSpPr>
              <a:spLocks noChangeShapeType="1"/>
            </p:cNvSpPr>
            <p:nvPr/>
          </p:nvSpPr>
          <p:spPr bwMode="auto">
            <a:xfrm flipV="1">
              <a:off x="3878" y="3566"/>
              <a:ext cx="726" cy="1"/>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grpSp>
      <p:sp>
        <p:nvSpPr>
          <p:cNvPr id="108583" name="Text Box 39"/>
          <p:cNvSpPr txBox="1">
            <a:spLocks noChangeArrowheads="1"/>
          </p:cNvSpPr>
          <p:nvPr/>
        </p:nvSpPr>
        <p:spPr bwMode="auto">
          <a:xfrm>
            <a:off x="9047163" y="5445125"/>
            <a:ext cx="1225550" cy="369332"/>
          </a:xfrm>
          <a:prstGeom prst="rect">
            <a:avLst/>
          </a:prstGeom>
          <a:noFill/>
          <a:ln w="25400">
            <a:solidFill>
              <a:schemeClr val="hlink"/>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solidFill>
                  <a:schemeClr val="folHlink"/>
                </a:solidFill>
              </a:rPr>
              <a:t>= -0,49</a:t>
            </a:r>
            <a:endParaRPr lang="tr-TR" altLang="tr-TR" sz="2000" b="1">
              <a:solidFill>
                <a:schemeClr val="folHlink"/>
              </a:solidFill>
            </a:endParaRPr>
          </a:p>
        </p:txBody>
      </p:sp>
    </p:spTree>
    <p:extLst>
      <p:ext uri="{BB962C8B-B14F-4D97-AF65-F5344CB8AC3E}">
        <p14:creationId xmlns:p14="http://schemas.microsoft.com/office/powerpoint/2010/main" val="1892629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108546"/>
                                        </p:tgtEl>
                                        <p:attrNameLst>
                                          <p:attrName>style.visibility</p:attrName>
                                        </p:attrNameLst>
                                      </p:cBhvr>
                                      <p:to>
                                        <p:strVal val="visible"/>
                                      </p:to>
                                    </p:set>
                                    <p:animEffect transition="in" filter="slide(fromTop)">
                                      <p:cBhvr>
                                        <p:cTn id="7" dur="500"/>
                                        <p:tgtEl>
                                          <p:spTgt spid="1085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108547"/>
                                        </p:tgtEl>
                                        <p:attrNameLst>
                                          <p:attrName>style.visibility</p:attrName>
                                        </p:attrNameLst>
                                      </p:cBhvr>
                                      <p:to>
                                        <p:strVal val="visible"/>
                                      </p:to>
                                    </p:set>
                                    <p:animEffect transition="in" filter="slide(fromTop)">
                                      <p:cBhvr>
                                        <p:cTn id="12" dur="500"/>
                                        <p:tgtEl>
                                          <p:spTgt spid="10854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dissolve">
                                      <p:cBhvr>
                                        <p:cTn id="17" dur="500"/>
                                        <p:tgtEl>
                                          <p:spTgt spid="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dissolve">
                                      <p:cBhvr>
                                        <p:cTn id="22" dur="500"/>
                                        <p:tgtEl>
                                          <p:spTgt spid="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dissolve">
                                      <p:cBhvr>
                                        <p:cTn id="27" dur="500"/>
                                        <p:tgtEl>
                                          <p:spTgt spid="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08583"/>
                                        </p:tgtEl>
                                        <p:attrNameLst>
                                          <p:attrName>style.visibility</p:attrName>
                                        </p:attrNameLst>
                                      </p:cBhvr>
                                      <p:to>
                                        <p:strVal val="visible"/>
                                      </p:to>
                                    </p:set>
                                    <p:animEffect transition="in" filter="dissolve">
                                      <p:cBhvr>
                                        <p:cTn id="32" dur="500"/>
                                        <p:tgtEl>
                                          <p:spTgt spid="1085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546" grpId="0" autoUpdateAnimBg="0"/>
      <p:bldP spid="108547" grpId="0" autoUpdateAnimBg="0"/>
      <p:bldP spid="10858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Text Box 2"/>
          <p:cNvSpPr txBox="1">
            <a:spLocks noChangeArrowheads="1"/>
          </p:cNvSpPr>
          <p:nvPr/>
        </p:nvSpPr>
        <p:spPr bwMode="auto">
          <a:xfrm>
            <a:off x="1524000" y="1716088"/>
            <a:ext cx="9144000" cy="322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lnSpc>
                <a:spcPct val="190000"/>
              </a:lnSpc>
            </a:pPr>
            <a:r>
              <a:rPr lang="tr-TR" altLang="tr-TR" b="1" u="sng">
                <a:solidFill>
                  <a:schemeClr val="folHlink"/>
                </a:solidFill>
              </a:rPr>
              <a:t>Talep Esnekliğini etkileyen Faktörler:</a:t>
            </a:r>
          </a:p>
          <a:p>
            <a:pPr eaLnBrk="1" hangingPunct="1">
              <a:lnSpc>
                <a:spcPct val="190000"/>
              </a:lnSpc>
            </a:pPr>
            <a:r>
              <a:rPr lang="tr-TR" altLang="tr-TR"/>
              <a:t>Malın tüketici bütçesi içindeki yeri ve önemi,</a:t>
            </a:r>
          </a:p>
          <a:p>
            <a:pPr eaLnBrk="1" hangingPunct="1">
              <a:lnSpc>
                <a:spcPct val="190000"/>
              </a:lnSpc>
            </a:pPr>
            <a:r>
              <a:rPr lang="tr-TR" altLang="tr-TR"/>
              <a:t>Malın zorunlu mal olup olmaması,</a:t>
            </a:r>
          </a:p>
          <a:p>
            <a:pPr eaLnBrk="1" hangingPunct="1">
              <a:lnSpc>
                <a:spcPct val="190000"/>
              </a:lnSpc>
            </a:pPr>
            <a:r>
              <a:rPr lang="tr-TR" altLang="tr-TR"/>
              <a:t>İkame olanaklarının bulunup bulunmaması,</a:t>
            </a:r>
          </a:p>
          <a:p>
            <a:pPr eaLnBrk="1" hangingPunct="1">
              <a:lnSpc>
                <a:spcPct val="190000"/>
              </a:lnSpc>
            </a:pPr>
            <a:r>
              <a:rPr lang="tr-TR" altLang="tr-TR"/>
              <a:t>Toplumun tüketim alışkanlıklarındaki değişiklikler,</a:t>
            </a:r>
          </a:p>
          <a:p>
            <a:pPr eaLnBrk="1" hangingPunct="1">
              <a:lnSpc>
                <a:spcPct val="190000"/>
              </a:lnSpc>
            </a:pPr>
            <a:r>
              <a:rPr lang="tr-TR" altLang="tr-TR"/>
              <a:t>Zaman unsuru.</a:t>
            </a:r>
          </a:p>
        </p:txBody>
      </p:sp>
    </p:spTree>
    <p:extLst>
      <p:ext uri="{BB962C8B-B14F-4D97-AF65-F5344CB8AC3E}">
        <p14:creationId xmlns:p14="http://schemas.microsoft.com/office/powerpoint/2010/main" val="18619129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107522">
                                            <p:txEl>
                                              <p:pRg st="0" end="0"/>
                                            </p:txEl>
                                          </p:spTgt>
                                        </p:tgtEl>
                                        <p:attrNameLst>
                                          <p:attrName>style.visibility</p:attrName>
                                        </p:attrNameLst>
                                      </p:cBhvr>
                                      <p:to>
                                        <p:strVal val="visible"/>
                                      </p:to>
                                    </p:set>
                                    <p:animEffect transition="in" filter="slide(fromTop)">
                                      <p:cBhvr>
                                        <p:cTn id="7" dur="500"/>
                                        <p:tgtEl>
                                          <p:spTgt spid="10752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107522">
                                            <p:txEl>
                                              <p:pRg st="1" end="1"/>
                                            </p:txEl>
                                          </p:spTgt>
                                        </p:tgtEl>
                                        <p:attrNameLst>
                                          <p:attrName>style.visibility</p:attrName>
                                        </p:attrNameLst>
                                      </p:cBhvr>
                                      <p:to>
                                        <p:strVal val="visible"/>
                                      </p:to>
                                    </p:set>
                                    <p:animEffect transition="in" filter="slide(fromTop)">
                                      <p:cBhvr>
                                        <p:cTn id="12" dur="500"/>
                                        <p:tgtEl>
                                          <p:spTgt spid="107522">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1" fill="hold" grpId="0" nodeType="clickEffect">
                                  <p:stCondLst>
                                    <p:cond delay="0"/>
                                  </p:stCondLst>
                                  <p:childTnLst>
                                    <p:set>
                                      <p:cBhvr>
                                        <p:cTn id="16" dur="1" fill="hold">
                                          <p:stCondLst>
                                            <p:cond delay="0"/>
                                          </p:stCondLst>
                                        </p:cTn>
                                        <p:tgtEl>
                                          <p:spTgt spid="107522">
                                            <p:txEl>
                                              <p:pRg st="2" end="2"/>
                                            </p:txEl>
                                          </p:spTgt>
                                        </p:tgtEl>
                                        <p:attrNameLst>
                                          <p:attrName>style.visibility</p:attrName>
                                        </p:attrNameLst>
                                      </p:cBhvr>
                                      <p:to>
                                        <p:strVal val="visible"/>
                                      </p:to>
                                    </p:set>
                                    <p:animEffect transition="in" filter="slide(fromTop)">
                                      <p:cBhvr>
                                        <p:cTn id="17" dur="500"/>
                                        <p:tgtEl>
                                          <p:spTgt spid="107522">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2" presetClass="entr" presetSubtype="1" fill="hold" grpId="0" nodeType="clickEffect">
                                  <p:stCondLst>
                                    <p:cond delay="0"/>
                                  </p:stCondLst>
                                  <p:childTnLst>
                                    <p:set>
                                      <p:cBhvr>
                                        <p:cTn id="21" dur="1" fill="hold">
                                          <p:stCondLst>
                                            <p:cond delay="0"/>
                                          </p:stCondLst>
                                        </p:cTn>
                                        <p:tgtEl>
                                          <p:spTgt spid="107522">
                                            <p:txEl>
                                              <p:pRg st="3" end="3"/>
                                            </p:txEl>
                                          </p:spTgt>
                                        </p:tgtEl>
                                        <p:attrNameLst>
                                          <p:attrName>style.visibility</p:attrName>
                                        </p:attrNameLst>
                                      </p:cBhvr>
                                      <p:to>
                                        <p:strVal val="visible"/>
                                      </p:to>
                                    </p:set>
                                    <p:animEffect transition="in" filter="slide(fromTop)">
                                      <p:cBhvr>
                                        <p:cTn id="22" dur="500"/>
                                        <p:tgtEl>
                                          <p:spTgt spid="107522">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2" presetClass="entr" presetSubtype="1" fill="hold" grpId="0" nodeType="clickEffect">
                                  <p:stCondLst>
                                    <p:cond delay="0"/>
                                  </p:stCondLst>
                                  <p:childTnLst>
                                    <p:set>
                                      <p:cBhvr>
                                        <p:cTn id="26" dur="1" fill="hold">
                                          <p:stCondLst>
                                            <p:cond delay="0"/>
                                          </p:stCondLst>
                                        </p:cTn>
                                        <p:tgtEl>
                                          <p:spTgt spid="107522">
                                            <p:txEl>
                                              <p:pRg st="4" end="4"/>
                                            </p:txEl>
                                          </p:spTgt>
                                        </p:tgtEl>
                                        <p:attrNameLst>
                                          <p:attrName>style.visibility</p:attrName>
                                        </p:attrNameLst>
                                      </p:cBhvr>
                                      <p:to>
                                        <p:strVal val="visible"/>
                                      </p:to>
                                    </p:set>
                                    <p:animEffect transition="in" filter="slide(fromTop)">
                                      <p:cBhvr>
                                        <p:cTn id="27" dur="500"/>
                                        <p:tgtEl>
                                          <p:spTgt spid="107522">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2" presetClass="entr" presetSubtype="1" fill="hold" grpId="0" nodeType="clickEffect">
                                  <p:stCondLst>
                                    <p:cond delay="0"/>
                                  </p:stCondLst>
                                  <p:childTnLst>
                                    <p:set>
                                      <p:cBhvr>
                                        <p:cTn id="31" dur="1" fill="hold">
                                          <p:stCondLst>
                                            <p:cond delay="0"/>
                                          </p:stCondLst>
                                        </p:cTn>
                                        <p:tgtEl>
                                          <p:spTgt spid="107522">
                                            <p:txEl>
                                              <p:pRg st="5" end="5"/>
                                            </p:txEl>
                                          </p:spTgt>
                                        </p:tgtEl>
                                        <p:attrNameLst>
                                          <p:attrName>style.visibility</p:attrName>
                                        </p:attrNameLst>
                                      </p:cBhvr>
                                      <p:to>
                                        <p:strVal val="visible"/>
                                      </p:to>
                                    </p:set>
                                    <p:animEffect transition="in" filter="slide(fromTop)">
                                      <p:cBhvr>
                                        <p:cTn id="32" dur="500"/>
                                        <p:tgtEl>
                                          <p:spTgt spid="10752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522"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ext Box 2"/>
          <p:cNvSpPr txBox="1">
            <a:spLocks noChangeArrowheads="1"/>
          </p:cNvSpPr>
          <p:nvPr/>
        </p:nvSpPr>
        <p:spPr bwMode="auto">
          <a:xfrm>
            <a:off x="1524000" y="1196976"/>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u="sng">
                <a:solidFill>
                  <a:schemeClr val="folHlink"/>
                </a:solidFill>
              </a:rPr>
              <a:t>Talebin gelir esnekliği</a:t>
            </a:r>
            <a:r>
              <a:rPr lang="tr-TR" altLang="tr-TR" u="sng"/>
              <a:t>;</a:t>
            </a:r>
          </a:p>
        </p:txBody>
      </p:sp>
      <p:sp>
        <p:nvSpPr>
          <p:cNvPr id="106499" name="Text Box 3"/>
          <p:cNvSpPr txBox="1">
            <a:spLocks noChangeArrowheads="1"/>
          </p:cNvSpPr>
          <p:nvPr/>
        </p:nvSpPr>
        <p:spPr bwMode="auto">
          <a:xfrm>
            <a:off x="1524000" y="1557339"/>
            <a:ext cx="9144000"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Bir malın fiyatı dahil olmak üzere diğer etkenlerin değişmediği koşullarda, tüketicinin gelirinde meydana gelen değişmelerin tüketici talebi üzerindeki etkiye </a:t>
            </a:r>
            <a:r>
              <a:rPr lang="tr-TR" altLang="tr-TR" b="1">
                <a:solidFill>
                  <a:schemeClr val="folHlink"/>
                </a:solidFill>
              </a:rPr>
              <a:t>talebin gelir esnekliği</a:t>
            </a:r>
            <a:r>
              <a:rPr lang="tr-TR" altLang="tr-TR" b="1"/>
              <a:t> </a:t>
            </a:r>
            <a:r>
              <a:rPr lang="tr-TR" altLang="tr-TR"/>
              <a:t>adı verilir. </a:t>
            </a:r>
          </a:p>
        </p:txBody>
      </p:sp>
      <p:sp>
        <p:nvSpPr>
          <p:cNvPr id="106500" name="Text Box 4"/>
          <p:cNvSpPr txBox="1">
            <a:spLocks noChangeArrowheads="1"/>
          </p:cNvSpPr>
          <p:nvPr/>
        </p:nvSpPr>
        <p:spPr bwMode="auto">
          <a:xfrm>
            <a:off x="1524000" y="2636838"/>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Talebin gelir esnekliği aşağıdaki şekilde formule edilebilir. </a:t>
            </a:r>
          </a:p>
        </p:txBody>
      </p:sp>
      <p:sp>
        <p:nvSpPr>
          <p:cNvPr id="106503" name="Line 7"/>
          <p:cNvSpPr>
            <a:spLocks noChangeShapeType="1"/>
          </p:cNvSpPr>
          <p:nvPr/>
        </p:nvSpPr>
        <p:spPr bwMode="auto">
          <a:xfrm>
            <a:off x="1524000" y="256540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grpSp>
        <p:nvGrpSpPr>
          <p:cNvPr id="2" name="Group 13"/>
          <p:cNvGrpSpPr>
            <a:grpSpLocks/>
          </p:cNvGrpSpPr>
          <p:nvPr/>
        </p:nvGrpSpPr>
        <p:grpSpPr bwMode="auto">
          <a:xfrm>
            <a:off x="2028826" y="3213100"/>
            <a:ext cx="8639175" cy="871538"/>
            <a:chOff x="318" y="2246"/>
            <a:chExt cx="5442" cy="549"/>
          </a:xfrm>
        </p:grpSpPr>
        <p:sp>
          <p:nvSpPr>
            <p:cNvPr id="96278" name="Text Box 9"/>
            <p:cNvSpPr txBox="1">
              <a:spLocks noChangeArrowheads="1"/>
            </p:cNvSpPr>
            <p:nvPr/>
          </p:nvSpPr>
          <p:spPr bwMode="auto">
            <a:xfrm>
              <a:off x="318" y="2383"/>
              <a:ext cx="1831"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Talebin Gelir Esnekliği =</a:t>
              </a:r>
              <a:endParaRPr lang="tr-TR" altLang="tr-TR" sz="2000"/>
            </a:p>
          </p:txBody>
        </p:sp>
        <p:sp>
          <p:nvSpPr>
            <p:cNvPr id="96279" name="Text Box 10"/>
            <p:cNvSpPr txBox="1">
              <a:spLocks noChangeArrowheads="1"/>
            </p:cNvSpPr>
            <p:nvPr/>
          </p:nvSpPr>
          <p:spPr bwMode="auto">
            <a:xfrm>
              <a:off x="2075" y="2246"/>
              <a:ext cx="3685"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Talep miktarında meydana gelen oransal değişim</a:t>
              </a:r>
              <a:endParaRPr lang="tr-TR" altLang="tr-TR" sz="2000"/>
            </a:p>
          </p:txBody>
        </p:sp>
        <p:sp>
          <p:nvSpPr>
            <p:cNvPr id="96280" name="Text Box 11"/>
            <p:cNvSpPr txBox="1">
              <a:spLocks noChangeArrowheads="1"/>
            </p:cNvSpPr>
            <p:nvPr/>
          </p:nvSpPr>
          <p:spPr bwMode="auto">
            <a:xfrm>
              <a:off x="2109" y="2564"/>
              <a:ext cx="326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Tüketici gelirinde meydana gelen oransal değişim</a:t>
              </a:r>
              <a:endParaRPr lang="tr-TR" altLang="tr-TR" sz="2000"/>
            </a:p>
          </p:txBody>
        </p:sp>
        <p:sp>
          <p:nvSpPr>
            <p:cNvPr id="96281" name="Line 12"/>
            <p:cNvSpPr>
              <a:spLocks noChangeShapeType="1"/>
            </p:cNvSpPr>
            <p:nvPr/>
          </p:nvSpPr>
          <p:spPr bwMode="auto">
            <a:xfrm flipV="1">
              <a:off x="2124" y="2518"/>
              <a:ext cx="3392" cy="1"/>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grpSp>
      <p:grpSp>
        <p:nvGrpSpPr>
          <p:cNvPr id="3" name="Group 14"/>
          <p:cNvGrpSpPr>
            <a:grpSpLocks/>
          </p:cNvGrpSpPr>
          <p:nvPr/>
        </p:nvGrpSpPr>
        <p:grpSpPr bwMode="auto">
          <a:xfrm>
            <a:off x="1487488" y="3876676"/>
            <a:ext cx="9180513" cy="2144713"/>
            <a:chOff x="0" y="3022"/>
            <a:chExt cx="3560" cy="1351"/>
          </a:xfrm>
        </p:grpSpPr>
        <p:sp>
          <p:nvSpPr>
            <p:cNvPr id="96264" name="Text Box 15"/>
            <p:cNvSpPr txBox="1">
              <a:spLocks noChangeArrowheads="1"/>
            </p:cNvSpPr>
            <p:nvPr/>
          </p:nvSpPr>
          <p:spPr bwMode="auto">
            <a:xfrm>
              <a:off x="0" y="3607"/>
              <a:ext cx="129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Talebin Gelir Esnekliği =</a:t>
              </a:r>
              <a:endParaRPr lang="tr-TR" altLang="tr-TR"/>
            </a:p>
          </p:txBody>
        </p:sp>
        <p:sp>
          <p:nvSpPr>
            <p:cNvPr id="96265" name="Text Box 16"/>
            <p:cNvSpPr txBox="1">
              <a:spLocks noChangeArrowheads="1"/>
            </p:cNvSpPr>
            <p:nvPr/>
          </p:nvSpPr>
          <p:spPr bwMode="auto">
            <a:xfrm>
              <a:off x="1746" y="3203"/>
              <a:ext cx="99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Talep2 – Talep1</a:t>
              </a:r>
              <a:endParaRPr lang="tr-TR" altLang="tr-TR"/>
            </a:p>
          </p:txBody>
        </p:sp>
        <p:sp>
          <p:nvSpPr>
            <p:cNvPr id="96266" name="Text Box 17"/>
            <p:cNvSpPr txBox="1">
              <a:spLocks noChangeArrowheads="1"/>
            </p:cNvSpPr>
            <p:nvPr/>
          </p:nvSpPr>
          <p:spPr bwMode="auto">
            <a:xfrm>
              <a:off x="1928" y="3430"/>
              <a:ext cx="589"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Talep1</a:t>
              </a:r>
              <a:endParaRPr lang="tr-TR" altLang="tr-TR"/>
            </a:p>
          </p:txBody>
        </p:sp>
        <p:sp>
          <p:nvSpPr>
            <p:cNvPr id="96267" name="Text Box 18"/>
            <p:cNvSpPr txBox="1">
              <a:spLocks noChangeArrowheads="1"/>
            </p:cNvSpPr>
            <p:nvPr/>
          </p:nvSpPr>
          <p:spPr bwMode="auto">
            <a:xfrm>
              <a:off x="2790" y="3294"/>
              <a:ext cx="54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X 100</a:t>
              </a:r>
              <a:endParaRPr lang="tr-TR" altLang="tr-TR"/>
            </a:p>
          </p:txBody>
        </p:sp>
        <p:sp>
          <p:nvSpPr>
            <p:cNvPr id="96268" name="Line 19"/>
            <p:cNvSpPr>
              <a:spLocks noChangeShapeType="1"/>
            </p:cNvSpPr>
            <p:nvPr/>
          </p:nvSpPr>
          <p:spPr bwMode="auto">
            <a:xfrm>
              <a:off x="1700" y="3430"/>
              <a:ext cx="953"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6269" name="Text Box 20"/>
            <p:cNvSpPr txBox="1">
              <a:spLocks noChangeArrowheads="1"/>
            </p:cNvSpPr>
            <p:nvPr/>
          </p:nvSpPr>
          <p:spPr bwMode="auto">
            <a:xfrm>
              <a:off x="1506" y="3022"/>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6600"/>
                <a:t>(</a:t>
              </a:r>
              <a:endParaRPr lang="tr-TR" altLang="tr-TR"/>
            </a:p>
          </p:txBody>
        </p:sp>
        <p:sp>
          <p:nvSpPr>
            <p:cNvPr id="96270" name="Text Box 21"/>
            <p:cNvSpPr txBox="1">
              <a:spLocks noChangeArrowheads="1"/>
            </p:cNvSpPr>
            <p:nvPr/>
          </p:nvSpPr>
          <p:spPr bwMode="auto">
            <a:xfrm>
              <a:off x="2504" y="3022"/>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6600"/>
                <a:t>)</a:t>
              </a:r>
              <a:endParaRPr lang="tr-TR" altLang="tr-TR"/>
            </a:p>
          </p:txBody>
        </p:sp>
        <p:sp>
          <p:nvSpPr>
            <p:cNvPr id="96271" name="Text Box 22"/>
            <p:cNvSpPr txBox="1">
              <a:spLocks noChangeArrowheads="1"/>
            </p:cNvSpPr>
            <p:nvPr/>
          </p:nvSpPr>
          <p:spPr bwMode="auto">
            <a:xfrm>
              <a:off x="1609" y="3862"/>
              <a:ext cx="131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       Gelir2 – Gelir1</a:t>
              </a:r>
              <a:endParaRPr lang="tr-TR" altLang="tr-TR"/>
            </a:p>
          </p:txBody>
        </p:sp>
        <p:sp>
          <p:nvSpPr>
            <p:cNvPr id="96272" name="Text Box 23"/>
            <p:cNvSpPr txBox="1">
              <a:spLocks noChangeArrowheads="1"/>
            </p:cNvSpPr>
            <p:nvPr/>
          </p:nvSpPr>
          <p:spPr bwMode="auto">
            <a:xfrm>
              <a:off x="1882" y="4089"/>
              <a:ext cx="589"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   Gelir1</a:t>
              </a:r>
              <a:endParaRPr lang="tr-TR" altLang="tr-TR"/>
            </a:p>
          </p:txBody>
        </p:sp>
        <p:sp>
          <p:nvSpPr>
            <p:cNvPr id="96273" name="Text Box 24"/>
            <p:cNvSpPr txBox="1">
              <a:spLocks noChangeArrowheads="1"/>
            </p:cNvSpPr>
            <p:nvPr/>
          </p:nvSpPr>
          <p:spPr bwMode="auto">
            <a:xfrm>
              <a:off x="2925" y="3953"/>
              <a:ext cx="54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X 100</a:t>
              </a:r>
              <a:endParaRPr lang="tr-TR" altLang="tr-TR"/>
            </a:p>
          </p:txBody>
        </p:sp>
        <p:sp>
          <p:nvSpPr>
            <p:cNvPr id="96274" name="Line 25"/>
            <p:cNvSpPr>
              <a:spLocks noChangeShapeType="1"/>
            </p:cNvSpPr>
            <p:nvPr/>
          </p:nvSpPr>
          <p:spPr bwMode="auto">
            <a:xfrm>
              <a:off x="1563" y="4089"/>
              <a:ext cx="118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6275" name="Text Box 26"/>
            <p:cNvSpPr txBox="1">
              <a:spLocks noChangeArrowheads="1"/>
            </p:cNvSpPr>
            <p:nvPr/>
          </p:nvSpPr>
          <p:spPr bwMode="auto">
            <a:xfrm>
              <a:off x="1369" y="3681"/>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6600"/>
                <a:t>(</a:t>
              </a:r>
              <a:endParaRPr lang="tr-TR" altLang="tr-TR"/>
            </a:p>
          </p:txBody>
        </p:sp>
        <p:sp>
          <p:nvSpPr>
            <p:cNvPr id="96276" name="Text Box 27"/>
            <p:cNvSpPr txBox="1">
              <a:spLocks noChangeArrowheads="1"/>
            </p:cNvSpPr>
            <p:nvPr/>
          </p:nvSpPr>
          <p:spPr bwMode="auto">
            <a:xfrm>
              <a:off x="2639" y="3681"/>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6600"/>
                <a:t>)</a:t>
              </a:r>
              <a:endParaRPr lang="tr-TR" altLang="tr-TR"/>
            </a:p>
          </p:txBody>
        </p:sp>
        <p:sp>
          <p:nvSpPr>
            <p:cNvPr id="96277" name="Line 28"/>
            <p:cNvSpPr>
              <a:spLocks noChangeShapeType="1"/>
            </p:cNvSpPr>
            <p:nvPr/>
          </p:nvSpPr>
          <p:spPr bwMode="auto">
            <a:xfrm>
              <a:off x="1156" y="3748"/>
              <a:ext cx="2404"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grpSp>
    </p:spTree>
    <p:extLst>
      <p:ext uri="{BB962C8B-B14F-4D97-AF65-F5344CB8AC3E}">
        <p14:creationId xmlns:p14="http://schemas.microsoft.com/office/powerpoint/2010/main" val="41842126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106498"/>
                                        </p:tgtEl>
                                        <p:attrNameLst>
                                          <p:attrName>style.visibility</p:attrName>
                                        </p:attrNameLst>
                                      </p:cBhvr>
                                      <p:to>
                                        <p:strVal val="visible"/>
                                      </p:to>
                                    </p:set>
                                    <p:animEffect transition="in" filter="slide(fromTop)">
                                      <p:cBhvr>
                                        <p:cTn id="7" dur="500"/>
                                        <p:tgtEl>
                                          <p:spTgt spid="10649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106499"/>
                                        </p:tgtEl>
                                        <p:attrNameLst>
                                          <p:attrName>style.visibility</p:attrName>
                                        </p:attrNameLst>
                                      </p:cBhvr>
                                      <p:to>
                                        <p:strVal val="visible"/>
                                      </p:to>
                                    </p:set>
                                    <p:animEffect transition="in" filter="slide(fromTop)">
                                      <p:cBhvr>
                                        <p:cTn id="12" dur="500"/>
                                        <p:tgtEl>
                                          <p:spTgt spid="106499"/>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106503"/>
                                        </p:tgtEl>
                                        <p:attrNameLst>
                                          <p:attrName>style.visibility</p:attrName>
                                        </p:attrNameLst>
                                      </p:cBhvr>
                                      <p:to>
                                        <p:strVal val="visible"/>
                                      </p:to>
                                    </p:set>
                                    <p:animEffect transition="in" filter="slide(fromLeft)">
                                      <p:cBhvr>
                                        <p:cTn id="16" dur="500"/>
                                        <p:tgtEl>
                                          <p:spTgt spid="106503"/>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106500"/>
                                        </p:tgtEl>
                                        <p:attrNameLst>
                                          <p:attrName>style.visibility</p:attrName>
                                        </p:attrNameLst>
                                      </p:cBhvr>
                                      <p:to>
                                        <p:strVal val="visible"/>
                                      </p:to>
                                    </p:set>
                                    <p:animEffect transition="in" filter="slide(fromTop)">
                                      <p:cBhvr>
                                        <p:cTn id="21" dur="500"/>
                                        <p:tgtEl>
                                          <p:spTgt spid="106500"/>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9" presetClass="entr" presetSubtype="0" fill="hold" nodeType="clickEffect">
                                  <p:stCondLst>
                                    <p:cond delay="0"/>
                                  </p:stCondLst>
                                  <p:childTnLst>
                                    <p:set>
                                      <p:cBhvr>
                                        <p:cTn id="25" dur="1" fill="hold">
                                          <p:stCondLst>
                                            <p:cond delay="0"/>
                                          </p:stCondLst>
                                        </p:cTn>
                                        <p:tgtEl>
                                          <p:spTgt spid="2"/>
                                        </p:tgtEl>
                                        <p:attrNameLst>
                                          <p:attrName>style.visibility</p:attrName>
                                        </p:attrNameLst>
                                      </p:cBhvr>
                                      <p:to>
                                        <p:strVal val="visible"/>
                                      </p:to>
                                    </p:set>
                                    <p:animEffect transition="in" filter="dissolve">
                                      <p:cBhvr>
                                        <p:cTn id="26" dur="500"/>
                                        <p:tgtEl>
                                          <p:spTgt spid="2"/>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9" presetClass="entr" presetSubtype="0" fill="hold" nodeType="clickEffect">
                                  <p:stCondLst>
                                    <p:cond delay="0"/>
                                  </p:stCondLst>
                                  <p:childTnLst>
                                    <p:set>
                                      <p:cBhvr>
                                        <p:cTn id="30" dur="1" fill="hold">
                                          <p:stCondLst>
                                            <p:cond delay="0"/>
                                          </p:stCondLst>
                                        </p:cTn>
                                        <p:tgtEl>
                                          <p:spTgt spid="3"/>
                                        </p:tgtEl>
                                        <p:attrNameLst>
                                          <p:attrName>style.visibility</p:attrName>
                                        </p:attrNameLst>
                                      </p:cBhvr>
                                      <p:to>
                                        <p:strVal val="visible"/>
                                      </p:to>
                                    </p:set>
                                    <p:animEffect transition="in" filter="dissolve">
                                      <p:cBhvr>
                                        <p:cTn id="31"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8" grpId="0" autoUpdateAnimBg="0"/>
      <p:bldP spid="106499" grpId="0" autoUpdateAnimBg="0"/>
      <p:bldP spid="106500" grpId="0" autoUpdateAnimBg="0"/>
      <p:bldP spid="10650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1487488" y="1985963"/>
            <a:ext cx="9144001"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Talebin gelir esnekliği kaysayısı pozitiftir. </a:t>
            </a:r>
          </a:p>
        </p:txBody>
      </p:sp>
      <p:sp>
        <p:nvSpPr>
          <p:cNvPr id="105475" name="Text Box 3"/>
          <p:cNvSpPr txBox="1">
            <a:spLocks noChangeArrowheads="1"/>
          </p:cNvSpPr>
          <p:nvPr/>
        </p:nvSpPr>
        <p:spPr bwMode="auto">
          <a:xfrm>
            <a:off x="1524000" y="2490789"/>
            <a:ext cx="914400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Ge</a:t>
            </a:r>
            <a:r>
              <a:rPr lang="tr-TR" altLang="tr-TR">
                <a:sym typeface="Courier New" panose="02070309020205020404" pitchFamily="49" charset="0"/>
              </a:rPr>
              <a:t> &gt;</a:t>
            </a:r>
            <a:r>
              <a:rPr lang="tr-TR" altLang="tr-TR"/>
              <a:t>1 ise, talebin gelir esnekliği yüksek demektir. Böyle bir durumda gelirde meydana gelecek olan yüzde artış oranı, talep edilen miktarda daha yüksek bir yüzde artışa neden oluyor demektir. Bu gibi mallarda gelir arttıkça talep artacaktır. Bu mallar yüksek kalite mallardır. </a:t>
            </a:r>
          </a:p>
        </p:txBody>
      </p:sp>
      <p:sp>
        <p:nvSpPr>
          <p:cNvPr id="105476" name="Text Box 4"/>
          <p:cNvSpPr txBox="1">
            <a:spLocks noChangeArrowheads="1"/>
          </p:cNvSpPr>
          <p:nvPr/>
        </p:nvSpPr>
        <p:spPr bwMode="auto">
          <a:xfrm>
            <a:off x="1487488" y="3822701"/>
            <a:ext cx="9144001"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Ge</a:t>
            </a:r>
            <a:r>
              <a:rPr lang="tr-TR" altLang="tr-TR">
                <a:sym typeface="Courier New" panose="02070309020205020404" pitchFamily="49" charset="0"/>
              </a:rPr>
              <a:t> &lt;</a:t>
            </a:r>
            <a:r>
              <a:rPr lang="tr-TR" altLang="tr-TR"/>
              <a:t>1 ise talebin gelir esnekliği düşük demektir. Böyle bir durumda da talep miktarında meydana gelecek olan yüzde artış oranı gelir miktarında meydana gelecek yüzde artış oranından az olacaktır. Gelir miktarı arttıkça bu tür mallara olan talepte nisbi bir azalma olur. Bu grup mallar düşük kalite mallardır. </a:t>
            </a:r>
          </a:p>
        </p:txBody>
      </p:sp>
      <p:sp>
        <p:nvSpPr>
          <p:cNvPr id="105479" name="Line 7"/>
          <p:cNvSpPr>
            <a:spLocks noChangeShapeType="1"/>
          </p:cNvSpPr>
          <p:nvPr/>
        </p:nvSpPr>
        <p:spPr bwMode="auto">
          <a:xfrm>
            <a:off x="1524000" y="36909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3744822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105474"/>
                                        </p:tgtEl>
                                        <p:attrNameLst>
                                          <p:attrName>style.visibility</p:attrName>
                                        </p:attrNameLst>
                                      </p:cBhvr>
                                      <p:to>
                                        <p:strVal val="visible"/>
                                      </p:to>
                                    </p:set>
                                    <p:animEffect transition="in" filter="slide(fromTop)">
                                      <p:cBhvr>
                                        <p:cTn id="7" dur="500"/>
                                        <p:tgtEl>
                                          <p:spTgt spid="10547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105475"/>
                                        </p:tgtEl>
                                        <p:attrNameLst>
                                          <p:attrName>style.visibility</p:attrName>
                                        </p:attrNameLst>
                                      </p:cBhvr>
                                      <p:to>
                                        <p:strVal val="visible"/>
                                      </p:to>
                                    </p:set>
                                    <p:animEffect transition="in" filter="slide(fromTop)">
                                      <p:cBhvr>
                                        <p:cTn id="12" dur="500"/>
                                        <p:tgtEl>
                                          <p:spTgt spid="105475"/>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105479"/>
                                        </p:tgtEl>
                                        <p:attrNameLst>
                                          <p:attrName>style.visibility</p:attrName>
                                        </p:attrNameLst>
                                      </p:cBhvr>
                                      <p:to>
                                        <p:strVal val="visible"/>
                                      </p:to>
                                    </p:set>
                                    <p:animEffect transition="in" filter="slide(fromLeft)">
                                      <p:cBhvr>
                                        <p:cTn id="16" dur="500"/>
                                        <p:tgtEl>
                                          <p:spTgt spid="105479"/>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105476"/>
                                        </p:tgtEl>
                                        <p:attrNameLst>
                                          <p:attrName>style.visibility</p:attrName>
                                        </p:attrNameLst>
                                      </p:cBhvr>
                                      <p:to>
                                        <p:strVal val="visible"/>
                                      </p:to>
                                    </p:set>
                                    <p:animEffect transition="in" filter="slide(fromTop)">
                                      <p:cBhvr>
                                        <p:cTn id="21" dur="500"/>
                                        <p:tgtEl>
                                          <p:spTgt spid="1054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autoUpdateAnimBg="0"/>
      <p:bldP spid="105475" grpId="0" autoUpdateAnimBg="0"/>
      <p:bldP spid="105476" grpId="0" autoUpdateAnimBg="0"/>
      <p:bldP spid="10547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Text Box 2"/>
          <p:cNvSpPr txBox="1">
            <a:spLocks noChangeArrowheads="1"/>
          </p:cNvSpPr>
          <p:nvPr/>
        </p:nvSpPr>
        <p:spPr bwMode="auto">
          <a:xfrm>
            <a:off x="1487488" y="1268413"/>
            <a:ext cx="9144001"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Türkiye’de hayvansal ürünlerde talebin gelir esnekliği için yapılan araştırmalarda bulunan değerler kısaca  şöyledir.</a:t>
            </a:r>
          </a:p>
        </p:txBody>
      </p:sp>
      <p:sp>
        <p:nvSpPr>
          <p:cNvPr id="104451" name="Text Box 3"/>
          <p:cNvSpPr txBox="1">
            <a:spLocks noChangeArrowheads="1"/>
          </p:cNvSpPr>
          <p:nvPr/>
        </p:nvSpPr>
        <p:spPr bwMode="auto">
          <a:xfrm>
            <a:off x="1487488" y="1968500"/>
            <a:ext cx="9144001"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Köylerde sığır etinde talebin gelir esnekliği 0.219, koyun etinde 1.722, tavuk eti 2.212, diğer etler 2.015 ve yumurta 0.522, bütün et ve yumurta birlikte1.063 gelir esnekliğine sahiptir. Süt mamüllerinde talebin gelir esnekliği ise, 0.305 olarak hesaplanmıştır.</a:t>
            </a:r>
          </a:p>
        </p:txBody>
      </p:sp>
      <p:sp>
        <p:nvSpPr>
          <p:cNvPr id="104452" name="Text Box 4"/>
          <p:cNvSpPr txBox="1">
            <a:spLocks noChangeArrowheads="1"/>
          </p:cNvSpPr>
          <p:nvPr/>
        </p:nvSpPr>
        <p:spPr bwMode="auto">
          <a:xfrm>
            <a:off x="1487488" y="2943225"/>
            <a:ext cx="9144001"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Şehirlerde ise sığır eti 0.334, koyun kuzu ve keçi etinde 0.754, bütün et ve yumurta birlikte 0.856 talebin gelir esnekliğine sahiptir. Süt mamüllerinde talebin gelir esnekliği 0.867 olarak hesaplanmıştır. </a:t>
            </a:r>
          </a:p>
        </p:txBody>
      </p:sp>
      <p:sp>
        <p:nvSpPr>
          <p:cNvPr id="104453" name="Text Box 5"/>
          <p:cNvSpPr txBox="1">
            <a:spLocks noChangeArrowheads="1"/>
          </p:cNvSpPr>
          <p:nvPr/>
        </p:nvSpPr>
        <p:spPr bwMode="auto">
          <a:xfrm>
            <a:off x="1487488" y="3919539"/>
            <a:ext cx="9144001"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Yapılan başka bir araştırmada Türkiye’de koyun ve kuzu eti için talebin gelir esnekliği;1.48, sığır ve dana eti için 0.82, tavuk eti için 3.00, bütün etler için 1.68, süt için 1.02 ve yoğurt için 0.62 talebin gelir esnekliği hesap edilmiştir.  Şehirlerde ise yumurta hariç et ve balık için talebin gelir esnekliği 0.794 olarak hesaplanmıştır.</a:t>
            </a:r>
          </a:p>
        </p:txBody>
      </p:sp>
      <p:sp>
        <p:nvSpPr>
          <p:cNvPr id="104454" name="Text Box 6"/>
          <p:cNvSpPr txBox="1">
            <a:spLocks noChangeArrowheads="1"/>
          </p:cNvSpPr>
          <p:nvPr/>
        </p:nvSpPr>
        <p:spPr bwMode="auto">
          <a:xfrm>
            <a:off x="1487488" y="5168900"/>
            <a:ext cx="9144001"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Bütün  bu değerler, Türkiye’de hayvansal ürünlerin gelir değişmelerine karşı çok hassas olduğunu göstermektedir.</a:t>
            </a:r>
          </a:p>
        </p:txBody>
      </p:sp>
      <p:sp>
        <p:nvSpPr>
          <p:cNvPr id="104455" name="Text Box 7"/>
          <p:cNvSpPr txBox="1">
            <a:spLocks noChangeArrowheads="1"/>
          </p:cNvSpPr>
          <p:nvPr/>
        </p:nvSpPr>
        <p:spPr bwMode="auto">
          <a:xfrm>
            <a:off x="1487488" y="5870575"/>
            <a:ext cx="9144001"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solidFill>
                  <a:schemeClr val="hlink"/>
                </a:solidFill>
              </a:rPr>
              <a:t>Engel Kanunu’</a:t>
            </a:r>
            <a:r>
              <a:rPr lang="tr-TR" altLang="tr-TR">
                <a:solidFill>
                  <a:schemeClr val="hlink"/>
                </a:solidFill>
              </a:rPr>
              <a:t>na</a:t>
            </a:r>
            <a:r>
              <a:rPr lang="tr-TR" altLang="tr-TR"/>
              <a:t> göre, gelir seviyesi arttıkça, gelirin gıda maddelerine (düşük kalite) ayrılan dilimi giderek küçülmektedir.</a:t>
            </a:r>
          </a:p>
        </p:txBody>
      </p:sp>
      <p:sp>
        <p:nvSpPr>
          <p:cNvPr id="104456" name="Line 8"/>
          <p:cNvSpPr>
            <a:spLocks noChangeShapeType="1"/>
          </p:cNvSpPr>
          <p:nvPr/>
        </p:nvSpPr>
        <p:spPr bwMode="auto">
          <a:xfrm>
            <a:off x="1524000" y="19383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04457" name="Line 9"/>
          <p:cNvSpPr>
            <a:spLocks noChangeShapeType="1"/>
          </p:cNvSpPr>
          <p:nvPr/>
        </p:nvSpPr>
        <p:spPr bwMode="auto">
          <a:xfrm>
            <a:off x="1524000" y="291465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04458" name="Line 10"/>
          <p:cNvSpPr>
            <a:spLocks noChangeShapeType="1"/>
          </p:cNvSpPr>
          <p:nvPr/>
        </p:nvSpPr>
        <p:spPr bwMode="auto">
          <a:xfrm>
            <a:off x="1524000" y="388937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04459" name="Line 11"/>
          <p:cNvSpPr>
            <a:spLocks noChangeShapeType="1"/>
          </p:cNvSpPr>
          <p:nvPr/>
        </p:nvSpPr>
        <p:spPr bwMode="auto">
          <a:xfrm>
            <a:off x="1524000" y="51387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04460" name="Line 12"/>
          <p:cNvSpPr>
            <a:spLocks noChangeShapeType="1"/>
          </p:cNvSpPr>
          <p:nvPr/>
        </p:nvSpPr>
        <p:spPr bwMode="auto">
          <a:xfrm>
            <a:off x="1524000" y="584041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7311342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104450"/>
                                        </p:tgtEl>
                                        <p:attrNameLst>
                                          <p:attrName>style.visibility</p:attrName>
                                        </p:attrNameLst>
                                      </p:cBhvr>
                                      <p:to>
                                        <p:strVal val="visible"/>
                                      </p:to>
                                    </p:set>
                                    <p:animEffect transition="in" filter="slide(fromTop)">
                                      <p:cBhvr>
                                        <p:cTn id="7" dur="500"/>
                                        <p:tgtEl>
                                          <p:spTgt spid="104450"/>
                                        </p:tgtEl>
                                      </p:cBhvr>
                                    </p:animEffect>
                                  </p:childTnLst>
                                </p:cTn>
                              </p:par>
                            </p:childTnLst>
                          </p:cTn>
                        </p:par>
                        <p:par>
                          <p:cTn id="8" fill="hold" nodeType="afterGroup">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104456"/>
                                        </p:tgtEl>
                                        <p:attrNameLst>
                                          <p:attrName>style.visibility</p:attrName>
                                        </p:attrNameLst>
                                      </p:cBhvr>
                                      <p:to>
                                        <p:strVal val="visible"/>
                                      </p:to>
                                    </p:set>
                                    <p:animEffect transition="in" filter="slide(fromLeft)">
                                      <p:cBhvr>
                                        <p:cTn id="11" dur="500"/>
                                        <p:tgtEl>
                                          <p:spTgt spid="104456"/>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2" presetClass="entr" presetSubtype="1" fill="hold" grpId="0" nodeType="clickEffect">
                                  <p:stCondLst>
                                    <p:cond delay="0"/>
                                  </p:stCondLst>
                                  <p:childTnLst>
                                    <p:set>
                                      <p:cBhvr>
                                        <p:cTn id="15" dur="1" fill="hold">
                                          <p:stCondLst>
                                            <p:cond delay="0"/>
                                          </p:stCondLst>
                                        </p:cTn>
                                        <p:tgtEl>
                                          <p:spTgt spid="104451"/>
                                        </p:tgtEl>
                                        <p:attrNameLst>
                                          <p:attrName>style.visibility</p:attrName>
                                        </p:attrNameLst>
                                      </p:cBhvr>
                                      <p:to>
                                        <p:strVal val="visible"/>
                                      </p:to>
                                    </p:set>
                                    <p:animEffect transition="in" filter="slide(fromTop)">
                                      <p:cBhvr>
                                        <p:cTn id="16" dur="500"/>
                                        <p:tgtEl>
                                          <p:spTgt spid="104451"/>
                                        </p:tgtEl>
                                      </p:cBhvr>
                                    </p:animEffect>
                                  </p:childTnLst>
                                </p:cTn>
                              </p:par>
                            </p:childTnLst>
                          </p:cTn>
                        </p:par>
                        <p:par>
                          <p:cTn id="17" fill="hold" nodeType="afterGroup">
                            <p:stCondLst>
                              <p:cond delay="500"/>
                            </p:stCondLst>
                            <p:childTnLst>
                              <p:par>
                                <p:cTn id="18" presetID="12" presetClass="entr" presetSubtype="8" fill="hold" grpId="0" nodeType="afterEffect">
                                  <p:stCondLst>
                                    <p:cond delay="0"/>
                                  </p:stCondLst>
                                  <p:childTnLst>
                                    <p:set>
                                      <p:cBhvr>
                                        <p:cTn id="19" dur="1" fill="hold">
                                          <p:stCondLst>
                                            <p:cond delay="0"/>
                                          </p:stCondLst>
                                        </p:cTn>
                                        <p:tgtEl>
                                          <p:spTgt spid="104457"/>
                                        </p:tgtEl>
                                        <p:attrNameLst>
                                          <p:attrName>style.visibility</p:attrName>
                                        </p:attrNameLst>
                                      </p:cBhvr>
                                      <p:to>
                                        <p:strVal val="visible"/>
                                      </p:to>
                                    </p:set>
                                    <p:animEffect transition="in" filter="slide(fromLeft)">
                                      <p:cBhvr>
                                        <p:cTn id="20" dur="500"/>
                                        <p:tgtEl>
                                          <p:spTgt spid="104457"/>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2" presetClass="entr" presetSubtype="1" fill="hold" grpId="0" nodeType="clickEffect">
                                  <p:stCondLst>
                                    <p:cond delay="0"/>
                                  </p:stCondLst>
                                  <p:childTnLst>
                                    <p:set>
                                      <p:cBhvr>
                                        <p:cTn id="24" dur="1" fill="hold">
                                          <p:stCondLst>
                                            <p:cond delay="0"/>
                                          </p:stCondLst>
                                        </p:cTn>
                                        <p:tgtEl>
                                          <p:spTgt spid="104452"/>
                                        </p:tgtEl>
                                        <p:attrNameLst>
                                          <p:attrName>style.visibility</p:attrName>
                                        </p:attrNameLst>
                                      </p:cBhvr>
                                      <p:to>
                                        <p:strVal val="visible"/>
                                      </p:to>
                                    </p:set>
                                    <p:animEffect transition="in" filter="slide(fromTop)">
                                      <p:cBhvr>
                                        <p:cTn id="25" dur="500"/>
                                        <p:tgtEl>
                                          <p:spTgt spid="104452"/>
                                        </p:tgtEl>
                                      </p:cBhvr>
                                    </p:animEffect>
                                  </p:childTnLst>
                                </p:cTn>
                              </p:par>
                            </p:childTnLst>
                          </p:cTn>
                        </p:par>
                        <p:par>
                          <p:cTn id="26" fill="hold" nodeType="afterGroup">
                            <p:stCondLst>
                              <p:cond delay="500"/>
                            </p:stCondLst>
                            <p:childTnLst>
                              <p:par>
                                <p:cTn id="27" presetID="12" presetClass="entr" presetSubtype="8" fill="hold" grpId="0" nodeType="afterEffect">
                                  <p:stCondLst>
                                    <p:cond delay="0"/>
                                  </p:stCondLst>
                                  <p:childTnLst>
                                    <p:set>
                                      <p:cBhvr>
                                        <p:cTn id="28" dur="1" fill="hold">
                                          <p:stCondLst>
                                            <p:cond delay="0"/>
                                          </p:stCondLst>
                                        </p:cTn>
                                        <p:tgtEl>
                                          <p:spTgt spid="104458"/>
                                        </p:tgtEl>
                                        <p:attrNameLst>
                                          <p:attrName>style.visibility</p:attrName>
                                        </p:attrNameLst>
                                      </p:cBhvr>
                                      <p:to>
                                        <p:strVal val="visible"/>
                                      </p:to>
                                    </p:set>
                                    <p:animEffect transition="in" filter="slide(fromLeft)">
                                      <p:cBhvr>
                                        <p:cTn id="29" dur="500"/>
                                        <p:tgtEl>
                                          <p:spTgt spid="104458"/>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2" presetClass="entr" presetSubtype="1" fill="hold" grpId="0" nodeType="clickEffect">
                                  <p:stCondLst>
                                    <p:cond delay="0"/>
                                  </p:stCondLst>
                                  <p:childTnLst>
                                    <p:set>
                                      <p:cBhvr>
                                        <p:cTn id="33" dur="1" fill="hold">
                                          <p:stCondLst>
                                            <p:cond delay="0"/>
                                          </p:stCondLst>
                                        </p:cTn>
                                        <p:tgtEl>
                                          <p:spTgt spid="104453"/>
                                        </p:tgtEl>
                                        <p:attrNameLst>
                                          <p:attrName>style.visibility</p:attrName>
                                        </p:attrNameLst>
                                      </p:cBhvr>
                                      <p:to>
                                        <p:strVal val="visible"/>
                                      </p:to>
                                    </p:set>
                                    <p:animEffect transition="in" filter="slide(fromTop)">
                                      <p:cBhvr>
                                        <p:cTn id="34" dur="500"/>
                                        <p:tgtEl>
                                          <p:spTgt spid="104453"/>
                                        </p:tgtEl>
                                      </p:cBhvr>
                                    </p:animEffect>
                                  </p:childTnLst>
                                </p:cTn>
                              </p:par>
                            </p:childTnLst>
                          </p:cTn>
                        </p:par>
                        <p:par>
                          <p:cTn id="35" fill="hold" nodeType="afterGroup">
                            <p:stCondLst>
                              <p:cond delay="500"/>
                            </p:stCondLst>
                            <p:childTnLst>
                              <p:par>
                                <p:cTn id="36" presetID="12" presetClass="entr" presetSubtype="8" fill="hold" grpId="0" nodeType="afterEffect">
                                  <p:stCondLst>
                                    <p:cond delay="0"/>
                                  </p:stCondLst>
                                  <p:childTnLst>
                                    <p:set>
                                      <p:cBhvr>
                                        <p:cTn id="37" dur="1" fill="hold">
                                          <p:stCondLst>
                                            <p:cond delay="0"/>
                                          </p:stCondLst>
                                        </p:cTn>
                                        <p:tgtEl>
                                          <p:spTgt spid="104459"/>
                                        </p:tgtEl>
                                        <p:attrNameLst>
                                          <p:attrName>style.visibility</p:attrName>
                                        </p:attrNameLst>
                                      </p:cBhvr>
                                      <p:to>
                                        <p:strVal val="visible"/>
                                      </p:to>
                                    </p:set>
                                    <p:animEffect transition="in" filter="slide(fromLeft)">
                                      <p:cBhvr>
                                        <p:cTn id="38" dur="500"/>
                                        <p:tgtEl>
                                          <p:spTgt spid="104459"/>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12" presetClass="entr" presetSubtype="1" fill="hold" grpId="0" nodeType="clickEffect">
                                  <p:stCondLst>
                                    <p:cond delay="0"/>
                                  </p:stCondLst>
                                  <p:childTnLst>
                                    <p:set>
                                      <p:cBhvr>
                                        <p:cTn id="42" dur="1" fill="hold">
                                          <p:stCondLst>
                                            <p:cond delay="0"/>
                                          </p:stCondLst>
                                        </p:cTn>
                                        <p:tgtEl>
                                          <p:spTgt spid="104454"/>
                                        </p:tgtEl>
                                        <p:attrNameLst>
                                          <p:attrName>style.visibility</p:attrName>
                                        </p:attrNameLst>
                                      </p:cBhvr>
                                      <p:to>
                                        <p:strVal val="visible"/>
                                      </p:to>
                                    </p:set>
                                    <p:animEffect transition="in" filter="slide(fromTop)">
                                      <p:cBhvr>
                                        <p:cTn id="43" dur="500"/>
                                        <p:tgtEl>
                                          <p:spTgt spid="104454"/>
                                        </p:tgtEl>
                                      </p:cBhvr>
                                    </p:animEffect>
                                  </p:childTnLst>
                                </p:cTn>
                              </p:par>
                            </p:childTnLst>
                          </p:cTn>
                        </p:par>
                        <p:par>
                          <p:cTn id="44" fill="hold" nodeType="afterGroup">
                            <p:stCondLst>
                              <p:cond delay="500"/>
                            </p:stCondLst>
                            <p:childTnLst>
                              <p:par>
                                <p:cTn id="45" presetID="12" presetClass="entr" presetSubtype="8" fill="hold" grpId="0" nodeType="afterEffect">
                                  <p:stCondLst>
                                    <p:cond delay="0"/>
                                  </p:stCondLst>
                                  <p:childTnLst>
                                    <p:set>
                                      <p:cBhvr>
                                        <p:cTn id="46" dur="1" fill="hold">
                                          <p:stCondLst>
                                            <p:cond delay="0"/>
                                          </p:stCondLst>
                                        </p:cTn>
                                        <p:tgtEl>
                                          <p:spTgt spid="104460"/>
                                        </p:tgtEl>
                                        <p:attrNameLst>
                                          <p:attrName>style.visibility</p:attrName>
                                        </p:attrNameLst>
                                      </p:cBhvr>
                                      <p:to>
                                        <p:strVal val="visible"/>
                                      </p:to>
                                    </p:set>
                                    <p:animEffect transition="in" filter="slide(fromLeft)">
                                      <p:cBhvr>
                                        <p:cTn id="47" dur="500"/>
                                        <p:tgtEl>
                                          <p:spTgt spid="104460"/>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2" presetClass="entr" presetSubtype="1" fill="hold" grpId="0" nodeType="clickEffect">
                                  <p:stCondLst>
                                    <p:cond delay="0"/>
                                  </p:stCondLst>
                                  <p:childTnLst>
                                    <p:set>
                                      <p:cBhvr>
                                        <p:cTn id="51" dur="1" fill="hold">
                                          <p:stCondLst>
                                            <p:cond delay="0"/>
                                          </p:stCondLst>
                                        </p:cTn>
                                        <p:tgtEl>
                                          <p:spTgt spid="104455"/>
                                        </p:tgtEl>
                                        <p:attrNameLst>
                                          <p:attrName>style.visibility</p:attrName>
                                        </p:attrNameLst>
                                      </p:cBhvr>
                                      <p:to>
                                        <p:strVal val="visible"/>
                                      </p:to>
                                    </p:set>
                                    <p:animEffect transition="in" filter="slide(fromTop)">
                                      <p:cBhvr>
                                        <p:cTn id="52" dur="500"/>
                                        <p:tgtEl>
                                          <p:spTgt spid="1044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0" grpId="0" autoUpdateAnimBg="0"/>
      <p:bldP spid="104451" grpId="0" autoUpdateAnimBg="0"/>
      <p:bldP spid="104452" grpId="0" autoUpdateAnimBg="0"/>
      <p:bldP spid="104453" grpId="0" autoUpdateAnimBg="0"/>
      <p:bldP spid="104454" grpId="0" autoUpdateAnimBg="0"/>
      <p:bldP spid="104455" grpId="0" autoUpdateAnimBg="0"/>
      <p:bldP spid="104456" grpId="0" animBg="1"/>
      <p:bldP spid="104457" grpId="0" animBg="1"/>
      <p:bldP spid="104458" grpId="0" animBg="1"/>
      <p:bldP spid="104459" grpId="0" animBg="1"/>
      <p:bldP spid="10446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9330" name="Group 2"/>
          <p:cNvGrpSpPr>
            <a:grpSpLocks/>
          </p:cNvGrpSpPr>
          <p:nvPr/>
        </p:nvGrpSpPr>
        <p:grpSpPr bwMode="auto">
          <a:xfrm>
            <a:off x="1992314" y="1189038"/>
            <a:ext cx="7991475" cy="5668962"/>
            <a:chOff x="2138" y="9847"/>
            <a:chExt cx="8471" cy="4771"/>
          </a:xfrm>
        </p:grpSpPr>
        <p:grpSp>
          <p:nvGrpSpPr>
            <p:cNvPr id="99331" name="Group 3"/>
            <p:cNvGrpSpPr>
              <a:grpSpLocks/>
            </p:cNvGrpSpPr>
            <p:nvPr/>
          </p:nvGrpSpPr>
          <p:grpSpPr bwMode="auto">
            <a:xfrm>
              <a:off x="2318" y="9847"/>
              <a:ext cx="8100" cy="4068"/>
              <a:chOff x="2678" y="3110"/>
              <a:chExt cx="8100" cy="4068"/>
            </a:xfrm>
          </p:grpSpPr>
          <p:sp>
            <p:nvSpPr>
              <p:cNvPr id="99333" name="Line 4"/>
              <p:cNvSpPr>
                <a:spLocks noChangeShapeType="1"/>
              </p:cNvSpPr>
              <p:nvPr/>
            </p:nvSpPr>
            <p:spPr bwMode="auto">
              <a:xfrm flipV="1">
                <a:off x="3351" y="3113"/>
                <a:ext cx="0" cy="36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99334" name="Line 5"/>
              <p:cNvSpPr>
                <a:spLocks noChangeShapeType="1"/>
              </p:cNvSpPr>
              <p:nvPr/>
            </p:nvSpPr>
            <p:spPr bwMode="auto">
              <a:xfrm>
                <a:off x="3351" y="6709"/>
                <a:ext cx="5458"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99335" name="Line 6"/>
              <p:cNvSpPr>
                <a:spLocks noChangeShapeType="1"/>
              </p:cNvSpPr>
              <p:nvPr/>
            </p:nvSpPr>
            <p:spPr bwMode="auto">
              <a:xfrm flipV="1">
                <a:off x="4550" y="5558"/>
                <a:ext cx="0" cy="115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9336" name="Line 7"/>
              <p:cNvSpPr>
                <a:spLocks noChangeShapeType="1"/>
              </p:cNvSpPr>
              <p:nvPr/>
            </p:nvSpPr>
            <p:spPr bwMode="auto">
              <a:xfrm flipV="1">
                <a:off x="4706" y="5414"/>
                <a:ext cx="0" cy="129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9337" name="Freeform 8"/>
              <p:cNvSpPr>
                <a:spLocks/>
              </p:cNvSpPr>
              <p:nvPr/>
            </p:nvSpPr>
            <p:spPr bwMode="auto">
              <a:xfrm>
                <a:off x="3926" y="3989"/>
                <a:ext cx="3431" cy="2160"/>
              </a:xfrm>
              <a:custGeom>
                <a:avLst/>
                <a:gdLst>
                  <a:gd name="T0" fmla="*/ 0 w 3168"/>
                  <a:gd name="T1" fmla="*/ 2160 h 2160"/>
                  <a:gd name="T2" fmla="*/ 1007 w 3168"/>
                  <a:gd name="T3" fmla="*/ 1584 h 2160"/>
                  <a:gd name="T4" fmla="*/ 3270 w 3168"/>
                  <a:gd name="T5" fmla="*/ 576 h 2160"/>
                  <a:gd name="T6" fmla="*/ 5536 w 3168"/>
                  <a:gd name="T7" fmla="*/ 0 h 2160"/>
                  <a:gd name="T8" fmla="*/ 0 60000 65536"/>
                  <a:gd name="T9" fmla="*/ 0 60000 65536"/>
                  <a:gd name="T10" fmla="*/ 0 60000 65536"/>
                  <a:gd name="T11" fmla="*/ 0 60000 65536"/>
                  <a:gd name="T12" fmla="*/ 0 w 3168"/>
                  <a:gd name="T13" fmla="*/ 0 h 2160"/>
                  <a:gd name="T14" fmla="*/ 3168 w 3168"/>
                  <a:gd name="T15" fmla="*/ 2160 h 2160"/>
                </a:gdLst>
                <a:ahLst/>
                <a:cxnLst>
                  <a:cxn ang="T8">
                    <a:pos x="T0" y="T1"/>
                  </a:cxn>
                  <a:cxn ang="T9">
                    <a:pos x="T2" y="T3"/>
                  </a:cxn>
                  <a:cxn ang="T10">
                    <a:pos x="T4" y="T5"/>
                  </a:cxn>
                  <a:cxn ang="T11">
                    <a:pos x="T6" y="T7"/>
                  </a:cxn>
                </a:cxnLst>
                <a:rect l="T12" t="T13" r="T14" b="T15"/>
                <a:pathLst>
                  <a:path w="3168" h="2160">
                    <a:moveTo>
                      <a:pt x="0" y="2160"/>
                    </a:moveTo>
                    <a:cubicBezTo>
                      <a:pt x="132" y="2004"/>
                      <a:pt x="264" y="1848"/>
                      <a:pt x="576" y="1584"/>
                    </a:cubicBezTo>
                    <a:cubicBezTo>
                      <a:pt x="888" y="1320"/>
                      <a:pt x="1440" y="840"/>
                      <a:pt x="1872" y="576"/>
                    </a:cubicBezTo>
                    <a:cubicBezTo>
                      <a:pt x="2304" y="312"/>
                      <a:pt x="2928" y="96"/>
                      <a:pt x="3168" y="0"/>
                    </a:cubicBez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tr-TR"/>
              </a:p>
            </p:txBody>
          </p:sp>
          <p:sp>
            <p:nvSpPr>
              <p:cNvPr id="99338" name="Freeform 9"/>
              <p:cNvSpPr>
                <a:spLocks/>
              </p:cNvSpPr>
              <p:nvPr/>
            </p:nvSpPr>
            <p:spPr bwMode="auto">
              <a:xfrm>
                <a:off x="4001" y="5468"/>
                <a:ext cx="3431" cy="720"/>
              </a:xfrm>
              <a:custGeom>
                <a:avLst/>
                <a:gdLst>
                  <a:gd name="T0" fmla="*/ 0 w 3168"/>
                  <a:gd name="T1" fmla="*/ 720 h 720"/>
                  <a:gd name="T2" fmla="*/ 2015 w 3168"/>
                  <a:gd name="T3" fmla="*/ 144 h 720"/>
                  <a:gd name="T4" fmla="*/ 5536 w 3168"/>
                  <a:gd name="T5" fmla="*/ 0 h 720"/>
                  <a:gd name="T6" fmla="*/ 0 60000 65536"/>
                  <a:gd name="T7" fmla="*/ 0 60000 65536"/>
                  <a:gd name="T8" fmla="*/ 0 60000 65536"/>
                  <a:gd name="T9" fmla="*/ 0 w 3168"/>
                  <a:gd name="T10" fmla="*/ 0 h 720"/>
                  <a:gd name="T11" fmla="*/ 3168 w 3168"/>
                  <a:gd name="T12" fmla="*/ 720 h 720"/>
                </a:gdLst>
                <a:ahLst/>
                <a:cxnLst>
                  <a:cxn ang="T6">
                    <a:pos x="T0" y="T1"/>
                  </a:cxn>
                  <a:cxn ang="T7">
                    <a:pos x="T2" y="T3"/>
                  </a:cxn>
                  <a:cxn ang="T8">
                    <a:pos x="T4" y="T5"/>
                  </a:cxn>
                </a:cxnLst>
                <a:rect l="T9" t="T10" r="T11" b="T12"/>
                <a:pathLst>
                  <a:path w="3168" h="720">
                    <a:moveTo>
                      <a:pt x="0" y="720"/>
                    </a:moveTo>
                    <a:cubicBezTo>
                      <a:pt x="312" y="492"/>
                      <a:pt x="624" y="264"/>
                      <a:pt x="1152" y="144"/>
                    </a:cubicBezTo>
                    <a:cubicBezTo>
                      <a:pt x="1680" y="24"/>
                      <a:pt x="2808" y="24"/>
                      <a:pt x="3168" y="0"/>
                    </a:cubicBez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tr-TR"/>
              </a:p>
            </p:txBody>
          </p:sp>
          <p:sp>
            <p:nvSpPr>
              <p:cNvPr id="99339" name="Line 10"/>
              <p:cNvSpPr>
                <a:spLocks noChangeShapeType="1"/>
              </p:cNvSpPr>
              <p:nvPr/>
            </p:nvSpPr>
            <p:spPr bwMode="auto">
              <a:xfrm>
                <a:off x="6889" y="4178"/>
                <a:ext cx="0" cy="253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9340" name="Line 11"/>
              <p:cNvSpPr>
                <a:spLocks noChangeShapeType="1"/>
              </p:cNvSpPr>
              <p:nvPr/>
            </p:nvSpPr>
            <p:spPr bwMode="auto">
              <a:xfrm>
                <a:off x="7045" y="4118"/>
                <a:ext cx="0" cy="259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9341" name="Line 12"/>
              <p:cNvSpPr>
                <a:spLocks noChangeShapeType="1"/>
              </p:cNvSpPr>
              <p:nvPr/>
            </p:nvSpPr>
            <p:spPr bwMode="auto">
              <a:xfrm flipV="1">
                <a:off x="4550" y="5846"/>
                <a:ext cx="156"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9342" name="Line 13"/>
              <p:cNvSpPr>
                <a:spLocks noChangeShapeType="1"/>
              </p:cNvSpPr>
              <p:nvPr/>
            </p:nvSpPr>
            <p:spPr bwMode="auto">
              <a:xfrm flipV="1">
                <a:off x="4550" y="5990"/>
                <a:ext cx="156"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9343" name="Line 14"/>
              <p:cNvSpPr>
                <a:spLocks noChangeShapeType="1"/>
              </p:cNvSpPr>
              <p:nvPr/>
            </p:nvSpPr>
            <p:spPr bwMode="auto">
              <a:xfrm flipV="1">
                <a:off x="4550" y="6133"/>
                <a:ext cx="156"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9344" name="Line 15"/>
              <p:cNvSpPr>
                <a:spLocks noChangeShapeType="1"/>
              </p:cNvSpPr>
              <p:nvPr/>
            </p:nvSpPr>
            <p:spPr bwMode="auto">
              <a:xfrm flipV="1">
                <a:off x="4550" y="6277"/>
                <a:ext cx="156"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9345" name="Line 16"/>
              <p:cNvSpPr>
                <a:spLocks noChangeShapeType="1"/>
              </p:cNvSpPr>
              <p:nvPr/>
            </p:nvSpPr>
            <p:spPr bwMode="auto">
              <a:xfrm flipV="1">
                <a:off x="4550" y="6421"/>
                <a:ext cx="156"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9346" name="Line 17"/>
              <p:cNvSpPr>
                <a:spLocks noChangeShapeType="1"/>
              </p:cNvSpPr>
              <p:nvPr/>
            </p:nvSpPr>
            <p:spPr bwMode="auto">
              <a:xfrm flipV="1">
                <a:off x="4550" y="6565"/>
                <a:ext cx="156"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9347" name="Line 18"/>
              <p:cNvSpPr>
                <a:spLocks noChangeShapeType="1"/>
              </p:cNvSpPr>
              <p:nvPr/>
            </p:nvSpPr>
            <p:spPr bwMode="auto">
              <a:xfrm flipV="1">
                <a:off x="6889" y="5486"/>
                <a:ext cx="156"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9348" name="Line 19"/>
              <p:cNvSpPr>
                <a:spLocks noChangeShapeType="1"/>
              </p:cNvSpPr>
              <p:nvPr/>
            </p:nvSpPr>
            <p:spPr bwMode="auto">
              <a:xfrm flipV="1">
                <a:off x="6889" y="5590"/>
                <a:ext cx="156"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9349" name="Line 20"/>
              <p:cNvSpPr>
                <a:spLocks noChangeShapeType="1"/>
              </p:cNvSpPr>
              <p:nvPr/>
            </p:nvSpPr>
            <p:spPr bwMode="auto">
              <a:xfrm flipV="1">
                <a:off x="6889" y="5702"/>
                <a:ext cx="156"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9350" name="Line 21"/>
              <p:cNvSpPr>
                <a:spLocks noChangeShapeType="1"/>
              </p:cNvSpPr>
              <p:nvPr/>
            </p:nvSpPr>
            <p:spPr bwMode="auto">
              <a:xfrm flipV="1">
                <a:off x="6889" y="5846"/>
                <a:ext cx="156"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9351" name="Line 22"/>
              <p:cNvSpPr>
                <a:spLocks noChangeShapeType="1"/>
              </p:cNvSpPr>
              <p:nvPr/>
            </p:nvSpPr>
            <p:spPr bwMode="auto">
              <a:xfrm flipV="1">
                <a:off x="6889" y="5990"/>
                <a:ext cx="156"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9352" name="Line 23"/>
              <p:cNvSpPr>
                <a:spLocks noChangeShapeType="1"/>
              </p:cNvSpPr>
              <p:nvPr/>
            </p:nvSpPr>
            <p:spPr bwMode="auto">
              <a:xfrm flipV="1">
                <a:off x="6889" y="6133"/>
                <a:ext cx="156"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9353" name="Line 24"/>
              <p:cNvSpPr>
                <a:spLocks noChangeShapeType="1"/>
              </p:cNvSpPr>
              <p:nvPr/>
            </p:nvSpPr>
            <p:spPr bwMode="auto">
              <a:xfrm flipV="1">
                <a:off x="6889" y="6277"/>
                <a:ext cx="156"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9354" name="Line 25"/>
              <p:cNvSpPr>
                <a:spLocks noChangeShapeType="1"/>
              </p:cNvSpPr>
              <p:nvPr/>
            </p:nvSpPr>
            <p:spPr bwMode="auto">
              <a:xfrm flipV="1">
                <a:off x="6889" y="6421"/>
                <a:ext cx="156"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9355" name="Line 26"/>
              <p:cNvSpPr>
                <a:spLocks noChangeShapeType="1"/>
              </p:cNvSpPr>
              <p:nvPr/>
            </p:nvSpPr>
            <p:spPr bwMode="auto">
              <a:xfrm flipV="1">
                <a:off x="6889" y="6565"/>
                <a:ext cx="156"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9356" name="Text Box 27"/>
              <p:cNvSpPr txBox="1">
                <a:spLocks noChangeArrowheads="1"/>
              </p:cNvSpPr>
              <p:nvPr/>
            </p:nvSpPr>
            <p:spPr bwMode="auto">
              <a:xfrm>
                <a:off x="7178" y="3785"/>
                <a:ext cx="2027" cy="43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fr-FR" altLang="tr-TR">
                    <a:latin typeface="Arial" panose="020B0604020202020204" pitchFamily="34" charset="0"/>
                  </a:rPr>
                  <a:t>Toplam</a:t>
                </a:r>
                <a:r>
                  <a:rPr lang="tr-TR" altLang="tr-TR">
                    <a:latin typeface="Arial" panose="020B0604020202020204" pitchFamily="34" charset="0"/>
                  </a:rPr>
                  <a:t> Harcama</a:t>
                </a:r>
              </a:p>
            </p:txBody>
          </p:sp>
          <p:sp>
            <p:nvSpPr>
              <p:cNvPr id="99357" name="Text Box 28"/>
              <p:cNvSpPr txBox="1">
                <a:spLocks noChangeArrowheads="1"/>
              </p:cNvSpPr>
              <p:nvPr/>
            </p:nvSpPr>
            <p:spPr bwMode="auto">
              <a:xfrm>
                <a:off x="7358" y="5198"/>
                <a:ext cx="3420" cy="36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en-US" altLang="tr-TR">
                    <a:latin typeface="Arial" panose="020B0604020202020204" pitchFamily="34" charset="0"/>
                  </a:rPr>
                  <a:t>Temel mallar (gıda, giyim vb) </a:t>
                </a:r>
                <a:endParaRPr lang="tr-TR" altLang="tr-TR">
                  <a:latin typeface="Arial" panose="020B0604020202020204" pitchFamily="34" charset="0"/>
                </a:endParaRPr>
              </a:p>
            </p:txBody>
          </p:sp>
          <p:sp>
            <p:nvSpPr>
              <p:cNvPr id="99358" name="Text Box 29"/>
              <p:cNvSpPr txBox="1">
                <a:spLocks noChangeArrowheads="1"/>
              </p:cNvSpPr>
              <p:nvPr/>
            </p:nvSpPr>
            <p:spPr bwMode="auto">
              <a:xfrm>
                <a:off x="7120" y="4550"/>
                <a:ext cx="1559" cy="43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fr-FR" altLang="tr-TR">
                    <a:latin typeface="Arial" panose="020B0604020202020204" pitchFamily="34" charset="0"/>
                  </a:rPr>
                  <a:t>Lüks mallar</a:t>
                </a:r>
                <a:endParaRPr lang="tr-TR" altLang="tr-TR">
                  <a:latin typeface="Arial" panose="020B0604020202020204" pitchFamily="34" charset="0"/>
                </a:endParaRPr>
              </a:p>
            </p:txBody>
          </p:sp>
          <p:sp>
            <p:nvSpPr>
              <p:cNvPr id="99359" name="Text Box 30"/>
              <p:cNvSpPr txBox="1">
                <a:spLocks noChangeArrowheads="1"/>
              </p:cNvSpPr>
              <p:nvPr/>
            </p:nvSpPr>
            <p:spPr bwMode="auto">
              <a:xfrm>
                <a:off x="8403" y="6818"/>
                <a:ext cx="755" cy="36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fr-FR" altLang="tr-TR" b="1">
                    <a:latin typeface="Arial" panose="020B0604020202020204" pitchFamily="34" charset="0"/>
                  </a:rPr>
                  <a:t>Gelir</a:t>
                </a:r>
                <a:endParaRPr lang="tr-TR" altLang="tr-TR" b="1">
                  <a:latin typeface="Arial" panose="020B0604020202020204" pitchFamily="34" charset="0"/>
                </a:endParaRPr>
              </a:p>
            </p:txBody>
          </p:sp>
          <p:sp>
            <p:nvSpPr>
              <p:cNvPr id="99360" name="Text Box 31"/>
              <p:cNvSpPr txBox="1">
                <a:spLocks noChangeArrowheads="1"/>
              </p:cNvSpPr>
              <p:nvPr/>
            </p:nvSpPr>
            <p:spPr bwMode="auto">
              <a:xfrm>
                <a:off x="2678" y="3110"/>
                <a:ext cx="624" cy="115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de-DE" altLang="tr-TR" b="1">
                    <a:latin typeface="Arial" panose="020B0604020202020204" pitchFamily="34" charset="0"/>
                  </a:rPr>
                  <a:t>Harca ma</a:t>
                </a:r>
                <a:endParaRPr lang="tr-TR" altLang="tr-TR" b="1">
                  <a:latin typeface="Arial" panose="020B0604020202020204" pitchFamily="34" charset="0"/>
                </a:endParaRPr>
              </a:p>
            </p:txBody>
          </p:sp>
          <p:sp>
            <p:nvSpPr>
              <p:cNvPr id="99361" name="Text Box 32"/>
              <p:cNvSpPr txBox="1">
                <a:spLocks noChangeArrowheads="1"/>
              </p:cNvSpPr>
              <p:nvPr/>
            </p:nvSpPr>
            <p:spPr bwMode="auto">
              <a:xfrm>
                <a:off x="3638" y="6728"/>
                <a:ext cx="2340" cy="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fr-FR" altLang="tr-TR">
                    <a:latin typeface="Arial" panose="020B0604020202020204" pitchFamily="34" charset="0"/>
                  </a:rPr>
                  <a:t>Düşük gelir düzeyi</a:t>
                </a:r>
                <a:endParaRPr lang="tr-TR" altLang="tr-TR">
                  <a:latin typeface="Arial" panose="020B0604020202020204" pitchFamily="34" charset="0"/>
                </a:endParaRPr>
              </a:p>
            </p:txBody>
          </p:sp>
          <p:sp>
            <p:nvSpPr>
              <p:cNvPr id="99362" name="Text Box 33"/>
              <p:cNvSpPr txBox="1">
                <a:spLocks noChangeArrowheads="1"/>
              </p:cNvSpPr>
              <p:nvPr/>
            </p:nvSpPr>
            <p:spPr bwMode="auto">
              <a:xfrm>
                <a:off x="5903" y="6728"/>
                <a:ext cx="2340" cy="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fr-FR" altLang="tr-TR">
                    <a:latin typeface="Arial" panose="020B0604020202020204" pitchFamily="34" charset="0"/>
                  </a:rPr>
                  <a:t>Yüksek gelir düzeyi</a:t>
                </a:r>
                <a:endParaRPr lang="tr-TR" altLang="tr-TR">
                  <a:latin typeface="Arial" panose="020B0604020202020204" pitchFamily="34" charset="0"/>
                </a:endParaRPr>
              </a:p>
            </p:txBody>
          </p:sp>
        </p:grpSp>
        <p:sp>
          <p:nvSpPr>
            <p:cNvPr id="99332" name="Text Box 34"/>
            <p:cNvSpPr txBox="1">
              <a:spLocks noChangeArrowheads="1"/>
            </p:cNvSpPr>
            <p:nvPr/>
          </p:nvSpPr>
          <p:spPr bwMode="auto">
            <a:xfrm>
              <a:off x="2138" y="13838"/>
              <a:ext cx="8471" cy="78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a:spcBef>
                  <a:spcPts val="600"/>
                </a:spcBef>
              </a:pPr>
              <a:r>
                <a:rPr lang="tr-TR" altLang="tr-TR" b="1" i="1">
                  <a:solidFill>
                    <a:schemeClr val="folHlink"/>
                  </a:solidFill>
                  <a:latin typeface="Arial" panose="020B0604020202020204" pitchFamily="34" charset="0"/>
                </a:rPr>
                <a:t>Şekil: Gelir ve Harcama ilişkisinde  Engel Kanunu</a:t>
              </a:r>
            </a:p>
          </p:txBody>
        </p:sp>
      </p:grpSp>
    </p:spTree>
    <p:extLst>
      <p:ext uri="{BB962C8B-B14F-4D97-AF65-F5344CB8AC3E}">
        <p14:creationId xmlns:p14="http://schemas.microsoft.com/office/powerpoint/2010/main" val="35243172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83" name="Text Box 7"/>
          <p:cNvSpPr txBox="1">
            <a:spLocks noChangeArrowheads="1"/>
          </p:cNvSpPr>
          <p:nvPr/>
        </p:nvSpPr>
        <p:spPr bwMode="auto">
          <a:xfrm>
            <a:off x="1992314" y="2565401"/>
            <a:ext cx="82073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endParaRPr lang="tr-TR" altLang="tr-TR"/>
          </a:p>
        </p:txBody>
      </p:sp>
      <p:sp>
        <p:nvSpPr>
          <p:cNvPr id="100355" name="Rectangle 13"/>
          <p:cNvSpPr>
            <a:spLocks noChangeArrowheads="1"/>
          </p:cNvSpPr>
          <p:nvPr/>
        </p:nvSpPr>
        <p:spPr bwMode="auto">
          <a:xfrm>
            <a:off x="1847850" y="1268413"/>
            <a:ext cx="8496300" cy="485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609600" indent="-609600">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lnSpc>
                <a:spcPct val="90000"/>
              </a:lnSpc>
              <a:spcBef>
                <a:spcPct val="20000"/>
              </a:spcBef>
              <a:buClr>
                <a:schemeClr val="folHlink"/>
              </a:buClr>
              <a:buSzPct val="60000"/>
              <a:buFont typeface="Wingdings" panose="05000000000000000000" pitchFamily="2" charset="2"/>
              <a:buNone/>
            </a:pPr>
            <a:r>
              <a:rPr lang="tr-TR" altLang="tr-TR" sz="2400" b="1"/>
              <a:t>	</a:t>
            </a:r>
            <a:r>
              <a:rPr lang="tr-TR" altLang="tr-TR" sz="2400">
                <a:solidFill>
                  <a:schemeClr val="tx2"/>
                </a:solidFill>
              </a:rPr>
              <a:t>Talebin Fiyat Esnekliğinin, Üreticinin Satış Hasılatı ile İlişkisi:</a:t>
            </a:r>
          </a:p>
          <a:p>
            <a:pPr algn="ctr" eaLnBrk="1" hangingPunct="1">
              <a:lnSpc>
                <a:spcPct val="90000"/>
              </a:lnSpc>
              <a:spcBef>
                <a:spcPct val="20000"/>
              </a:spcBef>
              <a:buClr>
                <a:schemeClr val="folHlink"/>
              </a:buClr>
              <a:buSzPct val="60000"/>
              <a:buFont typeface="Wingdings" panose="05000000000000000000" pitchFamily="2" charset="2"/>
              <a:buNone/>
            </a:pPr>
            <a:endParaRPr lang="tr-TR" altLang="tr-TR" sz="2400">
              <a:solidFill>
                <a:schemeClr val="tx2"/>
              </a:solidFill>
            </a:endParaRPr>
          </a:p>
          <a:p>
            <a:pPr algn="just" eaLnBrk="1" hangingPunct="1">
              <a:lnSpc>
                <a:spcPct val="90000"/>
              </a:lnSpc>
              <a:spcBef>
                <a:spcPct val="20000"/>
              </a:spcBef>
              <a:buClr>
                <a:schemeClr val="folHlink"/>
              </a:buClr>
              <a:buSzPct val="60000"/>
              <a:buFont typeface="Wingdings" panose="05000000000000000000" pitchFamily="2" charset="2"/>
              <a:buNone/>
            </a:pPr>
            <a:r>
              <a:rPr lang="tr-TR" altLang="tr-TR" sz="2400"/>
              <a:t>	-Fiyat düşürüldüğünde, talep esnekse, satış hasılatı artar,</a:t>
            </a:r>
          </a:p>
          <a:p>
            <a:pPr algn="just" eaLnBrk="1" hangingPunct="1">
              <a:lnSpc>
                <a:spcPct val="90000"/>
              </a:lnSpc>
              <a:spcBef>
                <a:spcPct val="20000"/>
              </a:spcBef>
              <a:buClr>
                <a:schemeClr val="folHlink"/>
              </a:buClr>
              <a:buSzPct val="60000"/>
              <a:buFont typeface="Wingdings" panose="05000000000000000000" pitchFamily="2" charset="2"/>
              <a:buNone/>
            </a:pPr>
            <a:r>
              <a:rPr lang="tr-TR" altLang="tr-TR" sz="2400"/>
              <a:t>	-Fiyat düşürüldüğünde, talep esnek değilse, satış hasılatı azalır,</a:t>
            </a:r>
          </a:p>
          <a:p>
            <a:pPr algn="just" eaLnBrk="1" hangingPunct="1">
              <a:lnSpc>
                <a:spcPct val="90000"/>
              </a:lnSpc>
              <a:spcBef>
                <a:spcPct val="20000"/>
              </a:spcBef>
              <a:buClr>
                <a:schemeClr val="folHlink"/>
              </a:buClr>
              <a:buSzPct val="60000"/>
              <a:buFont typeface="Wingdings" panose="05000000000000000000" pitchFamily="2" charset="2"/>
              <a:buNone/>
            </a:pPr>
            <a:r>
              <a:rPr lang="tr-TR" altLang="tr-TR" sz="2400"/>
              <a:t>	-Fiyat artırıldığında, talep esnekse, satış hasılatı azalır,</a:t>
            </a:r>
          </a:p>
          <a:p>
            <a:pPr algn="just" eaLnBrk="1" hangingPunct="1">
              <a:lnSpc>
                <a:spcPct val="90000"/>
              </a:lnSpc>
              <a:spcBef>
                <a:spcPct val="20000"/>
              </a:spcBef>
              <a:buClr>
                <a:schemeClr val="folHlink"/>
              </a:buClr>
              <a:buSzPct val="60000"/>
              <a:buFont typeface="Wingdings" panose="05000000000000000000" pitchFamily="2" charset="2"/>
              <a:buNone/>
            </a:pPr>
            <a:r>
              <a:rPr lang="tr-TR" altLang="tr-TR" sz="2400"/>
              <a:t>	-Fiyat artırıldığında, talep esnek değilse, satış hasılatı artar.</a:t>
            </a:r>
          </a:p>
          <a:p>
            <a:pPr algn="just" eaLnBrk="1" hangingPunct="1">
              <a:lnSpc>
                <a:spcPct val="90000"/>
              </a:lnSpc>
              <a:spcBef>
                <a:spcPct val="20000"/>
              </a:spcBef>
              <a:buClr>
                <a:schemeClr val="folHlink"/>
              </a:buClr>
              <a:buSzPct val="60000"/>
              <a:buFont typeface="Wingdings" panose="05000000000000000000" pitchFamily="2" charset="2"/>
              <a:buNone/>
            </a:pPr>
            <a:r>
              <a:rPr lang="tr-TR" altLang="tr-TR" sz="2400"/>
              <a:t>		Birim esneklikte ise fiyattaki değişmeler, satış hasılatını aynı oranda etkilemektedir.</a:t>
            </a:r>
          </a:p>
        </p:txBody>
      </p:sp>
    </p:spTree>
    <p:extLst>
      <p:ext uri="{BB962C8B-B14F-4D97-AF65-F5344CB8AC3E}">
        <p14:creationId xmlns:p14="http://schemas.microsoft.com/office/powerpoint/2010/main" val="381602576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nodePh="1">
                                  <p:stCondLst>
                                    <p:cond delay="0"/>
                                  </p:stCondLst>
                                  <p:endCondLst>
                                    <p:cond evt="begin" delay="0">
                                      <p:tn val="5"/>
                                    </p:cond>
                                  </p:endCondLst>
                                  <p:childTnLst>
                                    <p:set>
                                      <p:cBhvr>
                                        <p:cTn id="6" dur="1" fill="hold">
                                          <p:stCondLst>
                                            <p:cond delay="0"/>
                                          </p:stCondLst>
                                        </p:cTn>
                                        <p:tgtEl>
                                          <p:spTgt spid="126983"/>
                                        </p:tgtEl>
                                        <p:attrNameLst>
                                          <p:attrName>style.visibility</p:attrName>
                                        </p:attrNameLst>
                                      </p:cBhvr>
                                      <p:to>
                                        <p:strVal val="visible"/>
                                      </p:to>
                                    </p:set>
                                    <p:animEffect transition="in" filter="slide(fromTop)">
                                      <p:cBhvr>
                                        <p:cTn id="7" dur="500"/>
                                        <p:tgtEl>
                                          <p:spTgt spid="1269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983"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Text Box 2"/>
          <p:cNvSpPr txBox="1">
            <a:spLocks noChangeArrowheads="1"/>
          </p:cNvSpPr>
          <p:nvPr/>
        </p:nvSpPr>
        <p:spPr bwMode="auto">
          <a:xfrm>
            <a:off x="1592264" y="981076"/>
            <a:ext cx="5545137"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b="1" u="sng">
                <a:solidFill>
                  <a:schemeClr val="hlink"/>
                </a:solidFill>
              </a:rPr>
              <a:t>Talep (İstem) Kavramı</a:t>
            </a:r>
          </a:p>
        </p:txBody>
      </p:sp>
      <p:sp>
        <p:nvSpPr>
          <p:cNvPr id="95235" name="Text Box 3"/>
          <p:cNvSpPr txBox="1">
            <a:spLocks noChangeArrowheads="1"/>
          </p:cNvSpPr>
          <p:nvPr/>
        </p:nvSpPr>
        <p:spPr bwMode="auto">
          <a:xfrm>
            <a:off x="1592263" y="1447800"/>
            <a:ext cx="84963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b="1">
                <a:solidFill>
                  <a:schemeClr val="hlink"/>
                </a:solidFill>
              </a:rPr>
              <a:t>Talep, tüketicilerin iktisadi malları, belirli bir piyasadan, belirli bir fiyata belirli bir anda satın almaya hazır ve razı olması demektir</a:t>
            </a:r>
            <a:r>
              <a:rPr lang="tr-TR" altLang="tr-TR">
                <a:solidFill>
                  <a:schemeClr val="hlink"/>
                </a:solidFill>
              </a:rPr>
              <a:t> </a:t>
            </a:r>
          </a:p>
        </p:txBody>
      </p:sp>
      <p:sp>
        <p:nvSpPr>
          <p:cNvPr id="95236" name="Text Box 4"/>
          <p:cNvSpPr txBox="1">
            <a:spLocks noChangeArrowheads="1"/>
          </p:cNvSpPr>
          <p:nvPr/>
        </p:nvSpPr>
        <p:spPr bwMode="auto">
          <a:xfrm>
            <a:off x="1592263" y="2292350"/>
            <a:ext cx="84963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Genel kural olarak, bir malın fiyatı düştükçe o mala olan talep artmaktadır. Bunun aksine olarak fiyatı yükseldikçe o mala olan talebin azalması söz konusudur.</a:t>
            </a:r>
          </a:p>
        </p:txBody>
      </p:sp>
      <p:sp>
        <p:nvSpPr>
          <p:cNvPr id="95237" name="Text Box 5"/>
          <p:cNvSpPr txBox="1">
            <a:spLocks noChangeArrowheads="1"/>
          </p:cNvSpPr>
          <p:nvPr/>
        </p:nvSpPr>
        <p:spPr bwMode="auto">
          <a:xfrm>
            <a:off x="1592263" y="3135313"/>
            <a:ext cx="84963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Bir maldan talep edilen miktar ile o malın fiyatı arasında ters yönlü bir ilişki vardır. </a:t>
            </a:r>
          </a:p>
        </p:txBody>
      </p:sp>
      <p:sp>
        <p:nvSpPr>
          <p:cNvPr id="95238" name="Text Box 6"/>
          <p:cNvSpPr txBox="1">
            <a:spLocks noChangeArrowheads="1"/>
          </p:cNvSpPr>
          <p:nvPr/>
        </p:nvSpPr>
        <p:spPr bwMode="auto">
          <a:xfrm>
            <a:off x="1592263" y="3705225"/>
            <a:ext cx="849630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Belirli bir fiyattan talep, bir mala cari fiyatı ödemeye hazır olanların satın almak istedikleri miktardır. Örneğin piliç etinin kg’ı 4.5 TL iken bireyin aylık talebi 5 kg’dır denildiğinde, bu, belirli bir fiyattan talebi vermektedir.</a:t>
            </a:r>
          </a:p>
        </p:txBody>
      </p:sp>
      <p:sp>
        <p:nvSpPr>
          <p:cNvPr id="95239" name="Text Box 7"/>
          <p:cNvSpPr txBox="1">
            <a:spLocks noChangeArrowheads="1"/>
          </p:cNvSpPr>
          <p:nvPr/>
        </p:nvSpPr>
        <p:spPr bwMode="auto">
          <a:xfrm>
            <a:off x="1592263" y="4822825"/>
            <a:ext cx="84963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Talep çizelgesi ise, bir malın farklı fiyat seviyeleri karşısında o maldan satın alınmak istenen farklı miktarları gösterir.</a:t>
            </a:r>
          </a:p>
        </p:txBody>
      </p:sp>
      <p:sp>
        <p:nvSpPr>
          <p:cNvPr id="95240" name="Text Box 8"/>
          <p:cNvSpPr txBox="1">
            <a:spLocks noChangeArrowheads="1"/>
          </p:cNvSpPr>
          <p:nvPr/>
        </p:nvSpPr>
        <p:spPr bwMode="auto">
          <a:xfrm>
            <a:off x="1592263" y="5667375"/>
            <a:ext cx="849630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Talep çizelgesi aynı zamanda bir malın talebinin genel yapısı ve özelliklerini ortaya koyar ve fiyatlarla, bu fiyatlardan talep edilen miktarlar arasındaki fonksiyonel ilişkiyi gösterir.</a:t>
            </a:r>
          </a:p>
        </p:txBody>
      </p:sp>
      <p:sp>
        <p:nvSpPr>
          <p:cNvPr id="95241" name="Line 9"/>
          <p:cNvSpPr>
            <a:spLocks noChangeShapeType="1"/>
          </p:cNvSpPr>
          <p:nvPr/>
        </p:nvSpPr>
        <p:spPr bwMode="auto">
          <a:xfrm>
            <a:off x="1592264" y="2190750"/>
            <a:ext cx="3455987"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5242" name="Line 10"/>
          <p:cNvSpPr>
            <a:spLocks noChangeShapeType="1"/>
          </p:cNvSpPr>
          <p:nvPr/>
        </p:nvSpPr>
        <p:spPr bwMode="auto">
          <a:xfrm>
            <a:off x="1592264" y="3033713"/>
            <a:ext cx="3455987"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5243" name="Line 11"/>
          <p:cNvSpPr>
            <a:spLocks noChangeShapeType="1"/>
          </p:cNvSpPr>
          <p:nvPr/>
        </p:nvSpPr>
        <p:spPr bwMode="auto">
          <a:xfrm>
            <a:off x="1592264" y="3603625"/>
            <a:ext cx="3455987"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5244" name="Line 12"/>
          <p:cNvSpPr>
            <a:spLocks noChangeShapeType="1"/>
          </p:cNvSpPr>
          <p:nvPr/>
        </p:nvSpPr>
        <p:spPr bwMode="auto">
          <a:xfrm>
            <a:off x="1592264" y="4721225"/>
            <a:ext cx="3455987"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5245" name="Line 13"/>
          <p:cNvSpPr>
            <a:spLocks noChangeShapeType="1"/>
          </p:cNvSpPr>
          <p:nvPr/>
        </p:nvSpPr>
        <p:spPr bwMode="auto">
          <a:xfrm>
            <a:off x="1592264" y="5565775"/>
            <a:ext cx="3455987"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33115026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withEffect">
                                  <p:stCondLst>
                                    <p:cond delay="0"/>
                                  </p:stCondLst>
                                  <p:childTnLst>
                                    <p:set>
                                      <p:cBhvr>
                                        <p:cTn id="6" dur="1" fill="hold">
                                          <p:stCondLst>
                                            <p:cond delay="0"/>
                                          </p:stCondLst>
                                        </p:cTn>
                                        <p:tgtEl>
                                          <p:spTgt spid="95234"/>
                                        </p:tgtEl>
                                        <p:attrNameLst>
                                          <p:attrName>style.visibility</p:attrName>
                                        </p:attrNameLst>
                                      </p:cBhvr>
                                      <p:to>
                                        <p:strVal val="visible"/>
                                      </p:to>
                                    </p:set>
                                    <p:animEffect transition="in" filter="slide(fromTop)">
                                      <p:cBhvr>
                                        <p:cTn id="7" dur="500"/>
                                        <p:tgtEl>
                                          <p:spTgt spid="9523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95235"/>
                                        </p:tgtEl>
                                        <p:attrNameLst>
                                          <p:attrName>style.visibility</p:attrName>
                                        </p:attrNameLst>
                                      </p:cBhvr>
                                      <p:to>
                                        <p:strVal val="visible"/>
                                      </p:to>
                                    </p:set>
                                    <p:animEffect transition="in" filter="slide(fromTop)">
                                      <p:cBhvr>
                                        <p:cTn id="12" dur="500"/>
                                        <p:tgtEl>
                                          <p:spTgt spid="95235"/>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95241"/>
                                        </p:tgtEl>
                                        <p:attrNameLst>
                                          <p:attrName>style.visibility</p:attrName>
                                        </p:attrNameLst>
                                      </p:cBhvr>
                                      <p:to>
                                        <p:strVal val="visible"/>
                                      </p:to>
                                    </p:set>
                                    <p:animEffect transition="in" filter="slide(fromLeft)">
                                      <p:cBhvr>
                                        <p:cTn id="16" dur="500"/>
                                        <p:tgtEl>
                                          <p:spTgt spid="95241"/>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95236"/>
                                        </p:tgtEl>
                                        <p:attrNameLst>
                                          <p:attrName>style.visibility</p:attrName>
                                        </p:attrNameLst>
                                      </p:cBhvr>
                                      <p:to>
                                        <p:strVal val="visible"/>
                                      </p:to>
                                    </p:set>
                                    <p:animEffect transition="in" filter="slide(fromTop)">
                                      <p:cBhvr>
                                        <p:cTn id="21" dur="500"/>
                                        <p:tgtEl>
                                          <p:spTgt spid="95236"/>
                                        </p:tgtEl>
                                      </p:cBhvr>
                                    </p:animEffect>
                                  </p:childTnLst>
                                </p:cTn>
                              </p:par>
                            </p:childTnLst>
                          </p:cTn>
                        </p:par>
                        <p:par>
                          <p:cTn id="22" fill="hold" nodeType="afterGroup">
                            <p:stCondLst>
                              <p:cond delay="500"/>
                            </p:stCondLst>
                            <p:childTnLst>
                              <p:par>
                                <p:cTn id="23" presetID="12" presetClass="entr" presetSubtype="8" fill="hold" grpId="0" nodeType="afterEffect">
                                  <p:stCondLst>
                                    <p:cond delay="0"/>
                                  </p:stCondLst>
                                  <p:childTnLst>
                                    <p:set>
                                      <p:cBhvr>
                                        <p:cTn id="24" dur="1" fill="hold">
                                          <p:stCondLst>
                                            <p:cond delay="0"/>
                                          </p:stCondLst>
                                        </p:cTn>
                                        <p:tgtEl>
                                          <p:spTgt spid="95242"/>
                                        </p:tgtEl>
                                        <p:attrNameLst>
                                          <p:attrName>style.visibility</p:attrName>
                                        </p:attrNameLst>
                                      </p:cBhvr>
                                      <p:to>
                                        <p:strVal val="visible"/>
                                      </p:to>
                                    </p:set>
                                    <p:animEffect transition="in" filter="slide(fromLeft)">
                                      <p:cBhvr>
                                        <p:cTn id="25" dur="500"/>
                                        <p:tgtEl>
                                          <p:spTgt spid="95242"/>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95237"/>
                                        </p:tgtEl>
                                        <p:attrNameLst>
                                          <p:attrName>style.visibility</p:attrName>
                                        </p:attrNameLst>
                                      </p:cBhvr>
                                      <p:to>
                                        <p:strVal val="visible"/>
                                      </p:to>
                                    </p:set>
                                    <p:animEffect transition="in" filter="slide(fromTop)">
                                      <p:cBhvr>
                                        <p:cTn id="30" dur="500"/>
                                        <p:tgtEl>
                                          <p:spTgt spid="95237"/>
                                        </p:tgtEl>
                                      </p:cBhvr>
                                    </p:animEffect>
                                  </p:childTnLst>
                                </p:cTn>
                              </p:par>
                            </p:childTnLst>
                          </p:cTn>
                        </p:par>
                        <p:par>
                          <p:cTn id="31" fill="hold" nodeType="afterGroup">
                            <p:stCondLst>
                              <p:cond delay="500"/>
                            </p:stCondLst>
                            <p:childTnLst>
                              <p:par>
                                <p:cTn id="32" presetID="12" presetClass="entr" presetSubtype="8" fill="hold" grpId="0" nodeType="afterEffect">
                                  <p:stCondLst>
                                    <p:cond delay="0"/>
                                  </p:stCondLst>
                                  <p:childTnLst>
                                    <p:set>
                                      <p:cBhvr>
                                        <p:cTn id="33" dur="1" fill="hold">
                                          <p:stCondLst>
                                            <p:cond delay="0"/>
                                          </p:stCondLst>
                                        </p:cTn>
                                        <p:tgtEl>
                                          <p:spTgt spid="95243"/>
                                        </p:tgtEl>
                                        <p:attrNameLst>
                                          <p:attrName>style.visibility</p:attrName>
                                        </p:attrNameLst>
                                      </p:cBhvr>
                                      <p:to>
                                        <p:strVal val="visible"/>
                                      </p:to>
                                    </p:set>
                                    <p:animEffect transition="in" filter="slide(fromLeft)">
                                      <p:cBhvr>
                                        <p:cTn id="34" dur="500"/>
                                        <p:tgtEl>
                                          <p:spTgt spid="95243"/>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95238"/>
                                        </p:tgtEl>
                                        <p:attrNameLst>
                                          <p:attrName>style.visibility</p:attrName>
                                        </p:attrNameLst>
                                      </p:cBhvr>
                                      <p:to>
                                        <p:strVal val="visible"/>
                                      </p:to>
                                    </p:set>
                                    <p:animEffect transition="in" filter="slide(fromTop)">
                                      <p:cBhvr>
                                        <p:cTn id="39" dur="500"/>
                                        <p:tgtEl>
                                          <p:spTgt spid="95238"/>
                                        </p:tgtEl>
                                      </p:cBhvr>
                                    </p:animEffect>
                                  </p:childTnLst>
                                </p:cTn>
                              </p:par>
                            </p:childTnLst>
                          </p:cTn>
                        </p:par>
                        <p:par>
                          <p:cTn id="40" fill="hold" nodeType="afterGroup">
                            <p:stCondLst>
                              <p:cond delay="500"/>
                            </p:stCondLst>
                            <p:childTnLst>
                              <p:par>
                                <p:cTn id="41" presetID="12" presetClass="entr" presetSubtype="8" fill="hold" grpId="0" nodeType="afterEffect">
                                  <p:stCondLst>
                                    <p:cond delay="0"/>
                                  </p:stCondLst>
                                  <p:childTnLst>
                                    <p:set>
                                      <p:cBhvr>
                                        <p:cTn id="42" dur="1" fill="hold">
                                          <p:stCondLst>
                                            <p:cond delay="0"/>
                                          </p:stCondLst>
                                        </p:cTn>
                                        <p:tgtEl>
                                          <p:spTgt spid="95244"/>
                                        </p:tgtEl>
                                        <p:attrNameLst>
                                          <p:attrName>style.visibility</p:attrName>
                                        </p:attrNameLst>
                                      </p:cBhvr>
                                      <p:to>
                                        <p:strVal val="visible"/>
                                      </p:to>
                                    </p:set>
                                    <p:animEffect transition="in" filter="slide(fromLeft)">
                                      <p:cBhvr>
                                        <p:cTn id="43" dur="500"/>
                                        <p:tgtEl>
                                          <p:spTgt spid="95244"/>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2" presetClass="entr" presetSubtype="1" fill="hold" grpId="0" nodeType="clickEffect">
                                  <p:stCondLst>
                                    <p:cond delay="0"/>
                                  </p:stCondLst>
                                  <p:childTnLst>
                                    <p:set>
                                      <p:cBhvr>
                                        <p:cTn id="47" dur="1" fill="hold">
                                          <p:stCondLst>
                                            <p:cond delay="0"/>
                                          </p:stCondLst>
                                        </p:cTn>
                                        <p:tgtEl>
                                          <p:spTgt spid="95239"/>
                                        </p:tgtEl>
                                        <p:attrNameLst>
                                          <p:attrName>style.visibility</p:attrName>
                                        </p:attrNameLst>
                                      </p:cBhvr>
                                      <p:to>
                                        <p:strVal val="visible"/>
                                      </p:to>
                                    </p:set>
                                    <p:animEffect transition="in" filter="slide(fromTop)">
                                      <p:cBhvr>
                                        <p:cTn id="48" dur="500"/>
                                        <p:tgtEl>
                                          <p:spTgt spid="95239"/>
                                        </p:tgtEl>
                                      </p:cBhvr>
                                    </p:animEffect>
                                  </p:childTnLst>
                                </p:cTn>
                              </p:par>
                            </p:childTnLst>
                          </p:cTn>
                        </p:par>
                        <p:par>
                          <p:cTn id="49" fill="hold" nodeType="afterGroup">
                            <p:stCondLst>
                              <p:cond delay="500"/>
                            </p:stCondLst>
                            <p:childTnLst>
                              <p:par>
                                <p:cTn id="50" presetID="12" presetClass="entr" presetSubtype="8" fill="hold" grpId="0" nodeType="afterEffect">
                                  <p:stCondLst>
                                    <p:cond delay="0"/>
                                  </p:stCondLst>
                                  <p:childTnLst>
                                    <p:set>
                                      <p:cBhvr>
                                        <p:cTn id="51" dur="1" fill="hold">
                                          <p:stCondLst>
                                            <p:cond delay="0"/>
                                          </p:stCondLst>
                                        </p:cTn>
                                        <p:tgtEl>
                                          <p:spTgt spid="95245"/>
                                        </p:tgtEl>
                                        <p:attrNameLst>
                                          <p:attrName>style.visibility</p:attrName>
                                        </p:attrNameLst>
                                      </p:cBhvr>
                                      <p:to>
                                        <p:strVal val="visible"/>
                                      </p:to>
                                    </p:set>
                                    <p:animEffect transition="in" filter="slide(fromLeft)">
                                      <p:cBhvr>
                                        <p:cTn id="52" dur="500"/>
                                        <p:tgtEl>
                                          <p:spTgt spid="95245"/>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2" presetClass="entr" presetSubtype="1" fill="hold" grpId="0" nodeType="clickEffect">
                                  <p:stCondLst>
                                    <p:cond delay="0"/>
                                  </p:stCondLst>
                                  <p:childTnLst>
                                    <p:set>
                                      <p:cBhvr>
                                        <p:cTn id="56" dur="1" fill="hold">
                                          <p:stCondLst>
                                            <p:cond delay="0"/>
                                          </p:stCondLst>
                                        </p:cTn>
                                        <p:tgtEl>
                                          <p:spTgt spid="95240"/>
                                        </p:tgtEl>
                                        <p:attrNameLst>
                                          <p:attrName>style.visibility</p:attrName>
                                        </p:attrNameLst>
                                      </p:cBhvr>
                                      <p:to>
                                        <p:strVal val="visible"/>
                                      </p:to>
                                    </p:set>
                                    <p:animEffect transition="in" filter="slide(fromTop)">
                                      <p:cBhvr>
                                        <p:cTn id="57" dur="500"/>
                                        <p:tgtEl>
                                          <p:spTgt spid="952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4" grpId="0"/>
      <p:bldP spid="95235" grpId="0"/>
      <p:bldP spid="95236" grpId="0"/>
      <p:bldP spid="95237" grpId="0"/>
      <p:bldP spid="95238" grpId="0"/>
      <p:bldP spid="95239" grpId="0"/>
      <p:bldP spid="95240" grpId="0"/>
      <p:bldP spid="95241" grpId="0" animBg="1"/>
      <p:bldP spid="95242" grpId="0" animBg="1"/>
      <p:bldP spid="95243" grpId="0" animBg="1"/>
      <p:bldP spid="95244" grpId="0" animBg="1"/>
      <p:bldP spid="9524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ext Box 2"/>
          <p:cNvSpPr txBox="1">
            <a:spLocks noChangeArrowheads="1"/>
          </p:cNvSpPr>
          <p:nvPr/>
        </p:nvSpPr>
        <p:spPr bwMode="auto">
          <a:xfrm>
            <a:off x="1592264" y="1052513"/>
            <a:ext cx="9075737"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Bir malın talep eğrisi, o malın talep çizelgesinden yararlanarak çizilmektedir. Talep eğrisi sol yukarıdan sağ aşağıya doğru uzanan bir eğridir. Talep eğrisinin eğimi negatiftir.</a:t>
            </a:r>
          </a:p>
        </p:txBody>
      </p:sp>
      <p:sp>
        <p:nvSpPr>
          <p:cNvPr id="75779" name="Rectangle 3"/>
          <p:cNvSpPr>
            <a:spLocks noChangeArrowheads="1"/>
          </p:cNvSpPr>
          <p:nvPr/>
        </p:nvSpPr>
        <p:spPr bwMode="auto">
          <a:xfrm>
            <a:off x="1774825" y="1708151"/>
            <a:ext cx="27622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b="1">
                <a:latin typeface="Arial" panose="020B0604020202020204" pitchFamily="34" charset="0"/>
                <a:cs typeface="Times New Roman" panose="02020603050405020304" pitchFamily="18" charset="0"/>
              </a:rPr>
              <a:t>Tablo 7. Talep Çizelgesi</a:t>
            </a:r>
            <a:endParaRPr lang="tr-TR" altLang="tr-TR">
              <a:latin typeface="Arial" panose="020B0604020202020204" pitchFamily="34" charset="0"/>
            </a:endParaRPr>
          </a:p>
        </p:txBody>
      </p:sp>
      <p:graphicFrame>
        <p:nvGraphicFramePr>
          <p:cNvPr id="75780" name="Group 4"/>
          <p:cNvGraphicFramePr>
            <a:graphicFrameLocks noGrp="1"/>
          </p:cNvGraphicFramePr>
          <p:nvPr/>
        </p:nvGraphicFramePr>
        <p:xfrm>
          <a:off x="1774825" y="2020888"/>
          <a:ext cx="3168650" cy="2632076"/>
        </p:xfrm>
        <a:graphic>
          <a:graphicData uri="http://schemas.openxmlformats.org/drawingml/2006/table">
            <a:tbl>
              <a:tblPr/>
              <a:tblGrid>
                <a:gridCol w="1285875">
                  <a:extLst>
                    <a:ext uri="{9D8B030D-6E8A-4147-A177-3AD203B41FA5}"/>
                  </a:extLst>
                </a:gridCol>
                <a:gridCol w="1882775">
                  <a:extLst>
                    <a:ext uri="{9D8B030D-6E8A-4147-A177-3AD203B41FA5}"/>
                  </a:extLst>
                </a:gridCol>
              </a:tblGrid>
              <a:tr h="64006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smtClean="0">
                          <a:ln>
                            <a:noFill/>
                          </a:ln>
                          <a:solidFill>
                            <a:schemeClr val="tx1"/>
                          </a:solidFill>
                          <a:effectLst/>
                          <a:latin typeface="Times New Roman" pitchFamily="18" charset="0"/>
                          <a:cs typeface="Times New Roman" pitchFamily="18" charset="0"/>
                        </a:rPr>
                        <a:t>Mal Fiyatı(TL)</a:t>
                      </a:r>
                      <a:endParaRPr kumimoji="0" lang="tr-TR" sz="1800" b="0" i="0" u="none" strike="noStrike" cap="none" normalizeH="0" baseline="0" smtClean="0">
                        <a:ln>
                          <a:noFill/>
                        </a:ln>
                        <a:solidFill>
                          <a:schemeClr val="tx1"/>
                        </a:solidFill>
                        <a:effectLst/>
                        <a:latin typeface="Arial" charset="0"/>
                      </a:endParaRPr>
                    </a:p>
                  </a:txBody>
                  <a:tcPr marT="45713" marB="45713"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smtClean="0">
                          <a:ln>
                            <a:noFill/>
                          </a:ln>
                          <a:solidFill>
                            <a:schemeClr val="tx1"/>
                          </a:solidFill>
                          <a:effectLst/>
                          <a:latin typeface="Times New Roman" pitchFamily="18" charset="0"/>
                          <a:cs typeface="Times New Roman" pitchFamily="18" charset="0"/>
                        </a:rPr>
                        <a:t>Talep Edilen Miktar(Ton)</a:t>
                      </a:r>
                      <a:endParaRPr kumimoji="0" lang="tr-TR" sz="1800" b="0" i="0" u="none" strike="noStrike" cap="none" normalizeH="0" baseline="0" smtClean="0">
                        <a:ln>
                          <a:noFill/>
                        </a:ln>
                        <a:solidFill>
                          <a:schemeClr val="tx1"/>
                        </a:solidFill>
                        <a:effectLst/>
                        <a:latin typeface="Arial" charset="0"/>
                      </a:endParaRPr>
                    </a:p>
                  </a:txBody>
                  <a:tcPr marT="45713" marB="45713"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extLst>
              </a:tr>
              <a:tr h="39840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Times New Roman" pitchFamily="18" charset="0"/>
                          <a:cs typeface="Times New Roman" pitchFamily="18" charset="0"/>
                        </a:rPr>
                        <a:t>800</a:t>
                      </a:r>
                      <a:endParaRPr kumimoji="0" lang="tr-TR" sz="1800" b="0" i="0" u="none" strike="noStrike" cap="none" normalizeH="0" baseline="0" smtClean="0">
                        <a:ln>
                          <a:noFill/>
                        </a:ln>
                        <a:solidFill>
                          <a:schemeClr val="tx1"/>
                        </a:solidFill>
                        <a:effectLst/>
                        <a:latin typeface="Arial" charset="0"/>
                      </a:endParaRPr>
                    </a:p>
                  </a:txBody>
                  <a:tcPr marT="45713" marB="45713"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Times New Roman" pitchFamily="18" charset="0"/>
                          <a:cs typeface="Times New Roman" pitchFamily="18" charset="0"/>
                        </a:rPr>
                        <a:t>10</a:t>
                      </a:r>
                      <a:endParaRPr kumimoji="0" lang="tr-TR" sz="1800" b="0" i="0" u="none" strike="noStrike" cap="none" normalizeH="0" baseline="0" smtClean="0">
                        <a:ln>
                          <a:noFill/>
                        </a:ln>
                        <a:solidFill>
                          <a:schemeClr val="tx1"/>
                        </a:solidFill>
                        <a:effectLst/>
                        <a:latin typeface="Arial" charset="0"/>
                      </a:endParaRPr>
                    </a:p>
                  </a:txBody>
                  <a:tcPr marT="45713" marB="45713"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extLst>
              </a:tr>
              <a:tr h="39840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Times New Roman" pitchFamily="18" charset="0"/>
                          <a:cs typeface="Times New Roman" pitchFamily="18" charset="0"/>
                        </a:rPr>
                        <a:t>500</a:t>
                      </a:r>
                      <a:endParaRPr kumimoji="0" lang="tr-TR" sz="1800" b="0" i="0" u="none" strike="noStrike" cap="none" normalizeH="0" baseline="0" smtClean="0">
                        <a:ln>
                          <a:noFill/>
                        </a:ln>
                        <a:solidFill>
                          <a:schemeClr val="tx1"/>
                        </a:solidFill>
                        <a:effectLst/>
                        <a:latin typeface="Arial" charset="0"/>
                      </a:endParaRPr>
                    </a:p>
                  </a:txBody>
                  <a:tcPr marT="45713" marB="45713"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Times New Roman" pitchFamily="18" charset="0"/>
                          <a:cs typeface="Times New Roman" pitchFamily="18" charset="0"/>
                        </a:rPr>
                        <a:t>20</a:t>
                      </a:r>
                      <a:endParaRPr kumimoji="0" lang="tr-TR" sz="1800" b="0" i="0" u="none" strike="noStrike" cap="none" normalizeH="0" baseline="0" smtClean="0">
                        <a:ln>
                          <a:noFill/>
                        </a:ln>
                        <a:solidFill>
                          <a:schemeClr val="tx1"/>
                        </a:solidFill>
                        <a:effectLst/>
                        <a:latin typeface="Arial" charset="0"/>
                      </a:endParaRPr>
                    </a:p>
                  </a:txBody>
                  <a:tcPr marT="45713" marB="45713"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extLst>
              </a:tr>
              <a:tr h="39840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Times New Roman" pitchFamily="18" charset="0"/>
                          <a:cs typeface="Times New Roman" pitchFamily="18" charset="0"/>
                        </a:rPr>
                        <a:t>325</a:t>
                      </a:r>
                      <a:endParaRPr kumimoji="0" lang="tr-TR" sz="1800" b="0" i="0" u="none" strike="noStrike" cap="none" normalizeH="0" baseline="0" smtClean="0">
                        <a:ln>
                          <a:noFill/>
                        </a:ln>
                        <a:solidFill>
                          <a:schemeClr val="tx1"/>
                        </a:solidFill>
                        <a:effectLst/>
                        <a:latin typeface="Arial" charset="0"/>
                      </a:endParaRPr>
                    </a:p>
                  </a:txBody>
                  <a:tcPr marT="45713" marB="45713"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Times New Roman" pitchFamily="18" charset="0"/>
                          <a:cs typeface="Times New Roman" pitchFamily="18" charset="0"/>
                        </a:rPr>
                        <a:t>30</a:t>
                      </a:r>
                      <a:endParaRPr kumimoji="0" lang="tr-TR" sz="1800" b="0" i="0" u="none" strike="noStrike" cap="none" normalizeH="0" baseline="0" smtClean="0">
                        <a:ln>
                          <a:noFill/>
                        </a:ln>
                        <a:solidFill>
                          <a:schemeClr val="tx1"/>
                        </a:solidFill>
                        <a:effectLst/>
                        <a:latin typeface="Arial" charset="0"/>
                      </a:endParaRPr>
                    </a:p>
                  </a:txBody>
                  <a:tcPr marT="45713" marB="45713"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extLst>
              </a:tr>
              <a:tr h="39840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Times New Roman" pitchFamily="18" charset="0"/>
                          <a:cs typeface="Times New Roman" pitchFamily="18" charset="0"/>
                        </a:rPr>
                        <a:t>250</a:t>
                      </a:r>
                      <a:endParaRPr kumimoji="0" lang="tr-TR" sz="1800" b="0" i="0" u="none" strike="noStrike" cap="none" normalizeH="0" baseline="0" smtClean="0">
                        <a:ln>
                          <a:noFill/>
                        </a:ln>
                        <a:solidFill>
                          <a:schemeClr val="tx1"/>
                        </a:solidFill>
                        <a:effectLst/>
                        <a:latin typeface="Arial" charset="0"/>
                      </a:endParaRPr>
                    </a:p>
                  </a:txBody>
                  <a:tcPr marT="45713" marB="45713"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Times New Roman" pitchFamily="18" charset="0"/>
                          <a:cs typeface="Times New Roman" pitchFamily="18" charset="0"/>
                        </a:rPr>
                        <a:t>40       </a:t>
                      </a:r>
                      <a:endParaRPr kumimoji="0" lang="tr-TR" sz="1800" b="0" i="0" u="none" strike="noStrike" cap="none" normalizeH="0" baseline="0" smtClean="0">
                        <a:ln>
                          <a:noFill/>
                        </a:ln>
                        <a:solidFill>
                          <a:schemeClr val="tx1"/>
                        </a:solidFill>
                        <a:effectLst/>
                        <a:latin typeface="Arial" charset="0"/>
                      </a:endParaRPr>
                    </a:p>
                  </a:txBody>
                  <a:tcPr marT="45713" marB="45713"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extLst>
              </a:tr>
              <a:tr h="39840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Times New Roman" pitchFamily="18" charset="0"/>
                          <a:cs typeface="Times New Roman" pitchFamily="18" charset="0"/>
                        </a:rPr>
                        <a:t>200</a:t>
                      </a:r>
                      <a:endParaRPr kumimoji="0" lang="tr-TR" sz="1800" b="0" i="0" u="none" strike="noStrike" cap="none" normalizeH="0" baseline="0" smtClean="0">
                        <a:ln>
                          <a:noFill/>
                        </a:ln>
                        <a:solidFill>
                          <a:schemeClr val="tx1"/>
                        </a:solidFill>
                        <a:effectLst/>
                        <a:latin typeface="Arial" charset="0"/>
                      </a:endParaRPr>
                    </a:p>
                  </a:txBody>
                  <a:tcPr marT="45713" marB="45713"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Times New Roman" pitchFamily="18" charset="0"/>
                          <a:cs typeface="Times New Roman" pitchFamily="18" charset="0"/>
                        </a:rPr>
                        <a:t>50</a:t>
                      </a:r>
                      <a:endParaRPr kumimoji="0" lang="tr-TR" sz="1800" b="0" i="0" u="none" strike="noStrike" cap="none" normalizeH="0" baseline="0" smtClean="0">
                        <a:ln>
                          <a:noFill/>
                        </a:ln>
                        <a:solidFill>
                          <a:schemeClr val="tx1"/>
                        </a:solidFill>
                        <a:effectLst/>
                        <a:latin typeface="Arial" charset="0"/>
                      </a:endParaRPr>
                    </a:p>
                  </a:txBody>
                  <a:tcPr marT="45713" marB="45713"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extLst>
              </a:tr>
            </a:tbl>
          </a:graphicData>
        </a:graphic>
      </p:graphicFrame>
      <p:sp>
        <p:nvSpPr>
          <p:cNvPr id="75803" name="Line 27"/>
          <p:cNvSpPr>
            <a:spLocks noChangeShapeType="1"/>
          </p:cNvSpPr>
          <p:nvPr/>
        </p:nvSpPr>
        <p:spPr bwMode="auto">
          <a:xfrm>
            <a:off x="6311901" y="5772150"/>
            <a:ext cx="3529013" cy="1588"/>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75804" name="Text Box 28"/>
          <p:cNvSpPr txBox="1">
            <a:spLocks noChangeArrowheads="1"/>
          </p:cNvSpPr>
          <p:nvPr/>
        </p:nvSpPr>
        <p:spPr bwMode="auto">
          <a:xfrm>
            <a:off x="8616951" y="5861050"/>
            <a:ext cx="13684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400" b="1"/>
              <a:t>Miktar (ton)</a:t>
            </a:r>
          </a:p>
        </p:txBody>
      </p:sp>
      <p:grpSp>
        <p:nvGrpSpPr>
          <p:cNvPr id="2" name="Group 29"/>
          <p:cNvGrpSpPr>
            <a:grpSpLocks/>
          </p:cNvGrpSpPr>
          <p:nvPr/>
        </p:nvGrpSpPr>
        <p:grpSpPr bwMode="auto">
          <a:xfrm>
            <a:off x="6743700" y="5716589"/>
            <a:ext cx="2736850" cy="287337"/>
            <a:chOff x="3333" y="3329"/>
            <a:chExt cx="1724" cy="181"/>
          </a:xfrm>
        </p:grpSpPr>
        <p:sp>
          <p:nvSpPr>
            <p:cNvPr id="87115" name="Line 30"/>
            <p:cNvSpPr>
              <a:spLocks noChangeShapeType="1"/>
            </p:cNvSpPr>
            <p:nvPr/>
          </p:nvSpPr>
          <p:spPr bwMode="auto">
            <a:xfrm>
              <a:off x="3447"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7116" name="Line 31"/>
            <p:cNvSpPr>
              <a:spLocks noChangeShapeType="1"/>
            </p:cNvSpPr>
            <p:nvPr/>
          </p:nvSpPr>
          <p:spPr bwMode="auto">
            <a:xfrm>
              <a:off x="3810"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7117" name="Line 32"/>
            <p:cNvSpPr>
              <a:spLocks noChangeShapeType="1"/>
            </p:cNvSpPr>
            <p:nvPr/>
          </p:nvSpPr>
          <p:spPr bwMode="auto">
            <a:xfrm>
              <a:off x="4173"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7118" name="Line 33"/>
            <p:cNvSpPr>
              <a:spLocks noChangeShapeType="1"/>
            </p:cNvSpPr>
            <p:nvPr/>
          </p:nvSpPr>
          <p:spPr bwMode="auto">
            <a:xfrm>
              <a:off x="4536"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7119" name="Line 34"/>
            <p:cNvSpPr>
              <a:spLocks noChangeShapeType="1"/>
            </p:cNvSpPr>
            <p:nvPr/>
          </p:nvSpPr>
          <p:spPr bwMode="auto">
            <a:xfrm>
              <a:off x="4899"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7120" name="Text Box 35"/>
            <p:cNvSpPr txBox="1">
              <a:spLocks noChangeArrowheads="1"/>
            </p:cNvSpPr>
            <p:nvPr/>
          </p:nvSpPr>
          <p:spPr bwMode="auto">
            <a:xfrm>
              <a:off x="3333" y="3337"/>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10</a:t>
              </a:r>
            </a:p>
          </p:txBody>
        </p:sp>
        <p:sp>
          <p:nvSpPr>
            <p:cNvPr id="87121" name="Text Box 36"/>
            <p:cNvSpPr txBox="1">
              <a:spLocks noChangeArrowheads="1"/>
            </p:cNvSpPr>
            <p:nvPr/>
          </p:nvSpPr>
          <p:spPr bwMode="auto">
            <a:xfrm>
              <a:off x="3696"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20</a:t>
              </a:r>
            </a:p>
          </p:txBody>
        </p:sp>
        <p:sp>
          <p:nvSpPr>
            <p:cNvPr id="87122" name="Text Box 37"/>
            <p:cNvSpPr txBox="1">
              <a:spLocks noChangeArrowheads="1"/>
            </p:cNvSpPr>
            <p:nvPr/>
          </p:nvSpPr>
          <p:spPr bwMode="auto">
            <a:xfrm>
              <a:off x="4059"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30</a:t>
              </a:r>
            </a:p>
          </p:txBody>
        </p:sp>
        <p:sp>
          <p:nvSpPr>
            <p:cNvPr id="87123" name="Text Box 38"/>
            <p:cNvSpPr txBox="1">
              <a:spLocks noChangeArrowheads="1"/>
            </p:cNvSpPr>
            <p:nvPr/>
          </p:nvSpPr>
          <p:spPr bwMode="auto">
            <a:xfrm>
              <a:off x="4422"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40</a:t>
              </a:r>
            </a:p>
          </p:txBody>
        </p:sp>
        <p:sp>
          <p:nvSpPr>
            <p:cNvPr id="87124" name="Text Box 39"/>
            <p:cNvSpPr txBox="1">
              <a:spLocks noChangeArrowheads="1"/>
            </p:cNvSpPr>
            <p:nvPr/>
          </p:nvSpPr>
          <p:spPr bwMode="auto">
            <a:xfrm>
              <a:off x="4785"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50</a:t>
              </a:r>
            </a:p>
          </p:txBody>
        </p:sp>
      </p:grpSp>
      <p:sp>
        <p:nvSpPr>
          <p:cNvPr id="75816" name="Line 40"/>
          <p:cNvSpPr>
            <a:spLocks noChangeShapeType="1"/>
          </p:cNvSpPr>
          <p:nvPr/>
        </p:nvSpPr>
        <p:spPr bwMode="auto">
          <a:xfrm rot="10800000">
            <a:off x="6311900" y="2763838"/>
            <a:ext cx="1588" cy="3008312"/>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75817" name="Text Box 41"/>
          <p:cNvSpPr txBox="1">
            <a:spLocks noChangeArrowheads="1"/>
          </p:cNvSpPr>
          <p:nvPr/>
        </p:nvSpPr>
        <p:spPr bwMode="auto">
          <a:xfrm rot="-5400000">
            <a:off x="4916488" y="3368676"/>
            <a:ext cx="18002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400" b="1"/>
              <a:t>Fiyat (x1000 TL)</a:t>
            </a:r>
          </a:p>
        </p:txBody>
      </p:sp>
      <p:grpSp>
        <p:nvGrpSpPr>
          <p:cNvPr id="3" name="Group 42"/>
          <p:cNvGrpSpPr>
            <a:grpSpLocks/>
          </p:cNvGrpSpPr>
          <p:nvPr/>
        </p:nvGrpSpPr>
        <p:grpSpPr bwMode="auto">
          <a:xfrm>
            <a:off x="5880100" y="2979739"/>
            <a:ext cx="503238" cy="2808287"/>
            <a:chOff x="2789" y="1605"/>
            <a:chExt cx="317" cy="1769"/>
          </a:xfrm>
        </p:grpSpPr>
        <p:sp>
          <p:nvSpPr>
            <p:cNvPr id="87095" name="Line 43"/>
            <p:cNvSpPr>
              <a:spLocks noChangeShapeType="1"/>
            </p:cNvSpPr>
            <p:nvPr/>
          </p:nvSpPr>
          <p:spPr bwMode="auto">
            <a:xfrm>
              <a:off x="3061"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7096" name="Line 44"/>
            <p:cNvSpPr>
              <a:spLocks noChangeShapeType="1"/>
            </p:cNvSpPr>
            <p:nvPr/>
          </p:nvSpPr>
          <p:spPr bwMode="auto">
            <a:xfrm rot="5400000">
              <a:off x="3084" y="3351"/>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7097" name="Line 45"/>
            <p:cNvSpPr>
              <a:spLocks noChangeShapeType="1"/>
            </p:cNvSpPr>
            <p:nvPr/>
          </p:nvSpPr>
          <p:spPr bwMode="auto">
            <a:xfrm rot="5400000">
              <a:off x="3084" y="1888"/>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7098" name="Line 46"/>
            <p:cNvSpPr>
              <a:spLocks noChangeShapeType="1"/>
            </p:cNvSpPr>
            <p:nvPr/>
          </p:nvSpPr>
          <p:spPr bwMode="auto">
            <a:xfrm rot="5400000">
              <a:off x="3084" y="2235"/>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7099" name="Line 47"/>
            <p:cNvSpPr>
              <a:spLocks noChangeShapeType="1"/>
            </p:cNvSpPr>
            <p:nvPr/>
          </p:nvSpPr>
          <p:spPr bwMode="auto">
            <a:xfrm rot="5400000">
              <a:off x="3084" y="2607"/>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7100" name="Line 48"/>
            <p:cNvSpPr>
              <a:spLocks noChangeShapeType="1"/>
            </p:cNvSpPr>
            <p:nvPr/>
          </p:nvSpPr>
          <p:spPr bwMode="auto">
            <a:xfrm rot="5400000">
              <a:off x="3084" y="297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7101" name="Text Box 49"/>
            <p:cNvSpPr txBox="1">
              <a:spLocks noChangeArrowheads="1"/>
            </p:cNvSpPr>
            <p:nvPr/>
          </p:nvSpPr>
          <p:spPr bwMode="auto">
            <a:xfrm>
              <a:off x="2789" y="1787"/>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800</a:t>
              </a:r>
              <a:endParaRPr lang="tr-TR" altLang="tr-TR"/>
            </a:p>
          </p:txBody>
        </p:sp>
        <p:sp>
          <p:nvSpPr>
            <p:cNvPr id="87102" name="Text Box 50"/>
            <p:cNvSpPr txBox="1">
              <a:spLocks noChangeArrowheads="1"/>
            </p:cNvSpPr>
            <p:nvPr/>
          </p:nvSpPr>
          <p:spPr bwMode="auto">
            <a:xfrm>
              <a:off x="2789" y="2150"/>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600</a:t>
              </a:r>
              <a:endParaRPr lang="tr-TR" altLang="tr-TR"/>
            </a:p>
          </p:txBody>
        </p:sp>
        <p:sp>
          <p:nvSpPr>
            <p:cNvPr id="87103" name="Text Box 51"/>
            <p:cNvSpPr txBox="1">
              <a:spLocks noChangeArrowheads="1"/>
            </p:cNvSpPr>
            <p:nvPr/>
          </p:nvSpPr>
          <p:spPr bwMode="auto">
            <a:xfrm>
              <a:off x="2789" y="2558"/>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400</a:t>
              </a:r>
              <a:endParaRPr lang="tr-TR" altLang="tr-TR"/>
            </a:p>
          </p:txBody>
        </p:sp>
        <p:sp>
          <p:nvSpPr>
            <p:cNvPr id="87104" name="Text Box 52"/>
            <p:cNvSpPr txBox="1">
              <a:spLocks noChangeArrowheads="1"/>
            </p:cNvSpPr>
            <p:nvPr/>
          </p:nvSpPr>
          <p:spPr bwMode="auto">
            <a:xfrm>
              <a:off x="2789" y="2921"/>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200</a:t>
              </a:r>
              <a:endParaRPr lang="tr-TR" altLang="tr-TR"/>
            </a:p>
          </p:txBody>
        </p:sp>
        <p:sp>
          <p:nvSpPr>
            <p:cNvPr id="87105" name="Line 53"/>
            <p:cNvSpPr>
              <a:spLocks noChangeShapeType="1"/>
            </p:cNvSpPr>
            <p:nvPr/>
          </p:nvSpPr>
          <p:spPr bwMode="auto">
            <a:xfrm rot="5400000">
              <a:off x="3084" y="2053"/>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7106" name="Line 54"/>
            <p:cNvSpPr>
              <a:spLocks noChangeShapeType="1"/>
            </p:cNvSpPr>
            <p:nvPr/>
          </p:nvSpPr>
          <p:spPr bwMode="auto">
            <a:xfrm rot="5400000">
              <a:off x="3084" y="2431"/>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7107" name="Line 55"/>
            <p:cNvSpPr>
              <a:spLocks noChangeShapeType="1"/>
            </p:cNvSpPr>
            <p:nvPr/>
          </p:nvSpPr>
          <p:spPr bwMode="auto">
            <a:xfrm rot="5400000">
              <a:off x="3084" y="2807"/>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7108" name="Line 56"/>
            <p:cNvSpPr>
              <a:spLocks noChangeShapeType="1"/>
            </p:cNvSpPr>
            <p:nvPr/>
          </p:nvSpPr>
          <p:spPr bwMode="auto">
            <a:xfrm rot="5400000">
              <a:off x="3084" y="316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7109" name="Line 57"/>
            <p:cNvSpPr>
              <a:spLocks noChangeShapeType="1"/>
            </p:cNvSpPr>
            <p:nvPr/>
          </p:nvSpPr>
          <p:spPr bwMode="auto">
            <a:xfrm rot="5400000">
              <a:off x="3084" y="1681"/>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7110" name="Text Box 58"/>
            <p:cNvSpPr txBox="1">
              <a:spLocks noChangeArrowheads="1"/>
            </p:cNvSpPr>
            <p:nvPr/>
          </p:nvSpPr>
          <p:spPr bwMode="auto">
            <a:xfrm>
              <a:off x="2789" y="1977"/>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700</a:t>
              </a:r>
              <a:endParaRPr lang="tr-TR" altLang="tr-TR"/>
            </a:p>
          </p:txBody>
        </p:sp>
        <p:sp>
          <p:nvSpPr>
            <p:cNvPr id="87111" name="Text Box 59"/>
            <p:cNvSpPr txBox="1">
              <a:spLocks noChangeArrowheads="1"/>
            </p:cNvSpPr>
            <p:nvPr/>
          </p:nvSpPr>
          <p:spPr bwMode="auto">
            <a:xfrm>
              <a:off x="2789" y="2340"/>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500</a:t>
              </a:r>
              <a:endParaRPr lang="tr-TR" altLang="tr-TR"/>
            </a:p>
          </p:txBody>
        </p:sp>
        <p:sp>
          <p:nvSpPr>
            <p:cNvPr id="87112" name="Text Box 60"/>
            <p:cNvSpPr txBox="1">
              <a:spLocks noChangeArrowheads="1"/>
            </p:cNvSpPr>
            <p:nvPr/>
          </p:nvSpPr>
          <p:spPr bwMode="auto">
            <a:xfrm>
              <a:off x="2789" y="2748"/>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300</a:t>
              </a:r>
              <a:endParaRPr lang="tr-TR" altLang="tr-TR"/>
            </a:p>
          </p:txBody>
        </p:sp>
        <p:sp>
          <p:nvSpPr>
            <p:cNvPr id="87113" name="Text Box 61"/>
            <p:cNvSpPr txBox="1">
              <a:spLocks noChangeArrowheads="1"/>
            </p:cNvSpPr>
            <p:nvPr/>
          </p:nvSpPr>
          <p:spPr bwMode="auto">
            <a:xfrm>
              <a:off x="2789" y="3111"/>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100</a:t>
              </a:r>
              <a:endParaRPr lang="tr-TR" altLang="tr-TR"/>
            </a:p>
          </p:txBody>
        </p:sp>
        <p:sp>
          <p:nvSpPr>
            <p:cNvPr id="87114" name="Text Box 62"/>
            <p:cNvSpPr txBox="1">
              <a:spLocks noChangeArrowheads="1"/>
            </p:cNvSpPr>
            <p:nvPr/>
          </p:nvSpPr>
          <p:spPr bwMode="auto">
            <a:xfrm>
              <a:off x="2789" y="1605"/>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900</a:t>
              </a:r>
              <a:endParaRPr lang="tr-TR" altLang="tr-TR"/>
            </a:p>
          </p:txBody>
        </p:sp>
      </p:grpSp>
      <p:grpSp>
        <p:nvGrpSpPr>
          <p:cNvPr id="4" name="Group 63"/>
          <p:cNvGrpSpPr>
            <a:grpSpLocks/>
          </p:cNvGrpSpPr>
          <p:nvPr/>
        </p:nvGrpSpPr>
        <p:grpSpPr bwMode="auto">
          <a:xfrm>
            <a:off x="6383338" y="3136900"/>
            <a:ext cx="3168650" cy="2363788"/>
            <a:chOff x="3106" y="1704"/>
            <a:chExt cx="1996" cy="1489"/>
          </a:xfrm>
        </p:grpSpPr>
        <p:sp>
          <p:nvSpPr>
            <p:cNvPr id="87086" name="Line 64"/>
            <p:cNvSpPr>
              <a:spLocks noChangeShapeType="1"/>
            </p:cNvSpPr>
            <p:nvPr/>
          </p:nvSpPr>
          <p:spPr bwMode="auto">
            <a:xfrm>
              <a:off x="3106" y="3002"/>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87087" name="Line 65"/>
            <p:cNvSpPr>
              <a:spLocks noChangeShapeType="1"/>
            </p:cNvSpPr>
            <p:nvPr/>
          </p:nvSpPr>
          <p:spPr bwMode="auto">
            <a:xfrm>
              <a:off x="3106" y="2830"/>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87088" name="Line 66"/>
            <p:cNvSpPr>
              <a:spLocks noChangeShapeType="1"/>
            </p:cNvSpPr>
            <p:nvPr/>
          </p:nvSpPr>
          <p:spPr bwMode="auto">
            <a:xfrm>
              <a:off x="3106" y="2630"/>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87089" name="Line 67"/>
            <p:cNvSpPr>
              <a:spLocks noChangeShapeType="1"/>
            </p:cNvSpPr>
            <p:nvPr/>
          </p:nvSpPr>
          <p:spPr bwMode="auto">
            <a:xfrm>
              <a:off x="3106" y="2454"/>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87090" name="Line 68"/>
            <p:cNvSpPr>
              <a:spLocks noChangeShapeType="1"/>
            </p:cNvSpPr>
            <p:nvPr/>
          </p:nvSpPr>
          <p:spPr bwMode="auto">
            <a:xfrm>
              <a:off x="3106" y="2258"/>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87091" name="Line 69"/>
            <p:cNvSpPr>
              <a:spLocks noChangeShapeType="1"/>
            </p:cNvSpPr>
            <p:nvPr/>
          </p:nvSpPr>
          <p:spPr bwMode="auto">
            <a:xfrm>
              <a:off x="3106" y="2076"/>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87092" name="Line 70"/>
            <p:cNvSpPr>
              <a:spLocks noChangeShapeType="1"/>
            </p:cNvSpPr>
            <p:nvPr/>
          </p:nvSpPr>
          <p:spPr bwMode="auto">
            <a:xfrm>
              <a:off x="3106" y="1911"/>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87093" name="Line 71"/>
            <p:cNvSpPr>
              <a:spLocks noChangeShapeType="1"/>
            </p:cNvSpPr>
            <p:nvPr/>
          </p:nvSpPr>
          <p:spPr bwMode="auto">
            <a:xfrm>
              <a:off x="3106" y="1704"/>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87094" name="Line 72"/>
            <p:cNvSpPr>
              <a:spLocks noChangeShapeType="1"/>
            </p:cNvSpPr>
            <p:nvPr/>
          </p:nvSpPr>
          <p:spPr bwMode="auto">
            <a:xfrm>
              <a:off x="3106" y="3193"/>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grpSp>
      <p:grpSp>
        <p:nvGrpSpPr>
          <p:cNvPr id="5" name="Group 73"/>
          <p:cNvGrpSpPr>
            <a:grpSpLocks/>
          </p:cNvGrpSpPr>
          <p:nvPr/>
        </p:nvGrpSpPr>
        <p:grpSpPr bwMode="auto">
          <a:xfrm>
            <a:off x="6924675" y="2979738"/>
            <a:ext cx="2305050" cy="2736850"/>
            <a:chOff x="3447" y="1605"/>
            <a:chExt cx="1452" cy="1724"/>
          </a:xfrm>
        </p:grpSpPr>
        <p:sp>
          <p:nvSpPr>
            <p:cNvPr id="87081" name="Line 74"/>
            <p:cNvSpPr>
              <a:spLocks noChangeShapeType="1"/>
            </p:cNvSpPr>
            <p:nvPr/>
          </p:nvSpPr>
          <p:spPr bwMode="auto">
            <a:xfrm flipV="1">
              <a:off x="3810" y="1605"/>
              <a:ext cx="0" cy="1724"/>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87082" name="Line 75"/>
            <p:cNvSpPr>
              <a:spLocks noChangeShapeType="1"/>
            </p:cNvSpPr>
            <p:nvPr/>
          </p:nvSpPr>
          <p:spPr bwMode="auto">
            <a:xfrm flipV="1">
              <a:off x="4173" y="1605"/>
              <a:ext cx="0" cy="1724"/>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87083" name="Line 76"/>
            <p:cNvSpPr>
              <a:spLocks noChangeShapeType="1"/>
            </p:cNvSpPr>
            <p:nvPr/>
          </p:nvSpPr>
          <p:spPr bwMode="auto">
            <a:xfrm flipV="1">
              <a:off x="4536" y="1605"/>
              <a:ext cx="0" cy="1724"/>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87084" name="Line 77"/>
            <p:cNvSpPr>
              <a:spLocks noChangeShapeType="1"/>
            </p:cNvSpPr>
            <p:nvPr/>
          </p:nvSpPr>
          <p:spPr bwMode="auto">
            <a:xfrm flipV="1">
              <a:off x="3447" y="1605"/>
              <a:ext cx="0" cy="1724"/>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87085" name="Line 78"/>
            <p:cNvSpPr>
              <a:spLocks noChangeShapeType="1"/>
            </p:cNvSpPr>
            <p:nvPr/>
          </p:nvSpPr>
          <p:spPr bwMode="auto">
            <a:xfrm flipV="1">
              <a:off x="4899" y="1605"/>
              <a:ext cx="0" cy="1724"/>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grpSp>
      <p:sp>
        <p:nvSpPr>
          <p:cNvPr id="75855" name="Oval 79"/>
          <p:cNvSpPr>
            <a:spLocks noChangeArrowheads="1"/>
          </p:cNvSpPr>
          <p:nvPr/>
        </p:nvSpPr>
        <p:spPr bwMode="auto">
          <a:xfrm>
            <a:off x="9193214" y="5157789"/>
            <a:ext cx="73025" cy="71437"/>
          </a:xfrm>
          <a:prstGeom prst="ellipse">
            <a:avLst/>
          </a:prstGeom>
          <a:solidFill>
            <a:schemeClr val="hlink"/>
          </a:solidFill>
          <a:ln w="9525">
            <a:solidFill>
              <a:schemeClr val="tx1"/>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75856" name="Oval 80"/>
          <p:cNvSpPr>
            <a:spLocks noChangeArrowheads="1"/>
          </p:cNvSpPr>
          <p:nvPr/>
        </p:nvSpPr>
        <p:spPr bwMode="auto">
          <a:xfrm>
            <a:off x="8616951" y="5013325"/>
            <a:ext cx="73025" cy="71438"/>
          </a:xfrm>
          <a:prstGeom prst="ellipse">
            <a:avLst/>
          </a:prstGeom>
          <a:solidFill>
            <a:schemeClr val="hlink"/>
          </a:solidFill>
          <a:ln w="9525">
            <a:solidFill>
              <a:schemeClr val="tx1"/>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75857" name="Oval 81"/>
          <p:cNvSpPr>
            <a:spLocks noChangeArrowheads="1"/>
          </p:cNvSpPr>
          <p:nvPr/>
        </p:nvSpPr>
        <p:spPr bwMode="auto">
          <a:xfrm>
            <a:off x="8040689" y="4797425"/>
            <a:ext cx="73025" cy="71438"/>
          </a:xfrm>
          <a:prstGeom prst="ellipse">
            <a:avLst/>
          </a:prstGeom>
          <a:solidFill>
            <a:schemeClr val="hlink"/>
          </a:solidFill>
          <a:ln w="9525">
            <a:solidFill>
              <a:schemeClr val="tx1"/>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75858" name="Oval 82"/>
          <p:cNvSpPr>
            <a:spLocks noChangeArrowheads="1"/>
          </p:cNvSpPr>
          <p:nvPr/>
        </p:nvSpPr>
        <p:spPr bwMode="auto">
          <a:xfrm>
            <a:off x="7464426" y="4292600"/>
            <a:ext cx="73025" cy="71438"/>
          </a:xfrm>
          <a:prstGeom prst="ellipse">
            <a:avLst/>
          </a:prstGeom>
          <a:solidFill>
            <a:schemeClr val="hlink"/>
          </a:solidFill>
          <a:ln w="9525">
            <a:solidFill>
              <a:schemeClr val="tx1"/>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75859" name="Oval 83"/>
          <p:cNvSpPr>
            <a:spLocks noChangeArrowheads="1"/>
          </p:cNvSpPr>
          <p:nvPr/>
        </p:nvSpPr>
        <p:spPr bwMode="auto">
          <a:xfrm>
            <a:off x="6888164" y="3429000"/>
            <a:ext cx="73025" cy="71438"/>
          </a:xfrm>
          <a:prstGeom prst="ellipse">
            <a:avLst/>
          </a:prstGeom>
          <a:solidFill>
            <a:schemeClr val="hlink"/>
          </a:solidFill>
          <a:ln w="9525">
            <a:solidFill>
              <a:schemeClr val="tx1"/>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75862" name="Freeform 86"/>
          <p:cNvSpPr>
            <a:spLocks/>
          </p:cNvSpPr>
          <p:nvPr/>
        </p:nvSpPr>
        <p:spPr bwMode="auto">
          <a:xfrm>
            <a:off x="6888164" y="3429000"/>
            <a:ext cx="2376487" cy="1728788"/>
          </a:xfrm>
          <a:custGeom>
            <a:avLst/>
            <a:gdLst>
              <a:gd name="T0" fmla="*/ 0 w 1451"/>
              <a:gd name="T1" fmla="*/ 0 h 1089"/>
              <a:gd name="T2" fmla="*/ 2147483646 w 1451"/>
              <a:gd name="T3" fmla="*/ 2147483646 h 1089"/>
              <a:gd name="T4" fmla="*/ 2147483646 w 1451"/>
              <a:gd name="T5" fmla="*/ 2147483646 h 1089"/>
              <a:gd name="T6" fmla="*/ 2147483646 w 1451"/>
              <a:gd name="T7" fmla="*/ 2147483646 h 1089"/>
              <a:gd name="T8" fmla="*/ 2147483646 w 1451"/>
              <a:gd name="T9" fmla="*/ 2147483646 h 1089"/>
              <a:gd name="T10" fmla="*/ 0 60000 65536"/>
              <a:gd name="T11" fmla="*/ 0 60000 65536"/>
              <a:gd name="T12" fmla="*/ 0 60000 65536"/>
              <a:gd name="T13" fmla="*/ 0 60000 65536"/>
              <a:gd name="T14" fmla="*/ 0 60000 65536"/>
              <a:gd name="T15" fmla="*/ 0 w 1451"/>
              <a:gd name="T16" fmla="*/ 0 h 1089"/>
              <a:gd name="T17" fmla="*/ 1451 w 1451"/>
              <a:gd name="T18" fmla="*/ 1089 h 1089"/>
            </a:gdLst>
            <a:ahLst/>
            <a:cxnLst>
              <a:cxn ang="T10">
                <a:pos x="T0" y="T1"/>
              </a:cxn>
              <a:cxn ang="T11">
                <a:pos x="T2" y="T3"/>
              </a:cxn>
              <a:cxn ang="T12">
                <a:pos x="T4" y="T5"/>
              </a:cxn>
              <a:cxn ang="T13">
                <a:pos x="T6" y="T7"/>
              </a:cxn>
              <a:cxn ang="T14">
                <a:pos x="T8" y="T9"/>
              </a:cxn>
            </a:cxnLst>
            <a:rect l="T15" t="T16" r="T17" b="T18"/>
            <a:pathLst>
              <a:path w="1451" h="1089">
                <a:moveTo>
                  <a:pt x="0" y="0"/>
                </a:moveTo>
                <a:cubicBezTo>
                  <a:pt x="121" y="200"/>
                  <a:pt x="242" y="400"/>
                  <a:pt x="363" y="544"/>
                </a:cubicBezTo>
                <a:cubicBezTo>
                  <a:pt x="484" y="688"/>
                  <a:pt x="613" y="786"/>
                  <a:pt x="726" y="862"/>
                </a:cubicBezTo>
                <a:cubicBezTo>
                  <a:pt x="839" y="938"/>
                  <a:pt x="922" y="960"/>
                  <a:pt x="1043" y="998"/>
                </a:cubicBezTo>
                <a:cubicBezTo>
                  <a:pt x="1164" y="1036"/>
                  <a:pt x="1307" y="1062"/>
                  <a:pt x="1451" y="1089"/>
                </a:cubicBezTo>
              </a:path>
            </a:pathLst>
          </a:custGeom>
          <a:noFill/>
          <a:ln w="28575" cmpd="sng">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tr-TR"/>
          </a:p>
        </p:txBody>
      </p:sp>
    </p:spTree>
    <p:extLst>
      <p:ext uri="{BB962C8B-B14F-4D97-AF65-F5344CB8AC3E}">
        <p14:creationId xmlns:p14="http://schemas.microsoft.com/office/powerpoint/2010/main" val="302217039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75778"/>
                                        </p:tgtEl>
                                        <p:attrNameLst>
                                          <p:attrName>style.visibility</p:attrName>
                                        </p:attrNameLst>
                                      </p:cBhvr>
                                      <p:to>
                                        <p:strVal val="visible"/>
                                      </p:to>
                                    </p:set>
                                    <p:animEffect transition="in" filter="slide(fromTop)">
                                      <p:cBhvr>
                                        <p:cTn id="7" dur="500"/>
                                        <p:tgtEl>
                                          <p:spTgt spid="7577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75780"/>
                                        </p:tgtEl>
                                        <p:attrNameLst>
                                          <p:attrName>style.visibility</p:attrName>
                                        </p:attrNameLst>
                                      </p:cBhvr>
                                      <p:to>
                                        <p:strVal val="visible"/>
                                      </p:to>
                                    </p:set>
                                    <p:animEffect transition="in" filter="dissolve">
                                      <p:cBhvr>
                                        <p:cTn id="12" dur="500"/>
                                        <p:tgtEl>
                                          <p:spTgt spid="75780"/>
                                        </p:tgtEl>
                                      </p:cBhvr>
                                    </p:animEffect>
                                  </p:childTnLst>
                                </p:cTn>
                              </p:par>
                            </p:childTnLst>
                          </p:cTn>
                        </p:par>
                        <p:par>
                          <p:cTn id="13" fill="hold" nodeType="afterGroup">
                            <p:stCondLst>
                              <p:cond delay="500"/>
                            </p:stCondLst>
                            <p:childTnLst>
                              <p:par>
                                <p:cTn id="14" presetID="12" presetClass="entr" presetSubtype="4" fill="hold" grpId="0" nodeType="afterEffect">
                                  <p:stCondLst>
                                    <p:cond delay="0"/>
                                  </p:stCondLst>
                                  <p:childTnLst>
                                    <p:set>
                                      <p:cBhvr>
                                        <p:cTn id="15" dur="1" fill="hold">
                                          <p:stCondLst>
                                            <p:cond delay="0"/>
                                          </p:stCondLst>
                                        </p:cTn>
                                        <p:tgtEl>
                                          <p:spTgt spid="75779"/>
                                        </p:tgtEl>
                                        <p:attrNameLst>
                                          <p:attrName>style.visibility</p:attrName>
                                        </p:attrNameLst>
                                      </p:cBhvr>
                                      <p:to>
                                        <p:strVal val="visible"/>
                                      </p:to>
                                    </p:set>
                                    <p:animEffect transition="in" filter="slide(fromBottom)">
                                      <p:cBhvr>
                                        <p:cTn id="16" dur="500"/>
                                        <p:tgtEl>
                                          <p:spTgt spid="75779"/>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8" fill="hold" grpId="0" nodeType="clickEffect">
                                  <p:stCondLst>
                                    <p:cond delay="0"/>
                                  </p:stCondLst>
                                  <p:childTnLst>
                                    <p:set>
                                      <p:cBhvr>
                                        <p:cTn id="20" dur="1" fill="hold">
                                          <p:stCondLst>
                                            <p:cond delay="0"/>
                                          </p:stCondLst>
                                        </p:cTn>
                                        <p:tgtEl>
                                          <p:spTgt spid="75803"/>
                                        </p:tgtEl>
                                        <p:attrNameLst>
                                          <p:attrName>style.visibility</p:attrName>
                                        </p:attrNameLst>
                                      </p:cBhvr>
                                      <p:to>
                                        <p:strVal val="visible"/>
                                      </p:to>
                                    </p:set>
                                    <p:animEffect transition="in" filter="slide(fromLeft)">
                                      <p:cBhvr>
                                        <p:cTn id="21" dur="500"/>
                                        <p:tgtEl>
                                          <p:spTgt spid="75803"/>
                                        </p:tgtEl>
                                      </p:cBhvr>
                                    </p:animEffect>
                                  </p:childTnLst>
                                </p:cTn>
                              </p:par>
                            </p:childTnLst>
                          </p:cTn>
                        </p:par>
                        <p:par>
                          <p:cTn id="22" fill="hold" nodeType="afterGroup">
                            <p:stCondLst>
                              <p:cond delay="500"/>
                            </p:stCondLst>
                            <p:childTnLst>
                              <p:par>
                                <p:cTn id="23" presetID="12" presetClass="entr" presetSubtype="1" fill="hold" grpId="0" nodeType="afterEffect">
                                  <p:stCondLst>
                                    <p:cond delay="0"/>
                                  </p:stCondLst>
                                  <p:childTnLst>
                                    <p:set>
                                      <p:cBhvr>
                                        <p:cTn id="24" dur="1" fill="hold">
                                          <p:stCondLst>
                                            <p:cond delay="0"/>
                                          </p:stCondLst>
                                        </p:cTn>
                                        <p:tgtEl>
                                          <p:spTgt spid="75804"/>
                                        </p:tgtEl>
                                        <p:attrNameLst>
                                          <p:attrName>style.visibility</p:attrName>
                                        </p:attrNameLst>
                                      </p:cBhvr>
                                      <p:to>
                                        <p:strVal val="visible"/>
                                      </p:to>
                                    </p:set>
                                    <p:animEffect transition="in" filter="slide(fromTop)">
                                      <p:cBhvr>
                                        <p:cTn id="25" dur="500"/>
                                        <p:tgtEl>
                                          <p:spTgt spid="75804"/>
                                        </p:tgtEl>
                                      </p:cBhvr>
                                    </p:animEffect>
                                  </p:childTnLst>
                                </p:cTn>
                              </p:par>
                            </p:childTnLst>
                          </p:cTn>
                        </p:par>
                        <p:par>
                          <p:cTn id="26" fill="hold" nodeType="afterGroup">
                            <p:stCondLst>
                              <p:cond delay="1000"/>
                            </p:stCondLst>
                            <p:childTnLst>
                              <p:par>
                                <p:cTn id="27" presetID="9" presetClass="entr" presetSubtype="0" fill="hold" nodeType="afterEffect">
                                  <p:stCondLst>
                                    <p:cond delay="0"/>
                                  </p:stCondLst>
                                  <p:childTnLst>
                                    <p:set>
                                      <p:cBhvr>
                                        <p:cTn id="28" dur="1" fill="hold">
                                          <p:stCondLst>
                                            <p:cond delay="0"/>
                                          </p:stCondLst>
                                        </p:cTn>
                                        <p:tgtEl>
                                          <p:spTgt spid="2"/>
                                        </p:tgtEl>
                                        <p:attrNameLst>
                                          <p:attrName>style.visibility</p:attrName>
                                        </p:attrNameLst>
                                      </p:cBhvr>
                                      <p:to>
                                        <p:strVal val="visible"/>
                                      </p:to>
                                    </p:set>
                                    <p:animEffect transition="in" filter="dissolve">
                                      <p:cBhvr>
                                        <p:cTn id="29" dur="500"/>
                                        <p:tgtEl>
                                          <p:spTgt spid="2"/>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2" presetClass="entr" presetSubtype="4" fill="hold" grpId="0" nodeType="clickEffect">
                                  <p:stCondLst>
                                    <p:cond delay="0"/>
                                  </p:stCondLst>
                                  <p:childTnLst>
                                    <p:set>
                                      <p:cBhvr>
                                        <p:cTn id="33" dur="1" fill="hold">
                                          <p:stCondLst>
                                            <p:cond delay="0"/>
                                          </p:stCondLst>
                                        </p:cTn>
                                        <p:tgtEl>
                                          <p:spTgt spid="75816"/>
                                        </p:tgtEl>
                                        <p:attrNameLst>
                                          <p:attrName>style.visibility</p:attrName>
                                        </p:attrNameLst>
                                      </p:cBhvr>
                                      <p:to>
                                        <p:strVal val="visible"/>
                                      </p:to>
                                    </p:set>
                                    <p:animEffect transition="in" filter="slide(fromBottom)">
                                      <p:cBhvr>
                                        <p:cTn id="34" dur="500"/>
                                        <p:tgtEl>
                                          <p:spTgt spid="75816"/>
                                        </p:tgtEl>
                                      </p:cBhvr>
                                    </p:animEffect>
                                  </p:childTnLst>
                                </p:cTn>
                              </p:par>
                            </p:childTnLst>
                          </p:cTn>
                        </p:par>
                        <p:par>
                          <p:cTn id="35" fill="hold" nodeType="afterGroup">
                            <p:stCondLst>
                              <p:cond delay="500"/>
                            </p:stCondLst>
                            <p:childTnLst>
                              <p:par>
                                <p:cTn id="36" presetID="12" presetClass="entr" presetSubtype="2" fill="hold" grpId="0" nodeType="afterEffect">
                                  <p:stCondLst>
                                    <p:cond delay="0"/>
                                  </p:stCondLst>
                                  <p:childTnLst>
                                    <p:set>
                                      <p:cBhvr>
                                        <p:cTn id="37" dur="1" fill="hold">
                                          <p:stCondLst>
                                            <p:cond delay="0"/>
                                          </p:stCondLst>
                                        </p:cTn>
                                        <p:tgtEl>
                                          <p:spTgt spid="75817"/>
                                        </p:tgtEl>
                                        <p:attrNameLst>
                                          <p:attrName>style.visibility</p:attrName>
                                        </p:attrNameLst>
                                      </p:cBhvr>
                                      <p:to>
                                        <p:strVal val="visible"/>
                                      </p:to>
                                    </p:set>
                                    <p:animEffect transition="in" filter="slide(fromRight)">
                                      <p:cBhvr>
                                        <p:cTn id="38" dur="500"/>
                                        <p:tgtEl>
                                          <p:spTgt spid="75817"/>
                                        </p:tgtEl>
                                      </p:cBhvr>
                                    </p:animEffect>
                                  </p:childTnLst>
                                </p:cTn>
                              </p:par>
                            </p:childTnLst>
                          </p:cTn>
                        </p:par>
                        <p:par>
                          <p:cTn id="39" fill="hold" nodeType="afterGroup">
                            <p:stCondLst>
                              <p:cond delay="1000"/>
                            </p:stCondLst>
                            <p:childTnLst>
                              <p:par>
                                <p:cTn id="40" presetID="9" presetClass="entr" presetSubtype="0" fill="hold" nodeType="afterEffect">
                                  <p:stCondLst>
                                    <p:cond delay="0"/>
                                  </p:stCondLst>
                                  <p:childTnLst>
                                    <p:set>
                                      <p:cBhvr>
                                        <p:cTn id="41" dur="1" fill="hold">
                                          <p:stCondLst>
                                            <p:cond delay="0"/>
                                          </p:stCondLst>
                                        </p:cTn>
                                        <p:tgtEl>
                                          <p:spTgt spid="3"/>
                                        </p:tgtEl>
                                        <p:attrNameLst>
                                          <p:attrName>style.visibility</p:attrName>
                                        </p:attrNameLst>
                                      </p:cBhvr>
                                      <p:to>
                                        <p:strVal val="visible"/>
                                      </p:to>
                                    </p:set>
                                    <p:animEffect transition="in" filter="dissolve">
                                      <p:cBhvr>
                                        <p:cTn id="42" dur="500"/>
                                        <p:tgtEl>
                                          <p:spTgt spid="3"/>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2" presetClass="entr" presetSubtype="4" fill="hold" nodeType="clickEffect">
                                  <p:stCondLst>
                                    <p:cond delay="0"/>
                                  </p:stCondLst>
                                  <p:childTnLst>
                                    <p:set>
                                      <p:cBhvr>
                                        <p:cTn id="46" dur="1" fill="hold">
                                          <p:stCondLst>
                                            <p:cond delay="0"/>
                                          </p:stCondLst>
                                        </p:cTn>
                                        <p:tgtEl>
                                          <p:spTgt spid="5"/>
                                        </p:tgtEl>
                                        <p:attrNameLst>
                                          <p:attrName>style.visibility</p:attrName>
                                        </p:attrNameLst>
                                      </p:cBhvr>
                                      <p:to>
                                        <p:strVal val="visible"/>
                                      </p:to>
                                    </p:set>
                                    <p:animEffect transition="in" filter="slide(fromBottom)">
                                      <p:cBhvr>
                                        <p:cTn id="47" dur="500"/>
                                        <p:tgtEl>
                                          <p:spTgt spid="5"/>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2" presetClass="entr" presetSubtype="8" fill="hold" nodeType="clickEffect">
                                  <p:stCondLst>
                                    <p:cond delay="0"/>
                                  </p:stCondLst>
                                  <p:childTnLst>
                                    <p:set>
                                      <p:cBhvr>
                                        <p:cTn id="51" dur="1" fill="hold">
                                          <p:stCondLst>
                                            <p:cond delay="0"/>
                                          </p:stCondLst>
                                        </p:cTn>
                                        <p:tgtEl>
                                          <p:spTgt spid="4"/>
                                        </p:tgtEl>
                                        <p:attrNameLst>
                                          <p:attrName>style.visibility</p:attrName>
                                        </p:attrNameLst>
                                      </p:cBhvr>
                                      <p:to>
                                        <p:strVal val="visible"/>
                                      </p:to>
                                    </p:set>
                                    <p:animEffect transition="in" filter="slide(fromLeft)">
                                      <p:cBhvr>
                                        <p:cTn id="52" dur="500"/>
                                        <p:tgtEl>
                                          <p:spTgt spid="4"/>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75859"/>
                                        </p:tgtEl>
                                        <p:attrNameLst>
                                          <p:attrName>style.visibility</p:attrName>
                                        </p:attrNameLst>
                                      </p:cBhvr>
                                      <p:to>
                                        <p:strVal val="visible"/>
                                      </p:to>
                                    </p:set>
                                    <p:animEffect transition="in" filter="dissolve">
                                      <p:cBhvr>
                                        <p:cTn id="57" dur="500"/>
                                        <p:tgtEl>
                                          <p:spTgt spid="75859"/>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9" presetClass="entr" presetSubtype="0" fill="hold" grpId="0" nodeType="clickEffect">
                                  <p:stCondLst>
                                    <p:cond delay="0"/>
                                  </p:stCondLst>
                                  <p:childTnLst>
                                    <p:set>
                                      <p:cBhvr>
                                        <p:cTn id="61" dur="1" fill="hold">
                                          <p:stCondLst>
                                            <p:cond delay="0"/>
                                          </p:stCondLst>
                                        </p:cTn>
                                        <p:tgtEl>
                                          <p:spTgt spid="75858"/>
                                        </p:tgtEl>
                                        <p:attrNameLst>
                                          <p:attrName>style.visibility</p:attrName>
                                        </p:attrNameLst>
                                      </p:cBhvr>
                                      <p:to>
                                        <p:strVal val="visible"/>
                                      </p:to>
                                    </p:set>
                                    <p:animEffect transition="in" filter="dissolve">
                                      <p:cBhvr>
                                        <p:cTn id="62" dur="500"/>
                                        <p:tgtEl>
                                          <p:spTgt spid="75858"/>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9" presetClass="entr" presetSubtype="0" fill="hold" grpId="0" nodeType="clickEffect">
                                  <p:stCondLst>
                                    <p:cond delay="0"/>
                                  </p:stCondLst>
                                  <p:childTnLst>
                                    <p:set>
                                      <p:cBhvr>
                                        <p:cTn id="66" dur="1" fill="hold">
                                          <p:stCondLst>
                                            <p:cond delay="0"/>
                                          </p:stCondLst>
                                        </p:cTn>
                                        <p:tgtEl>
                                          <p:spTgt spid="75857"/>
                                        </p:tgtEl>
                                        <p:attrNameLst>
                                          <p:attrName>style.visibility</p:attrName>
                                        </p:attrNameLst>
                                      </p:cBhvr>
                                      <p:to>
                                        <p:strVal val="visible"/>
                                      </p:to>
                                    </p:set>
                                    <p:animEffect transition="in" filter="dissolve">
                                      <p:cBhvr>
                                        <p:cTn id="67" dur="500"/>
                                        <p:tgtEl>
                                          <p:spTgt spid="75857"/>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9" presetClass="entr" presetSubtype="0" fill="hold" grpId="0" nodeType="clickEffect">
                                  <p:stCondLst>
                                    <p:cond delay="0"/>
                                  </p:stCondLst>
                                  <p:childTnLst>
                                    <p:set>
                                      <p:cBhvr>
                                        <p:cTn id="71" dur="1" fill="hold">
                                          <p:stCondLst>
                                            <p:cond delay="0"/>
                                          </p:stCondLst>
                                        </p:cTn>
                                        <p:tgtEl>
                                          <p:spTgt spid="75856"/>
                                        </p:tgtEl>
                                        <p:attrNameLst>
                                          <p:attrName>style.visibility</p:attrName>
                                        </p:attrNameLst>
                                      </p:cBhvr>
                                      <p:to>
                                        <p:strVal val="visible"/>
                                      </p:to>
                                    </p:set>
                                    <p:animEffect transition="in" filter="dissolve">
                                      <p:cBhvr>
                                        <p:cTn id="72" dur="500"/>
                                        <p:tgtEl>
                                          <p:spTgt spid="75856"/>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9" presetClass="entr" presetSubtype="0" fill="hold" grpId="0" nodeType="clickEffect">
                                  <p:stCondLst>
                                    <p:cond delay="0"/>
                                  </p:stCondLst>
                                  <p:childTnLst>
                                    <p:set>
                                      <p:cBhvr>
                                        <p:cTn id="76" dur="1" fill="hold">
                                          <p:stCondLst>
                                            <p:cond delay="0"/>
                                          </p:stCondLst>
                                        </p:cTn>
                                        <p:tgtEl>
                                          <p:spTgt spid="75855"/>
                                        </p:tgtEl>
                                        <p:attrNameLst>
                                          <p:attrName>style.visibility</p:attrName>
                                        </p:attrNameLst>
                                      </p:cBhvr>
                                      <p:to>
                                        <p:strVal val="visible"/>
                                      </p:to>
                                    </p:set>
                                    <p:animEffect transition="in" filter="dissolve">
                                      <p:cBhvr>
                                        <p:cTn id="77" dur="500"/>
                                        <p:tgtEl>
                                          <p:spTgt spid="75855"/>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22" presetClass="entr" presetSubtype="8" fill="hold" grpId="0" nodeType="clickEffect">
                                  <p:stCondLst>
                                    <p:cond delay="0"/>
                                  </p:stCondLst>
                                  <p:childTnLst>
                                    <p:set>
                                      <p:cBhvr>
                                        <p:cTn id="81" dur="1" fill="hold">
                                          <p:stCondLst>
                                            <p:cond delay="0"/>
                                          </p:stCondLst>
                                        </p:cTn>
                                        <p:tgtEl>
                                          <p:spTgt spid="75862"/>
                                        </p:tgtEl>
                                        <p:attrNameLst>
                                          <p:attrName>style.visibility</p:attrName>
                                        </p:attrNameLst>
                                      </p:cBhvr>
                                      <p:to>
                                        <p:strVal val="visible"/>
                                      </p:to>
                                    </p:set>
                                    <p:animEffect transition="in" filter="wipe(left)">
                                      <p:cBhvr>
                                        <p:cTn id="82" dur="500"/>
                                        <p:tgtEl>
                                          <p:spTgt spid="758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8" grpId="0"/>
      <p:bldP spid="75779" grpId="0"/>
      <p:bldP spid="75803" grpId="0" animBg="1"/>
      <p:bldP spid="75804" grpId="0"/>
      <p:bldP spid="75816" grpId="0" animBg="1"/>
      <p:bldP spid="75817" grpId="0"/>
      <p:bldP spid="75855" grpId="0" animBg="1"/>
      <p:bldP spid="75856" grpId="0" animBg="1"/>
      <p:bldP spid="75857" grpId="0" animBg="1"/>
      <p:bldP spid="75858" grpId="0" animBg="1"/>
      <p:bldP spid="75859" grpId="0" animBg="1"/>
      <p:bldP spid="7586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Text Box 2"/>
          <p:cNvSpPr txBox="1">
            <a:spLocks noChangeArrowheads="1"/>
          </p:cNvSpPr>
          <p:nvPr/>
        </p:nvSpPr>
        <p:spPr bwMode="auto">
          <a:xfrm>
            <a:off x="1487488" y="1052514"/>
            <a:ext cx="9144001"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sz="2000" b="1" u="sng">
                <a:solidFill>
                  <a:schemeClr val="hlink"/>
                </a:solidFill>
              </a:rPr>
              <a:t>Talebe etki eden faktörler</a:t>
            </a:r>
            <a:endParaRPr lang="tr-TR" altLang="tr-TR"/>
          </a:p>
        </p:txBody>
      </p:sp>
      <p:sp>
        <p:nvSpPr>
          <p:cNvPr id="98307" name="Text Box 3"/>
          <p:cNvSpPr txBox="1">
            <a:spLocks noChangeArrowheads="1"/>
          </p:cNvSpPr>
          <p:nvPr/>
        </p:nvSpPr>
        <p:spPr bwMode="auto">
          <a:xfrm>
            <a:off x="1524000" y="1581150"/>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solidFill>
                  <a:schemeClr val="folHlink"/>
                </a:solidFill>
              </a:rPr>
              <a:t>Talep edilen malın fiyatı</a:t>
            </a:r>
            <a:r>
              <a:rPr lang="tr-TR" altLang="tr-TR" b="1"/>
              <a:t>:</a:t>
            </a:r>
            <a:r>
              <a:rPr lang="tr-TR" altLang="tr-TR"/>
              <a:t> Tüketici tarafından talep edilen mal miktarını belirleyen ilk önemli unsurdur. Malın fiyatı yüksek ise talep edilen miktar azdır. </a:t>
            </a:r>
          </a:p>
        </p:txBody>
      </p:sp>
      <p:sp>
        <p:nvSpPr>
          <p:cNvPr id="98308" name="Text Box 4"/>
          <p:cNvSpPr txBox="1">
            <a:spLocks noChangeArrowheads="1"/>
          </p:cNvSpPr>
          <p:nvPr/>
        </p:nvSpPr>
        <p:spPr bwMode="auto">
          <a:xfrm>
            <a:off x="1487488" y="2486025"/>
            <a:ext cx="9144001"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solidFill>
                  <a:schemeClr val="folHlink"/>
                </a:solidFill>
              </a:rPr>
              <a:t>Talep edilen malın ihtiyaçlar arasındaki yeri:</a:t>
            </a:r>
            <a:r>
              <a:rPr lang="tr-TR" altLang="tr-TR" b="1"/>
              <a:t> </a:t>
            </a:r>
            <a:r>
              <a:rPr lang="tr-TR" altLang="tr-TR"/>
              <a:t>Tüketiciler, ihtiyaçlarını kişisel önemlilik derecelerine göre sıraya koyarlar. Bu şekilde meydana gelen listeye </a:t>
            </a:r>
            <a:r>
              <a:rPr lang="tr-TR" altLang="tr-TR" b="1">
                <a:solidFill>
                  <a:schemeClr val="hlink"/>
                </a:solidFill>
              </a:rPr>
              <a:t>kişisel talep tablosu</a:t>
            </a:r>
            <a:r>
              <a:rPr lang="tr-TR" altLang="tr-TR"/>
              <a:t> denir. </a:t>
            </a:r>
          </a:p>
        </p:txBody>
      </p:sp>
      <p:sp>
        <p:nvSpPr>
          <p:cNvPr id="98309" name="Text Box 5"/>
          <p:cNvSpPr txBox="1">
            <a:spLocks noChangeArrowheads="1"/>
          </p:cNvSpPr>
          <p:nvPr/>
        </p:nvSpPr>
        <p:spPr bwMode="auto">
          <a:xfrm>
            <a:off x="1524000" y="3667125"/>
            <a:ext cx="914400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solidFill>
                  <a:schemeClr val="folHlink"/>
                </a:solidFill>
              </a:rPr>
              <a:t>Tüketicinin gelir seviyesi:</a:t>
            </a:r>
            <a:r>
              <a:rPr lang="tr-TR" altLang="tr-TR" b="1"/>
              <a:t> </a:t>
            </a:r>
            <a:r>
              <a:rPr lang="tr-TR" altLang="tr-TR"/>
              <a:t>İhtiyaçların tatminine ayrılan gelir miktarı herhangi bir iktisadi mal ve hizmetin talebi açısından önemlidir. Bilindiği gibi gelirler şahıslar arasında eşit bir şekilde dağılmazlar.</a:t>
            </a:r>
          </a:p>
        </p:txBody>
      </p:sp>
      <p:sp>
        <p:nvSpPr>
          <p:cNvPr id="98310" name="Text Box 6"/>
          <p:cNvSpPr txBox="1">
            <a:spLocks noChangeArrowheads="1"/>
          </p:cNvSpPr>
          <p:nvPr/>
        </p:nvSpPr>
        <p:spPr bwMode="auto">
          <a:xfrm>
            <a:off x="1524000" y="4846639"/>
            <a:ext cx="9144000"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solidFill>
                  <a:schemeClr val="folHlink"/>
                </a:solidFill>
              </a:rPr>
              <a:t>Diğer malların fiyatları;</a:t>
            </a:r>
            <a:r>
              <a:rPr lang="tr-TR" altLang="tr-TR" b="1"/>
              <a:t> </a:t>
            </a:r>
            <a:r>
              <a:rPr lang="tr-TR" altLang="tr-TR"/>
              <a:t>herhangi bir mal veya hizmete olan talebin belirlenmesinde önemli rol oynar. Örneğin; kırmızı et talebini, balık ve tavuk eti fiyatlarının etkilemesi, tereyağı talebini, margarin ve sıvı yağ fiyatlarının etkilemesi gibi.</a:t>
            </a:r>
          </a:p>
        </p:txBody>
      </p:sp>
      <p:sp>
        <p:nvSpPr>
          <p:cNvPr id="98311" name="Line 7"/>
          <p:cNvSpPr>
            <a:spLocks noChangeShapeType="1"/>
          </p:cNvSpPr>
          <p:nvPr/>
        </p:nvSpPr>
        <p:spPr bwMode="auto">
          <a:xfrm>
            <a:off x="1524000" y="235426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8312" name="Line 8"/>
          <p:cNvSpPr>
            <a:spLocks noChangeShapeType="1"/>
          </p:cNvSpPr>
          <p:nvPr/>
        </p:nvSpPr>
        <p:spPr bwMode="auto">
          <a:xfrm>
            <a:off x="1524000" y="353377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8313" name="Line 9"/>
          <p:cNvSpPr>
            <a:spLocks noChangeShapeType="1"/>
          </p:cNvSpPr>
          <p:nvPr/>
        </p:nvSpPr>
        <p:spPr bwMode="auto">
          <a:xfrm>
            <a:off x="1524000" y="471487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8316" name="Text Box 12"/>
          <p:cNvSpPr txBox="1">
            <a:spLocks noChangeArrowheads="1"/>
          </p:cNvSpPr>
          <p:nvPr/>
        </p:nvSpPr>
        <p:spPr bwMode="auto">
          <a:xfrm>
            <a:off x="1524000" y="6027738"/>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Bir iktisadi malın belirli bir fiyat üzerinden talep edilen miktarının değişmesi ile talep değişmesi farklı kavramlardır.</a:t>
            </a:r>
          </a:p>
        </p:txBody>
      </p:sp>
      <p:sp>
        <p:nvSpPr>
          <p:cNvPr id="98317" name="Line 13"/>
          <p:cNvSpPr>
            <a:spLocks noChangeShapeType="1"/>
          </p:cNvSpPr>
          <p:nvPr/>
        </p:nvSpPr>
        <p:spPr bwMode="auto">
          <a:xfrm>
            <a:off x="1524000" y="589438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18814216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98306"/>
                                        </p:tgtEl>
                                        <p:attrNameLst>
                                          <p:attrName>style.visibility</p:attrName>
                                        </p:attrNameLst>
                                      </p:cBhvr>
                                      <p:to>
                                        <p:strVal val="visible"/>
                                      </p:to>
                                    </p:set>
                                    <p:animEffect transition="in" filter="slide(fromTop)">
                                      <p:cBhvr>
                                        <p:cTn id="7" dur="500"/>
                                        <p:tgtEl>
                                          <p:spTgt spid="9830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98307"/>
                                        </p:tgtEl>
                                        <p:attrNameLst>
                                          <p:attrName>style.visibility</p:attrName>
                                        </p:attrNameLst>
                                      </p:cBhvr>
                                      <p:to>
                                        <p:strVal val="visible"/>
                                      </p:to>
                                    </p:set>
                                    <p:animEffect transition="in" filter="slide(fromTop)">
                                      <p:cBhvr>
                                        <p:cTn id="12" dur="500"/>
                                        <p:tgtEl>
                                          <p:spTgt spid="98307"/>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98311"/>
                                        </p:tgtEl>
                                        <p:attrNameLst>
                                          <p:attrName>style.visibility</p:attrName>
                                        </p:attrNameLst>
                                      </p:cBhvr>
                                      <p:to>
                                        <p:strVal val="visible"/>
                                      </p:to>
                                    </p:set>
                                    <p:animEffect transition="in" filter="slide(fromLeft)">
                                      <p:cBhvr>
                                        <p:cTn id="16" dur="500"/>
                                        <p:tgtEl>
                                          <p:spTgt spid="98311"/>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98308"/>
                                        </p:tgtEl>
                                        <p:attrNameLst>
                                          <p:attrName>style.visibility</p:attrName>
                                        </p:attrNameLst>
                                      </p:cBhvr>
                                      <p:to>
                                        <p:strVal val="visible"/>
                                      </p:to>
                                    </p:set>
                                    <p:animEffect transition="in" filter="slide(fromTop)">
                                      <p:cBhvr>
                                        <p:cTn id="21" dur="500"/>
                                        <p:tgtEl>
                                          <p:spTgt spid="98308"/>
                                        </p:tgtEl>
                                      </p:cBhvr>
                                    </p:animEffect>
                                  </p:childTnLst>
                                </p:cTn>
                              </p:par>
                            </p:childTnLst>
                          </p:cTn>
                        </p:par>
                        <p:par>
                          <p:cTn id="22" fill="hold" nodeType="afterGroup">
                            <p:stCondLst>
                              <p:cond delay="500"/>
                            </p:stCondLst>
                            <p:childTnLst>
                              <p:par>
                                <p:cTn id="23" presetID="12" presetClass="entr" presetSubtype="8" fill="hold" grpId="0" nodeType="afterEffect">
                                  <p:stCondLst>
                                    <p:cond delay="0"/>
                                  </p:stCondLst>
                                  <p:childTnLst>
                                    <p:set>
                                      <p:cBhvr>
                                        <p:cTn id="24" dur="1" fill="hold">
                                          <p:stCondLst>
                                            <p:cond delay="0"/>
                                          </p:stCondLst>
                                        </p:cTn>
                                        <p:tgtEl>
                                          <p:spTgt spid="98312"/>
                                        </p:tgtEl>
                                        <p:attrNameLst>
                                          <p:attrName>style.visibility</p:attrName>
                                        </p:attrNameLst>
                                      </p:cBhvr>
                                      <p:to>
                                        <p:strVal val="visible"/>
                                      </p:to>
                                    </p:set>
                                    <p:animEffect transition="in" filter="slide(fromLeft)">
                                      <p:cBhvr>
                                        <p:cTn id="25" dur="500"/>
                                        <p:tgtEl>
                                          <p:spTgt spid="98312"/>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98309"/>
                                        </p:tgtEl>
                                        <p:attrNameLst>
                                          <p:attrName>style.visibility</p:attrName>
                                        </p:attrNameLst>
                                      </p:cBhvr>
                                      <p:to>
                                        <p:strVal val="visible"/>
                                      </p:to>
                                    </p:set>
                                    <p:animEffect transition="in" filter="slide(fromTop)">
                                      <p:cBhvr>
                                        <p:cTn id="30" dur="500"/>
                                        <p:tgtEl>
                                          <p:spTgt spid="98309"/>
                                        </p:tgtEl>
                                      </p:cBhvr>
                                    </p:animEffect>
                                  </p:childTnLst>
                                </p:cTn>
                              </p:par>
                            </p:childTnLst>
                          </p:cTn>
                        </p:par>
                        <p:par>
                          <p:cTn id="31" fill="hold" nodeType="afterGroup">
                            <p:stCondLst>
                              <p:cond delay="500"/>
                            </p:stCondLst>
                            <p:childTnLst>
                              <p:par>
                                <p:cTn id="32" presetID="12" presetClass="entr" presetSubtype="8" fill="hold" grpId="0" nodeType="afterEffect">
                                  <p:stCondLst>
                                    <p:cond delay="0"/>
                                  </p:stCondLst>
                                  <p:childTnLst>
                                    <p:set>
                                      <p:cBhvr>
                                        <p:cTn id="33" dur="1" fill="hold">
                                          <p:stCondLst>
                                            <p:cond delay="0"/>
                                          </p:stCondLst>
                                        </p:cTn>
                                        <p:tgtEl>
                                          <p:spTgt spid="98313"/>
                                        </p:tgtEl>
                                        <p:attrNameLst>
                                          <p:attrName>style.visibility</p:attrName>
                                        </p:attrNameLst>
                                      </p:cBhvr>
                                      <p:to>
                                        <p:strVal val="visible"/>
                                      </p:to>
                                    </p:set>
                                    <p:animEffect transition="in" filter="slide(fromLeft)">
                                      <p:cBhvr>
                                        <p:cTn id="34" dur="500"/>
                                        <p:tgtEl>
                                          <p:spTgt spid="98313"/>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98310"/>
                                        </p:tgtEl>
                                        <p:attrNameLst>
                                          <p:attrName>style.visibility</p:attrName>
                                        </p:attrNameLst>
                                      </p:cBhvr>
                                      <p:to>
                                        <p:strVal val="visible"/>
                                      </p:to>
                                    </p:set>
                                    <p:animEffect transition="in" filter="slide(fromTop)">
                                      <p:cBhvr>
                                        <p:cTn id="39" dur="500"/>
                                        <p:tgtEl>
                                          <p:spTgt spid="98310"/>
                                        </p:tgtEl>
                                      </p:cBhvr>
                                    </p:animEffect>
                                  </p:childTnLst>
                                </p:cTn>
                              </p:par>
                            </p:childTnLst>
                          </p:cTn>
                        </p:par>
                        <p:par>
                          <p:cTn id="40" fill="hold" nodeType="afterGroup">
                            <p:stCondLst>
                              <p:cond delay="500"/>
                            </p:stCondLst>
                            <p:childTnLst>
                              <p:par>
                                <p:cTn id="41" presetID="12" presetClass="entr" presetSubtype="8" fill="hold" grpId="0" nodeType="afterEffect">
                                  <p:stCondLst>
                                    <p:cond delay="0"/>
                                  </p:stCondLst>
                                  <p:childTnLst>
                                    <p:set>
                                      <p:cBhvr>
                                        <p:cTn id="42" dur="1" fill="hold">
                                          <p:stCondLst>
                                            <p:cond delay="0"/>
                                          </p:stCondLst>
                                        </p:cTn>
                                        <p:tgtEl>
                                          <p:spTgt spid="98317"/>
                                        </p:tgtEl>
                                        <p:attrNameLst>
                                          <p:attrName>style.visibility</p:attrName>
                                        </p:attrNameLst>
                                      </p:cBhvr>
                                      <p:to>
                                        <p:strVal val="visible"/>
                                      </p:to>
                                    </p:set>
                                    <p:animEffect transition="in" filter="slide(fromLeft)">
                                      <p:cBhvr>
                                        <p:cTn id="43" dur="500"/>
                                        <p:tgtEl>
                                          <p:spTgt spid="98317"/>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2" presetClass="entr" presetSubtype="1" fill="hold" grpId="0" nodeType="clickEffect">
                                  <p:stCondLst>
                                    <p:cond delay="0"/>
                                  </p:stCondLst>
                                  <p:childTnLst>
                                    <p:set>
                                      <p:cBhvr>
                                        <p:cTn id="47" dur="1" fill="hold">
                                          <p:stCondLst>
                                            <p:cond delay="0"/>
                                          </p:stCondLst>
                                        </p:cTn>
                                        <p:tgtEl>
                                          <p:spTgt spid="98316"/>
                                        </p:tgtEl>
                                        <p:attrNameLst>
                                          <p:attrName>style.visibility</p:attrName>
                                        </p:attrNameLst>
                                      </p:cBhvr>
                                      <p:to>
                                        <p:strVal val="visible"/>
                                      </p:to>
                                    </p:set>
                                    <p:animEffect transition="in" filter="slide(fromTop)">
                                      <p:cBhvr>
                                        <p:cTn id="48" dur="500"/>
                                        <p:tgtEl>
                                          <p:spTgt spid="983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06" grpId="0" autoUpdateAnimBg="0"/>
      <p:bldP spid="98307" grpId="0" autoUpdateAnimBg="0"/>
      <p:bldP spid="98308" grpId="0" autoUpdateAnimBg="0"/>
      <p:bldP spid="98309" grpId="0" autoUpdateAnimBg="0"/>
      <p:bldP spid="98310" grpId="0" autoUpdateAnimBg="0"/>
      <p:bldP spid="98311" grpId="0" animBg="1"/>
      <p:bldP spid="98312" grpId="0" animBg="1"/>
      <p:bldP spid="98313" grpId="0" animBg="1"/>
      <p:bldP spid="98316" grpId="0" autoUpdateAnimBg="0"/>
      <p:bldP spid="9831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ChangeArrowheads="1"/>
          </p:cNvSpPr>
          <p:nvPr/>
        </p:nvSpPr>
        <p:spPr bwMode="auto">
          <a:xfrm>
            <a:off x="2711450" y="1917701"/>
            <a:ext cx="7416800" cy="4824413"/>
          </a:xfrm>
          <a:prstGeom prst="rect">
            <a:avLst/>
          </a:prstGeom>
          <a:solidFill>
            <a:srgbClr val="66CCFF"/>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99331" name="Line 3"/>
          <p:cNvSpPr>
            <a:spLocks noChangeShapeType="1"/>
          </p:cNvSpPr>
          <p:nvPr/>
        </p:nvSpPr>
        <p:spPr bwMode="auto">
          <a:xfrm>
            <a:off x="4079876" y="5916613"/>
            <a:ext cx="3529013"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99332" name="Text Box 4"/>
          <p:cNvSpPr txBox="1">
            <a:spLocks noChangeArrowheads="1"/>
          </p:cNvSpPr>
          <p:nvPr/>
        </p:nvSpPr>
        <p:spPr bwMode="auto">
          <a:xfrm>
            <a:off x="6384926" y="6005513"/>
            <a:ext cx="13684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400" b="1"/>
              <a:t>Miktar (ton)</a:t>
            </a:r>
          </a:p>
        </p:txBody>
      </p:sp>
      <p:grpSp>
        <p:nvGrpSpPr>
          <p:cNvPr id="2" name="Group 5"/>
          <p:cNvGrpSpPr>
            <a:grpSpLocks/>
          </p:cNvGrpSpPr>
          <p:nvPr/>
        </p:nvGrpSpPr>
        <p:grpSpPr bwMode="auto">
          <a:xfrm>
            <a:off x="4511675" y="5861050"/>
            <a:ext cx="2736850" cy="287338"/>
            <a:chOff x="3333" y="3329"/>
            <a:chExt cx="1724" cy="181"/>
          </a:xfrm>
        </p:grpSpPr>
        <p:sp>
          <p:nvSpPr>
            <p:cNvPr id="89136" name="Line 6"/>
            <p:cNvSpPr>
              <a:spLocks noChangeShapeType="1"/>
            </p:cNvSpPr>
            <p:nvPr/>
          </p:nvSpPr>
          <p:spPr bwMode="auto">
            <a:xfrm>
              <a:off x="3447"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9137" name="Line 7"/>
            <p:cNvSpPr>
              <a:spLocks noChangeShapeType="1"/>
            </p:cNvSpPr>
            <p:nvPr/>
          </p:nvSpPr>
          <p:spPr bwMode="auto">
            <a:xfrm>
              <a:off x="3810"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9138" name="Line 8"/>
            <p:cNvSpPr>
              <a:spLocks noChangeShapeType="1"/>
            </p:cNvSpPr>
            <p:nvPr/>
          </p:nvSpPr>
          <p:spPr bwMode="auto">
            <a:xfrm>
              <a:off x="4173"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9139" name="Line 9"/>
            <p:cNvSpPr>
              <a:spLocks noChangeShapeType="1"/>
            </p:cNvSpPr>
            <p:nvPr/>
          </p:nvSpPr>
          <p:spPr bwMode="auto">
            <a:xfrm>
              <a:off x="4536"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9140" name="Line 10"/>
            <p:cNvSpPr>
              <a:spLocks noChangeShapeType="1"/>
            </p:cNvSpPr>
            <p:nvPr/>
          </p:nvSpPr>
          <p:spPr bwMode="auto">
            <a:xfrm>
              <a:off x="4899"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9141" name="Text Box 11"/>
            <p:cNvSpPr txBox="1">
              <a:spLocks noChangeArrowheads="1"/>
            </p:cNvSpPr>
            <p:nvPr/>
          </p:nvSpPr>
          <p:spPr bwMode="auto">
            <a:xfrm>
              <a:off x="3333" y="3337"/>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10</a:t>
              </a:r>
            </a:p>
          </p:txBody>
        </p:sp>
        <p:sp>
          <p:nvSpPr>
            <p:cNvPr id="89142" name="Text Box 12"/>
            <p:cNvSpPr txBox="1">
              <a:spLocks noChangeArrowheads="1"/>
            </p:cNvSpPr>
            <p:nvPr/>
          </p:nvSpPr>
          <p:spPr bwMode="auto">
            <a:xfrm>
              <a:off x="3696"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20</a:t>
              </a:r>
            </a:p>
          </p:txBody>
        </p:sp>
        <p:sp>
          <p:nvSpPr>
            <p:cNvPr id="89143" name="Text Box 13"/>
            <p:cNvSpPr txBox="1">
              <a:spLocks noChangeArrowheads="1"/>
            </p:cNvSpPr>
            <p:nvPr/>
          </p:nvSpPr>
          <p:spPr bwMode="auto">
            <a:xfrm>
              <a:off x="4059"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30</a:t>
              </a:r>
            </a:p>
          </p:txBody>
        </p:sp>
        <p:sp>
          <p:nvSpPr>
            <p:cNvPr id="89144" name="Text Box 14"/>
            <p:cNvSpPr txBox="1">
              <a:spLocks noChangeArrowheads="1"/>
            </p:cNvSpPr>
            <p:nvPr/>
          </p:nvSpPr>
          <p:spPr bwMode="auto">
            <a:xfrm>
              <a:off x="4422"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40</a:t>
              </a:r>
            </a:p>
          </p:txBody>
        </p:sp>
        <p:sp>
          <p:nvSpPr>
            <p:cNvPr id="89145" name="Text Box 15"/>
            <p:cNvSpPr txBox="1">
              <a:spLocks noChangeArrowheads="1"/>
            </p:cNvSpPr>
            <p:nvPr/>
          </p:nvSpPr>
          <p:spPr bwMode="auto">
            <a:xfrm>
              <a:off x="4785"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50</a:t>
              </a:r>
            </a:p>
          </p:txBody>
        </p:sp>
      </p:grpSp>
      <p:sp>
        <p:nvSpPr>
          <p:cNvPr id="99344" name="Line 16"/>
          <p:cNvSpPr>
            <a:spLocks noChangeShapeType="1"/>
          </p:cNvSpPr>
          <p:nvPr/>
        </p:nvSpPr>
        <p:spPr bwMode="auto">
          <a:xfrm rot="10800000">
            <a:off x="4079875" y="2908301"/>
            <a:ext cx="0" cy="3008313"/>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99345" name="Text Box 17"/>
          <p:cNvSpPr txBox="1">
            <a:spLocks noChangeArrowheads="1"/>
          </p:cNvSpPr>
          <p:nvPr/>
        </p:nvSpPr>
        <p:spPr bwMode="auto">
          <a:xfrm rot="-5400000">
            <a:off x="2684463" y="3513138"/>
            <a:ext cx="18002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400" b="1"/>
              <a:t>Fiyat (x1000 TL)</a:t>
            </a:r>
          </a:p>
        </p:txBody>
      </p:sp>
      <p:grpSp>
        <p:nvGrpSpPr>
          <p:cNvPr id="3" name="Group 18"/>
          <p:cNvGrpSpPr>
            <a:grpSpLocks/>
          </p:cNvGrpSpPr>
          <p:nvPr/>
        </p:nvGrpSpPr>
        <p:grpSpPr bwMode="auto">
          <a:xfrm>
            <a:off x="3648075" y="3124200"/>
            <a:ext cx="503238" cy="2808288"/>
            <a:chOff x="2789" y="1605"/>
            <a:chExt cx="317" cy="1769"/>
          </a:xfrm>
        </p:grpSpPr>
        <p:sp>
          <p:nvSpPr>
            <p:cNvPr id="89116" name="Line 19"/>
            <p:cNvSpPr>
              <a:spLocks noChangeShapeType="1"/>
            </p:cNvSpPr>
            <p:nvPr/>
          </p:nvSpPr>
          <p:spPr bwMode="auto">
            <a:xfrm>
              <a:off x="3061"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9117" name="Line 20"/>
            <p:cNvSpPr>
              <a:spLocks noChangeShapeType="1"/>
            </p:cNvSpPr>
            <p:nvPr/>
          </p:nvSpPr>
          <p:spPr bwMode="auto">
            <a:xfrm rot="5400000">
              <a:off x="3084" y="3351"/>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9118" name="Line 21"/>
            <p:cNvSpPr>
              <a:spLocks noChangeShapeType="1"/>
            </p:cNvSpPr>
            <p:nvPr/>
          </p:nvSpPr>
          <p:spPr bwMode="auto">
            <a:xfrm rot="5400000">
              <a:off x="3084" y="1888"/>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9119" name="Line 22"/>
            <p:cNvSpPr>
              <a:spLocks noChangeShapeType="1"/>
            </p:cNvSpPr>
            <p:nvPr/>
          </p:nvSpPr>
          <p:spPr bwMode="auto">
            <a:xfrm rot="5400000">
              <a:off x="3084" y="2235"/>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9120" name="Line 23"/>
            <p:cNvSpPr>
              <a:spLocks noChangeShapeType="1"/>
            </p:cNvSpPr>
            <p:nvPr/>
          </p:nvSpPr>
          <p:spPr bwMode="auto">
            <a:xfrm rot="5400000">
              <a:off x="3084" y="2607"/>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9121" name="Line 24"/>
            <p:cNvSpPr>
              <a:spLocks noChangeShapeType="1"/>
            </p:cNvSpPr>
            <p:nvPr/>
          </p:nvSpPr>
          <p:spPr bwMode="auto">
            <a:xfrm rot="5400000">
              <a:off x="3084" y="297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9122" name="Text Box 25"/>
            <p:cNvSpPr txBox="1">
              <a:spLocks noChangeArrowheads="1"/>
            </p:cNvSpPr>
            <p:nvPr/>
          </p:nvSpPr>
          <p:spPr bwMode="auto">
            <a:xfrm>
              <a:off x="2789" y="1787"/>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800</a:t>
              </a:r>
              <a:endParaRPr lang="tr-TR" altLang="tr-TR"/>
            </a:p>
          </p:txBody>
        </p:sp>
        <p:sp>
          <p:nvSpPr>
            <p:cNvPr id="89123" name="Text Box 26"/>
            <p:cNvSpPr txBox="1">
              <a:spLocks noChangeArrowheads="1"/>
            </p:cNvSpPr>
            <p:nvPr/>
          </p:nvSpPr>
          <p:spPr bwMode="auto">
            <a:xfrm>
              <a:off x="2789" y="2150"/>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600</a:t>
              </a:r>
              <a:endParaRPr lang="tr-TR" altLang="tr-TR"/>
            </a:p>
          </p:txBody>
        </p:sp>
        <p:sp>
          <p:nvSpPr>
            <p:cNvPr id="89124" name="Text Box 27"/>
            <p:cNvSpPr txBox="1">
              <a:spLocks noChangeArrowheads="1"/>
            </p:cNvSpPr>
            <p:nvPr/>
          </p:nvSpPr>
          <p:spPr bwMode="auto">
            <a:xfrm>
              <a:off x="2789" y="2558"/>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400</a:t>
              </a:r>
              <a:endParaRPr lang="tr-TR" altLang="tr-TR"/>
            </a:p>
          </p:txBody>
        </p:sp>
        <p:sp>
          <p:nvSpPr>
            <p:cNvPr id="89125" name="Text Box 28"/>
            <p:cNvSpPr txBox="1">
              <a:spLocks noChangeArrowheads="1"/>
            </p:cNvSpPr>
            <p:nvPr/>
          </p:nvSpPr>
          <p:spPr bwMode="auto">
            <a:xfrm>
              <a:off x="2789" y="2921"/>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200</a:t>
              </a:r>
              <a:endParaRPr lang="tr-TR" altLang="tr-TR"/>
            </a:p>
          </p:txBody>
        </p:sp>
        <p:sp>
          <p:nvSpPr>
            <p:cNvPr id="89126" name="Line 29"/>
            <p:cNvSpPr>
              <a:spLocks noChangeShapeType="1"/>
            </p:cNvSpPr>
            <p:nvPr/>
          </p:nvSpPr>
          <p:spPr bwMode="auto">
            <a:xfrm rot="5400000">
              <a:off x="3084" y="2053"/>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9127" name="Line 30"/>
            <p:cNvSpPr>
              <a:spLocks noChangeShapeType="1"/>
            </p:cNvSpPr>
            <p:nvPr/>
          </p:nvSpPr>
          <p:spPr bwMode="auto">
            <a:xfrm rot="5400000">
              <a:off x="3084" y="2431"/>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9128" name="Line 31"/>
            <p:cNvSpPr>
              <a:spLocks noChangeShapeType="1"/>
            </p:cNvSpPr>
            <p:nvPr/>
          </p:nvSpPr>
          <p:spPr bwMode="auto">
            <a:xfrm rot="5400000">
              <a:off x="3084" y="2807"/>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9129" name="Line 32"/>
            <p:cNvSpPr>
              <a:spLocks noChangeShapeType="1"/>
            </p:cNvSpPr>
            <p:nvPr/>
          </p:nvSpPr>
          <p:spPr bwMode="auto">
            <a:xfrm rot="5400000">
              <a:off x="3084" y="316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9130" name="Line 33"/>
            <p:cNvSpPr>
              <a:spLocks noChangeShapeType="1"/>
            </p:cNvSpPr>
            <p:nvPr/>
          </p:nvSpPr>
          <p:spPr bwMode="auto">
            <a:xfrm rot="5400000">
              <a:off x="3084" y="1681"/>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9131" name="Text Box 34"/>
            <p:cNvSpPr txBox="1">
              <a:spLocks noChangeArrowheads="1"/>
            </p:cNvSpPr>
            <p:nvPr/>
          </p:nvSpPr>
          <p:spPr bwMode="auto">
            <a:xfrm>
              <a:off x="2789" y="1977"/>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700</a:t>
              </a:r>
              <a:endParaRPr lang="tr-TR" altLang="tr-TR"/>
            </a:p>
          </p:txBody>
        </p:sp>
        <p:sp>
          <p:nvSpPr>
            <p:cNvPr id="89132" name="Text Box 35"/>
            <p:cNvSpPr txBox="1">
              <a:spLocks noChangeArrowheads="1"/>
            </p:cNvSpPr>
            <p:nvPr/>
          </p:nvSpPr>
          <p:spPr bwMode="auto">
            <a:xfrm>
              <a:off x="2789" y="2340"/>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500</a:t>
              </a:r>
              <a:endParaRPr lang="tr-TR" altLang="tr-TR"/>
            </a:p>
          </p:txBody>
        </p:sp>
        <p:sp>
          <p:nvSpPr>
            <p:cNvPr id="89133" name="Text Box 36"/>
            <p:cNvSpPr txBox="1">
              <a:spLocks noChangeArrowheads="1"/>
            </p:cNvSpPr>
            <p:nvPr/>
          </p:nvSpPr>
          <p:spPr bwMode="auto">
            <a:xfrm>
              <a:off x="2789" y="2748"/>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300</a:t>
              </a:r>
              <a:endParaRPr lang="tr-TR" altLang="tr-TR"/>
            </a:p>
          </p:txBody>
        </p:sp>
        <p:sp>
          <p:nvSpPr>
            <p:cNvPr id="89134" name="Text Box 37"/>
            <p:cNvSpPr txBox="1">
              <a:spLocks noChangeArrowheads="1"/>
            </p:cNvSpPr>
            <p:nvPr/>
          </p:nvSpPr>
          <p:spPr bwMode="auto">
            <a:xfrm>
              <a:off x="2789" y="3111"/>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100</a:t>
              </a:r>
              <a:endParaRPr lang="tr-TR" altLang="tr-TR"/>
            </a:p>
          </p:txBody>
        </p:sp>
        <p:sp>
          <p:nvSpPr>
            <p:cNvPr id="89135" name="Text Box 38"/>
            <p:cNvSpPr txBox="1">
              <a:spLocks noChangeArrowheads="1"/>
            </p:cNvSpPr>
            <p:nvPr/>
          </p:nvSpPr>
          <p:spPr bwMode="auto">
            <a:xfrm>
              <a:off x="2789" y="1605"/>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900</a:t>
              </a:r>
              <a:endParaRPr lang="tr-TR" altLang="tr-TR"/>
            </a:p>
          </p:txBody>
        </p:sp>
      </p:grpSp>
      <p:grpSp>
        <p:nvGrpSpPr>
          <p:cNvPr id="4" name="Group 53"/>
          <p:cNvGrpSpPr>
            <a:grpSpLocks/>
          </p:cNvGrpSpPr>
          <p:nvPr/>
        </p:nvGrpSpPr>
        <p:grpSpPr bwMode="auto">
          <a:xfrm>
            <a:off x="2711450" y="6364289"/>
            <a:ext cx="3416300" cy="377825"/>
            <a:chOff x="0" y="3430"/>
            <a:chExt cx="2152" cy="238"/>
          </a:xfrm>
        </p:grpSpPr>
        <p:sp>
          <p:nvSpPr>
            <p:cNvPr id="89114" name="Rectangle 54"/>
            <p:cNvSpPr>
              <a:spLocks noChangeArrowheads="1"/>
            </p:cNvSpPr>
            <p:nvPr/>
          </p:nvSpPr>
          <p:spPr bwMode="auto">
            <a:xfrm>
              <a:off x="0" y="3430"/>
              <a:ext cx="2100" cy="238"/>
            </a:xfrm>
            <a:prstGeom prst="rect">
              <a:avLst/>
            </a:prstGeom>
            <a:gradFill rotWithShape="0">
              <a:gsLst>
                <a:gs pos="0">
                  <a:srgbClr val="4D4D3E"/>
                </a:gs>
                <a:gs pos="50000">
                  <a:srgbClr val="FFFFCC"/>
                </a:gs>
                <a:gs pos="100000">
                  <a:srgbClr val="4D4D3E"/>
                </a:gs>
              </a:gsLst>
              <a:lin ang="5400000" scaled="1"/>
            </a:gra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endParaRPr lang="en-GB" altLang="tr-TR">
                <a:solidFill>
                  <a:srgbClr val="FFFFCC"/>
                </a:solidFill>
              </a:endParaRPr>
            </a:p>
          </p:txBody>
        </p:sp>
        <p:sp>
          <p:nvSpPr>
            <p:cNvPr id="99383" name="Oval 55"/>
            <p:cNvSpPr>
              <a:spLocks noChangeArrowheads="1"/>
            </p:cNvSpPr>
            <p:nvPr/>
          </p:nvSpPr>
          <p:spPr bwMode="auto">
            <a:xfrm>
              <a:off x="2047" y="3430"/>
              <a:ext cx="105" cy="238"/>
            </a:xfrm>
            <a:prstGeom prst="ellipse">
              <a:avLst/>
            </a:prstGeom>
            <a:gradFill rotWithShape="0">
              <a:gsLst>
                <a:gs pos="0">
                  <a:schemeClr val="hlink"/>
                </a:gs>
                <a:gs pos="50000">
                  <a:schemeClr val="hlink">
                    <a:gamma/>
                    <a:shade val="30196"/>
                    <a:invGamma/>
                  </a:schemeClr>
                </a:gs>
                <a:gs pos="100000">
                  <a:schemeClr val="hlink"/>
                </a:gs>
              </a:gsLst>
              <a:lin ang="5400000" scaled="1"/>
            </a:gradFill>
            <a:ln w="12700">
              <a:solidFill>
                <a:schemeClr val="tx1"/>
              </a:solidFill>
              <a:round/>
              <a:headEnd/>
              <a:tailEnd/>
            </a:ln>
            <a:effectLst/>
          </p:spPr>
          <p:txBody>
            <a:bodyPr wrap="none" anchor="ctr"/>
            <a:lstStyle/>
            <a:p>
              <a:pPr eaLnBrk="1" hangingPunct="1">
                <a:defRPr/>
              </a:pPr>
              <a:endParaRPr lang="tr-TR"/>
            </a:p>
          </p:txBody>
        </p:sp>
      </p:grpSp>
      <p:sp>
        <p:nvSpPr>
          <p:cNvPr id="99384" name="Text Box 56"/>
          <p:cNvSpPr txBox="1">
            <a:spLocks noChangeArrowheads="1"/>
          </p:cNvSpPr>
          <p:nvPr/>
        </p:nvSpPr>
        <p:spPr bwMode="auto">
          <a:xfrm>
            <a:off x="5972175" y="6384925"/>
            <a:ext cx="4084638" cy="304800"/>
          </a:xfrm>
          <a:prstGeom prst="rect">
            <a:avLst/>
          </a:prstGeom>
          <a:noFill/>
          <a:ln>
            <a:noFill/>
          </a:ln>
          <a:effectLst>
            <a:outerShdw dist="35921" dir="8100000" algn="ctr" rotWithShape="0">
              <a:schemeClr val="tx1"/>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r" eaLnBrk="1" hangingPunct="1">
              <a:spcBef>
                <a:spcPct val="50000"/>
              </a:spcBef>
            </a:pPr>
            <a:r>
              <a:rPr lang="tr-TR" altLang="tr-TR" sz="1400" b="1">
                <a:solidFill>
                  <a:srgbClr val="FFFFCC"/>
                </a:solidFill>
                <a:latin typeface="Verdana" panose="020B0604030504040204" pitchFamily="34" charset="0"/>
              </a:rPr>
              <a:t>TALEP KAYMASI (DEĞİŞMESİ)</a:t>
            </a:r>
          </a:p>
        </p:txBody>
      </p:sp>
      <p:sp>
        <p:nvSpPr>
          <p:cNvPr id="99385" name="Line 57"/>
          <p:cNvSpPr>
            <a:spLocks noChangeShapeType="1"/>
          </p:cNvSpPr>
          <p:nvPr/>
        </p:nvSpPr>
        <p:spPr bwMode="auto">
          <a:xfrm>
            <a:off x="5159376" y="3573463"/>
            <a:ext cx="1368425" cy="17272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grpSp>
        <p:nvGrpSpPr>
          <p:cNvPr id="5" name="Group 67"/>
          <p:cNvGrpSpPr>
            <a:grpSpLocks/>
          </p:cNvGrpSpPr>
          <p:nvPr/>
        </p:nvGrpSpPr>
        <p:grpSpPr bwMode="auto">
          <a:xfrm>
            <a:off x="5159376" y="3573463"/>
            <a:ext cx="2016125" cy="1727200"/>
            <a:chOff x="2472" y="1888"/>
            <a:chExt cx="1270" cy="1088"/>
          </a:xfrm>
        </p:grpSpPr>
        <p:sp>
          <p:nvSpPr>
            <p:cNvPr id="89112" name="Line 64"/>
            <p:cNvSpPr>
              <a:spLocks noChangeShapeType="1"/>
            </p:cNvSpPr>
            <p:nvPr/>
          </p:nvSpPr>
          <p:spPr bwMode="auto">
            <a:xfrm>
              <a:off x="2472" y="1888"/>
              <a:ext cx="862" cy="1088"/>
            </a:xfrm>
            <a:prstGeom prst="line">
              <a:avLst/>
            </a:prstGeom>
            <a:noFill/>
            <a:ln w="38100">
              <a:solidFill>
                <a:srgbClr val="66CCFF"/>
              </a:solidFill>
              <a:prstDash val="sysDot"/>
              <a:round/>
              <a:headEnd/>
              <a:tailEnd/>
            </a:ln>
            <a:extLst>
              <a:ext uri="{909E8E84-426E-40DD-AFC4-6F175D3DCCD1}">
                <a14:hiddenFill xmlns:a14="http://schemas.microsoft.com/office/drawing/2010/main">
                  <a:noFill/>
                </a14:hiddenFill>
              </a:ext>
            </a:extLst>
          </p:spPr>
          <p:txBody>
            <a:bodyPr/>
            <a:lstStyle/>
            <a:p>
              <a:endParaRPr lang="tr-TR"/>
            </a:p>
          </p:txBody>
        </p:sp>
        <p:sp>
          <p:nvSpPr>
            <p:cNvPr id="89113" name="Line 65"/>
            <p:cNvSpPr>
              <a:spLocks noChangeShapeType="1"/>
            </p:cNvSpPr>
            <p:nvPr/>
          </p:nvSpPr>
          <p:spPr bwMode="auto">
            <a:xfrm>
              <a:off x="2880" y="1888"/>
              <a:ext cx="862" cy="108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grpSp>
      <p:sp>
        <p:nvSpPr>
          <p:cNvPr id="99394" name="AutoShape 66"/>
          <p:cNvSpPr>
            <a:spLocks noChangeArrowheads="1"/>
          </p:cNvSpPr>
          <p:nvPr/>
        </p:nvSpPr>
        <p:spPr bwMode="auto">
          <a:xfrm>
            <a:off x="4943476" y="3357564"/>
            <a:ext cx="1800225" cy="2232025"/>
          </a:xfrm>
          <a:prstGeom prst="rtTriangle">
            <a:avLst/>
          </a:prstGeom>
          <a:solidFill>
            <a:srgbClr val="66CC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grpSp>
        <p:nvGrpSpPr>
          <p:cNvPr id="6" name="Group 72"/>
          <p:cNvGrpSpPr>
            <a:grpSpLocks/>
          </p:cNvGrpSpPr>
          <p:nvPr/>
        </p:nvGrpSpPr>
        <p:grpSpPr bwMode="auto">
          <a:xfrm>
            <a:off x="5591176" y="3933825"/>
            <a:ext cx="1152525" cy="1079500"/>
            <a:chOff x="2562" y="2115"/>
            <a:chExt cx="726" cy="680"/>
          </a:xfrm>
        </p:grpSpPr>
        <p:sp>
          <p:nvSpPr>
            <p:cNvPr id="89109" name="Line 69"/>
            <p:cNvSpPr>
              <a:spLocks noChangeShapeType="1"/>
            </p:cNvSpPr>
            <p:nvPr/>
          </p:nvSpPr>
          <p:spPr bwMode="auto">
            <a:xfrm>
              <a:off x="2562" y="2115"/>
              <a:ext cx="227"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89110" name="Line 70"/>
            <p:cNvSpPr>
              <a:spLocks noChangeShapeType="1"/>
            </p:cNvSpPr>
            <p:nvPr/>
          </p:nvSpPr>
          <p:spPr bwMode="auto">
            <a:xfrm>
              <a:off x="2834" y="2478"/>
              <a:ext cx="227"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89111" name="Line 71"/>
            <p:cNvSpPr>
              <a:spLocks noChangeShapeType="1"/>
            </p:cNvSpPr>
            <p:nvPr/>
          </p:nvSpPr>
          <p:spPr bwMode="auto">
            <a:xfrm>
              <a:off x="3061" y="2795"/>
              <a:ext cx="227"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grpSp>
      <p:grpSp>
        <p:nvGrpSpPr>
          <p:cNvPr id="7" name="Group 77"/>
          <p:cNvGrpSpPr>
            <a:grpSpLocks/>
          </p:cNvGrpSpPr>
          <p:nvPr/>
        </p:nvGrpSpPr>
        <p:grpSpPr bwMode="auto">
          <a:xfrm>
            <a:off x="4440238" y="3573463"/>
            <a:ext cx="1727200" cy="1727200"/>
            <a:chOff x="1837" y="1888"/>
            <a:chExt cx="1088" cy="1088"/>
          </a:xfrm>
        </p:grpSpPr>
        <p:sp>
          <p:nvSpPr>
            <p:cNvPr id="89105" name="Line 73"/>
            <p:cNvSpPr>
              <a:spLocks noChangeShapeType="1"/>
            </p:cNvSpPr>
            <p:nvPr/>
          </p:nvSpPr>
          <p:spPr bwMode="auto">
            <a:xfrm>
              <a:off x="1837" y="1888"/>
              <a:ext cx="862" cy="108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9106" name="Line 74"/>
            <p:cNvSpPr>
              <a:spLocks noChangeShapeType="1"/>
            </p:cNvSpPr>
            <p:nvPr/>
          </p:nvSpPr>
          <p:spPr bwMode="auto">
            <a:xfrm flipH="1">
              <a:off x="2109" y="2115"/>
              <a:ext cx="272"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89107" name="Line 75"/>
            <p:cNvSpPr>
              <a:spLocks noChangeShapeType="1"/>
            </p:cNvSpPr>
            <p:nvPr/>
          </p:nvSpPr>
          <p:spPr bwMode="auto">
            <a:xfrm flipH="1">
              <a:off x="2381" y="2478"/>
              <a:ext cx="272"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89108" name="Line 76"/>
            <p:cNvSpPr>
              <a:spLocks noChangeShapeType="1"/>
            </p:cNvSpPr>
            <p:nvPr/>
          </p:nvSpPr>
          <p:spPr bwMode="auto">
            <a:xfrm flipH="1">
              <a:off x="2653" y="2795"/>
              <a:ext cx="272"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grpSp>
      <p:sp>
        <p:nvSpPr>
          <p:cNvPr id="99406" name="Text Box 78"/>
          <p:cNvSpPr txBox="1">
            <a:spLocks noChangeArrowheads="1"/>
          </p:cNvSpPr>
          <p:nvPr/>
        </p:nvSpPr>
        <p:spPr bwMode="auto">
          <a:xfrm>
            <a:off x="1487488" y="1052514"/>
            <a:ext cx="9144001"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solidFill>
                  <a:schemeClr val="hlink"/>
                </a:solidFill>
              </a:rPr>
              <a:t>Talep Değişmesi (Kayması);</a:t>
            </a:r>
            <a:r>
              <a:rPr lang="tr-TR" altLang="tr-TR"/>
              <a:t> </a:t>
            </a:r>
            <a:r>
              <a:rPr lang="tr-TR" altLang="tr-TR" b="1">
                <a:solidFill>
                  <a:schemeClr val="folHlink"/>
                </a:solidFill>
              </a:rPr>
              <a:t>fiyat</a:t>
            </a:r>
            <a:r>
              <a:rPr lang="tr-TR" altLang="tr-TR"/>
              <a:t> dışında, talebi etkileyen diğer etmenlerin değişmesi sonucu talebin artarak veya azalarak, talep eğrisinin sağa veya sola kaymasıdır. </a:t>
            </a:r>
          </a:p>
        </p:txBody>
      </p:sp>
    </p:spTree>
    <p:extLst>
      <p:ext uri="{BB962C8B-B14F-4D97-AF65-F5344CB8AC3E}">
        <p14:creationId xmlns:p14="http://schemas.microsoft.com/office/powerpoint/2010/main" val="79233332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99406"/>
                                        </p:tgtEl>
                                        <p:attrNameLst>
                                          <p:attrName>style.visibility</p:attrName>
                                        </p:attrNameLst>
                                      </p:cBhvr>
                                      <p:to>
                                        <p:strVal val="visible"/>
                                      </p:to>
                                    </p:set>
                                    <p:animEffect transition="in" filter="slide(fromTop)">
                                      <p:cBhvr>
                                        <p:cTn id="7" dur="500"/>
                                        <p:tgtEl>
                                          <p:spTgt spid="9940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9330"/>
                                        </p:tgtEl>
                                        <p:attrNameLst>
                                          <p:attrName>style.visibility</p:attrName>
                                        </p:attrNameLst>
                                      </p:cBhvr>
                                      <p:to>
                                        <p:strVal val="visible"/>
                                      </p:to>
                                    </p:set>
                                    <p:animEffect transition="in" filter="dissolve">
                                      <p:cBhvr>
                                        <p:cTn id="12" dur="500"/>
                                        <p:tgtEl>
                                          <p:spTgt spid="99330"/>
                                        </p:tgtEl>
                                      </p:cBhvr>
                                    </p:animEffect>
                                  </p:childTnLst>
                                </p:cTn>
                              </p:par>
                            </p:childTnLst>
                          </p:cTn>
                        </p:par>
                        <p:par>
                          <p:cTn id="13" fill="hold" nodeType="afterGroup">
                            <p:stCondLst>
                              <p:cond delay="500"/>
                            </p:stCondLst>
                            <p:childTnLst>
                              <p:par>
                                <p:cTn id="14" presetID="2" presetClass="entr" presetSubtype="8" fill="hold" nodeType="afterEffect">
                                  <p:stCondLst>
                                    <p:cond delay="0"/>
                                  </p:stCondLst>
                                  <p:childTnLst>
                                    <p:set>
                                      <p:cBhvr>
                                        <p:cTn id="15" dur="1" fill="hold">
                                          <p:stCondLst>
                                            <p:cond delay="0"/>
                                          </p:stCondLst>
                                        </p:cTn>
                                        <p:tgtEl>
                                          <p:spTgt spid="4"/>
                                        </p:tgtEl>
                                        <p:attrNameLst>
                                          <p:attrName>style.visibility</p:attrName>
                                        </p:attrNameLst>
                                      </p:cBhvr>
                                      <p:to>
                                        <p:strVal val="visible"/>
                                      </p:to>
                                    </p:set>
                                    <p:anim calcmode="lin" valueType="num">
                                      <p:cBhvr additive="base">
                                        <p:cTn id="16" dur="500" fill="hold"/>
                                        <p:tgtEl>
                                          <p:spTgt spid="4"/>
                                        </p:tgtEl>
                                        <p:attrNameLst>
                                          <p:attrName>ppt_x</p:attrName>
                                        </p:attrNameLst>
                                      </p:cBhvr>
                                      <p:tavLst>
                                        <p:tav tm="0">
                                          <p:val>
                                            <p:strVal val="0-#ppt_w/2"/>
                                          </p:val>
                                        </p:tav>
                                        <p:tav tm="100000">
                                          <p:val>
                                            <p:strVal val="#ppt_x"/>
                                          </p:val>
                                        </p:tav>
                                      </p:tavLst>
                                    </p:anim>
                                    <p:anim calcmode="lin" valueType="num">
                                      <p:cBhvr additive="base">
                                        <p:cTn id="17" dur="500" fill="hold"/>
                                        <p:tgtEl>
                                          <p:spTgt spid="4"/>
                                        </p:tgtEl>
                                        <p:attrNameLst>
                                          <p:attrName>ppt_y</p:attrName>
                                        </p:attrNameLst>
                                      </p:cBhvr>
                                      <p:tavLst>
                                        <p:tav tm="0">
                                          <p:val>
                                            <p:strVal val="#ppt_y"/>
                                          </p:val>
                                        </p:tav>
                                        <p:tav tm="100000">
                                          <p:val>
                                            <p:strVal val="#ppt_y"/>
                                          </p:val>
                                        </p:tav>
                                      </p:tavLst>
                                    </p:anim>
                                  </p:childTnLst>
                                </p:cTn>
                              </p:par>
                            </p:childTnLst>
                          </p:cTn>
                        </p:par>
                        <p:par>
                          <p:cTn id="18" fill="hold" nodeType="afterGroup">
                            <p:stCondLst>
                              <p:cond delay="1000"/>
                            </p:stCondLst>
                            <p:childTnLst>
                              <p:par>
                                <p:cTn id="19" presetID="12" presetClass="entr" presetSubtype="8" fill="hold" grpId="0" nodeType="afterEffect">
                                  <p:stCondLst>
                                    <p:cond delay="0"/>
                                  </p:stCondLst>
                                  <p:childTnLst>
                                    <p:set>
                                      <p:cBhvr>
                                        <p:cTn id="20" dur="1" fill="hold">
                                          <p:stCondLst>
                                            <p:cond delay="0"/>
                                          </p:stCondLst>
                                        </p:cTn>
                                        <p:tgtEl>
                                          <p:spTgt spid="99384"/>
                                        </p:tgtEl>
                                        <p:attrNameLst>
                                          <p:attrName>style.visibility</p:attrName>
                                        </p:attrNameLst>
                                      </p:cBhvr>
                                      <p:to>
                                        <p:strVal val="visible"/>
                                      </p:to>
                                    </p:set>
                                    <p:animEffect transition="in" filter="slide(fromLeft)">
                                      <p:cBhvr>
                                        <p:cTn id="21" dur="2000"/>
                                        <p:tgtEl>
                                          <p:spTgt spid="99384"/>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2" presetClass="entr" presetSubtype="8" fill="hold" grpId="0" nodeType="clickEffect">
                                  <p:stCondLst>
                                    <p:cond delay="0"/>
                                  </p:stCondLst>
                                  <p:childTnLst>
                                    <p:set>
                                      <p:cBhvr>
                                        <p:cTn id="25" dur="1" fill="hold">
                                          <p:stCondLst>
                                            <p:cond delay="0"/>
                                          </p:stCondLst>
                                        </p:cTn>
                                        <p:tgtEl>
                                          <p:spTgt spid="99331"/>
                                        </p:tgtEl>
                                        <p:attrNameLst>
                                          <p:attrName>style.visibility</p:attrName>
                                        </p:attrNameLst>
                                      </p:cBhvr>
                                      <p:to>
                                        <p:strVal val="visible"/>
                                      </p:to>
                                    </p:set>
                                    <p:animEffect transition="in" filter="slide(fromLeft)">
                                      <p:cBhvr>
                                        <p:cTn id="26" dur="500"/>
                                        <p:tgtEl>
                                          <p:spTgt spid="99331"/>
                                        </p:tgtEl>
                                      </p:cBhvr>
                                    </p:animEffect>
                                  </p:childTnLst>
                                </p:cTn>
                              </p:par>
                            </p:childTnLst>
                          </p:cTn>
                        </p:par>
                        <p:par>
                          <p:cTn id="27" fill="hold" nodeType="afterGroup">
                            <p:stCondLst>
                              <p:cond delay="500"/>
                            </p:stCondLst>
                            <p:childTnLst>
                              <p:par>
                                <p:cTn id="28" presetID="12" presetClass="entr" presetSubtype="1" fill="hold" grpId="0" nodeType="afterEffect">
                                  <p:stCondLst>
                                    <p:cond delay="0"/>
                                  </p:stCondLst>
                                  <p:childTnLst>
                                    <p:set>
                                      <p:cBhvr>
                                        <p:cTn id="29" dur="1" fill="hold">
                                          <p:stCondLst>
                                            <p:cond delay="0"/>
                                          </p:stCondLst>
                                        </p:cTn>
                                        <p:tgtEl>
                                          <p:spTgt spid="99332"/>
                                        </p:tgtEl>
                                        <p:attrNameLst>
                                          <p:attrName>style.visibility</p:attrName>
                                        </p:attrNameLst>
                                      </p:cBhvr>
                                      <p:to>
                                        <p:strVal val="visible"/>
                                      </p:to>
                                    </p:set>
                                    <p:animEffect transition="in" filter="slide(fromTop)">
                                      <p:cBhvr>
                                        <p:cTn id="30" dur="500"/>
                                        <p:tgtEl>
                                          <p:spTgt spid="99332"/>
                                        </p:tgtEl>
                                      </p:cBhvr>
                                    </p:animEffect>
                                  </p:childTnLst>
                                </p:cTn>
                              </p:par>
                            </p:childTnLst>
                          </p:cTn>
                        </p:par>
                        <p:par>
                          <p:cTn id="31" fill="hold" nodeType="afterGroup">
                            <p:stCondLst>
                              <p:cond delay="1000"/>
                            </p:stCondLst>
                            <p:childTnLst>
                              <p:par>
                                <p:cTn id="32" presetID="9" presetClass="entr" presetSubtype="0" fill="hold" nodeType="afterEffect">
                                  <p:stCondLst>
                                    <p:cond delay="0"/>
                                  </p:stCondLst>
                                  <p:childTnLst>
                                    <p:set>
                                      <p:cBhvr>
                                        <p:cTn id="33" dur="1" fill="hold">
                                          <p:stCondLst>
                                            <p:cond delay="0"/>
                                          </p:stCondLst>
                                        </p:cTn>
                                        <p:tgtEl>
                                          <p:spTgt spid="2"/>
                                        </p:tgtEl>
                                        <p:attrNameLst>
                                          <p:attrName>style.visibility</p:attrName>
                                        </p:attrNameLst>
                                      </p:cBhvr>
                                      <p:to>
                                        <p:strVal val="visible"/>
                                      </p:to>
                                    </p:set>
                                    <p:animEffect transition="in" filter="dissolve">
                                      <p:cBhvr>
                                        <p:cTn id="34" dur="500"/>
                                        <p:tgtEl>
                                          <p:spTgt spid="2"/>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4" fill="hold" grpId="0" nodeType="clickEffect">
                                  <p:stCondLst>
                                    <p:cond delay="0"/>
                                  </p:stCondLst>
                                  <p:childTnLst>
                                    <p:set>
                                      <p:cBhvr>
                                        <p:cTn id="38" dur="1" fill="hold">
                                          <p:stCondLst>
                                            <p:cond delay="0"/>
                                          </p:stCondLst>
                                        </p:cTn>
                                        <p:tgtEl>
                                          <p:spTgt spid="99344"/>
                                        </p:tgtEl>
                                        <p:attrNameLst>
                                          <p:attrName>style.visibility</p:attrName>
                                        </p:attrNameLst>
                                      </p:cBhvr>
                                      <p:to>
                                        <p:strVal val="visible"/>
                                      </p:to>
                                    </p:set>
                                    <p:animEffect transition="in" filter="slide(fromBottom)">
                                      <p:cBhvr>
                                        <p:cTn id="39" dur="500"/>
                                        <p:tgtEl>
                                          <p:spTgt spid="99344"/>
                                        </p:tgtEl>
                                      </p:cBhvr>
                                    </p:animEffect>
                                  </p:childTnLst>
                                </p:cTn>
                              </p:par>
                            </p:childTnLst>
                          </p:cTn>
                        </p:par>
                        <p:par>
                          <p:cTn id="40" fill="hold" nodeType="afterGroup">
                            <p:stCondLst>
                              <p:cond delay="500"/>
                            </p:stCondLst>
                            <p:childTnLst>
                              <p:par>
                                <p:cTn id="41" presetID="12" presetClass="entr" presetSubtype="2" fill="hold" grpId="0" nodeType="afterEffect">
                                  <p:stCondLst>
                                    <p:cond delay="0"/>
                                  </p:stCondLst>
                                  <p:childTnLst>
                                    <p:set>
                                      <p:cBhvr>
                                        <p:cTn id="42" dur="1" fill="hold">
                                          <p:stCondLst>
                                            <p:cond delay="0"/>
                                          </p:stCondLst>
                                        </p:cTn>
                                        <p:tgtEl>
                                          <p:spTgt spid="99345"/>
                                        </p:tgtEl>
                                        <p:attrNameLst>
                                          <p:attrName>style.visibility</p:attrName>
                                        </p:attrNameLst>
                                      </p:cBhvr>
                                      <p:to>
                                        <p:strVal val="visible"/>
                                      </p:to>
                                    </p:set>
                                    <p:animEffect transition="in" filter="slide(fromRight)">
                                      <p:cBhvr>
                                        <p:cTn id="43" dur="500"/>
                                        <p:tgtEl>
                                          <p:spTgt spid="99345"/>
                                        </p:tgtEl>
                                      </p:cBhvr>
                                    </p:animEffect>
                                  </p:childTnLst>
                                </p:cTn>
                              </p:par>
                            </p:childTnLst>
                          </p:cTn>
                        </p:par>
                        <p:par>
                          <p:cTn id="44" fill="hold" nodeType="afterGroup">
                            <p:stCondLst>
                              <p:cond delay="1000"/>
                            </p:stCondLst>
                            <p:childTnLst>
                              <p:par>
                                <p:cTn id="45" presetID="9" presetClass="entr" presetSubtype="0" fill="hold" nodeType="afterEffect">
                                  <p:stCondLst>
                                    <p:cond delay="0"/>
                                  </p:stCondLst>
                                  <p:childTnLst>
                                    <p:set>
                                      <p:cBhvr>
                                        <p:cTn id="46" dur="1" fill="hold">
                                          <p:stCondLst>
                                            <p:cond delay="0"/>
                                          </p:stCondLst>
                                        </p:cTn>
                                        <p:tgtEl>
                                          <p:spTgt spid="3"/>
                                        </p:tgtEl>
                                        <p:attrNameLst>
                                          <p:attrName>style.visibility</p:attrName>
                                        </p:attrNameLst>
                                      </p:cBhvr>
                                      <p:to>
                                        <p:strVal val="visible"/>
                                      </p:to>
                                    </p:set>
                                    <p:animEffect transition="in" filter="dissolve">
                                      <p:cBhvr>
                                        <p:cTn id="47" dur="500"/>
                                        <p:tgtEl>
                                          <p:spTgt spid="3"/>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99385"/>
                                        </p:tgtEl>
                                        <p:attrNameLst>
                                          <p:attrName>style.visibility</p:attrName>
                                        </p:attrNameLst>
                                      </p:cBhvr>
                                      <p:to>
                                        <p:strVal val="visible"/>
                                      </p:to>
                                    </p:set>
                                    <p:animEffect transition="in" filter="wipe(left)">
                                      <p:cBhvr>
                                        <p:cTn id="52" dur="500"/>
                                        <p:tgtEl>
                                          <p:spTgt spid="99385"/>
                                        </p:tgtEl>
                                      </p:cBhvr>
                                    </p:animEffect>
                                  </p:childTnLst>
                                </p:cTn>
                              </p:par>
                            </p:childTnLst>
                          </p:cTn>
                        </p:par>
                        <p:par>
                          <p:cTn id="53" fill="hold" nodeType="afterGroup">
                            <p:stCondLst>
                              <p:cond delay="500"/>
                            </p:stCondLst>
                            <p:childTnLst>
                              <p:par>
                                <p:cTn id="54" presetID="9" presetClass="entr" presetSubtype="0" fill="hold" grpId="0" nodeType="afterEffect">
                                  <p:stCondLst>
                                    <p:cond delay="0"/>
                                  </p:stCondLst>
                                  <p:childTnLst>
                                    <p:set>
                                      <p:cBhvr>
                                        <p:cTn id="55" dur="1" fill="hold">
                                          <p:stCondLst>
                                            <p:cond delay="0"/>
                                          </p:stCondLst>
                                        </p:cTn>
                                        <p:tgtEl>
                                          <p:spTgt spid="99394"/>
                                        </p:tgtEl>
                                        <p:attrNameLst>
                                          <p:attrName>style.visibility</p:attrName>
                                        </p:attrNameLst>
                                      </p:cBhvr>
                                      <p:to>
                                        <p:strVal val="visible"/>
                                      </p:to>
                                    </p:set>
                                    <p:animEffect transition="in" filter="dissolve">
                                      <p:cBhvr>
                                        <p:cTn id="56" dur="500"/>
                                        <p:tgtEl>
                                          <p:spTgt spid="99394"/>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12" presetClass="entr" presetSubtype="8" fill="hold" nodeType="clickEffect">
                                  <p:stCondLst>
                                    <p:cond delay="0"/>
                                  </p:stCondLst>
                                  <p:childTnLst>
                                    <p:set>
                                      <p:cBhvr>
                                        <p:cTn id="60" dur="1" fill="hold">
                                          <p:stCondLst>
                                            <p:cond delay="0"/>
                                          </p:stCondLst>
                                        </p:cTn>
                                        <p:tgtEl>
                                          <p:spTgt spid="5"/>
                                        </p:tgtEl>
                                        <p:attrNameLst>
                                          <p:attrName>style.visibility</p:attrName>
                                        </p:attrNameLst>
                                      </p:cBhvr>
                                      <p:to>
                                        <p:strVal val="visible"/>
                                      </p:to>
                                    </p:set>
                                    <p:animEffect transition="in" filter="slide(fromLeft)">
                                      <p:cBhvr>
                                        <p:cTn id="61" dur="2000"/>
                                        <p:tgtEl>
                                          <p:spTgt spid="5"/>
                                        </p:tgtEl>
                                      </p:cBhvr>
                                    </p:animEffect>
                                  </p:childTnLst>
                                </p:cTn>
                              </p:par>
                            </p:childTnLst>
                          </p:cTn>
                        </p:par>
                        <p:par>
                          <p:cTn id="62" fill="hold" nodeType="afterGroup">
                            <p:stCondLst>
                              <p:cond delay="2000"/>
                            </p:stCondLst>
                            <p:childTnLst>
                              <p:par>
                                <p:cTn id="63" presetID="9" presetClass="entr" presetSubtype="0" fill="hold" nodeType="afterEffect">
                                  <p:stCondLst>
                                    <p:cond delay="0"/>
                                  </p:stCondLst>
                                  <p:childTnLst>
                                    <p:set>
                                      <p:cBhvr>
                                        <p:cTn id="64" dur="1" fill="hold">
                                          <p:stCondLst>
                                            <p:cond delay="0"/>
                                          </p:stCondLst>
                                        </p:cTn>
                                        <p:tgtEl>
                                          <p:spTgt spid="6"/>
                                        </p:tgtEl>
                                        <p:attrNameLst>
                                          <p:attrName>style.visibility</p:attrName>
                                        </p:attrNameLst>
                                      </p:cBhvr>
                                      <p:to>
                                        <p:strVal val="visible"/>
                                      </p:to>
                                    </p:set>
                                    <p:animEffect transition="in" filter="dissolve">
                                      <p:cBhvr>
                                        <p:cTn id="65" dur="500"/>
                                        <p:tgtEl>
                                          <p:spTgt spid="6"/>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9" presetClass="entr" presetSubtype="0" fill="hold" nodeType="clickEffect">
                                  <p:stCondLst>
                                    <p:cond delay="0"/>
                                  </p:stCondLst>
                                  <p:childTnLst>
                                    <p:set>
                                      <p:cBhvr>
                                        <p:cTn id="69" dur="1" fill="hold">
                                          <p:stCondLst>
                                            <p:cond delay="0"/>
                                          </p:stCondLst>
                                        </p:cTn>
                                        <p:tgtEl>
                                          <p:spTgt spid="7"/>
                                        </p:tgtEl>
                                        <p:attrNameLst>
                                          <p:attrName>style.visibility</p:attrName>
                                        </p:attrNameLst>
                                      </p:cBhvr>
                                      <p:to>
                                        <p:strVal val="visible"/>
                                      </p:to>
                                    </p:set>
                                    <p:animEffect transition="in" filter="dissolve">
                                      <p:cBhvr>
                                        <p:cTn id="7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0" grpId="0" animBg="1"/>
      <p:bldP spid="99331" grpId="0" animBg="1"/>
      <p:bldP spid="99332" grpId="0"/>
      <p:bldP spid="99344" grpId="0" animBg="1"/>
      <p:bldP spid="99345" grpId="0"/>
      <p:bldP spid="99384" grpId="0" autoUpdateAnimBg="0"/>
      <p:bldP spid="99385" grpId="0" animBg="1"/>
      <p:bldP spid="99394" grpId="0" animBg="1"/>
      <p:bldP spid="99406"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ChangeArrowheads="1"/>
          </p:cNvSpPr>
          <p:nvPr/>
        </p:nvSpPr>
        <p:spPr bwMode="auto">
          <a:xfrm>
            <a:off x="2711450" y="1917701"/>
            <a:ext cx="7416800" cy="4824413"/>
          </a:xfrm>
          <a:prstGeom prst="rect">
            <a:avLst/>
          </a:prstGeom>
          <a:solidFill>
            <a:srgbClr val="66CCFF"/>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90115" name="Line 3"/>
          <p:cNvSpPr>
            <a:spLocks noChangeShapeType="1"/>
          </p:cNvSpPr>
          <p:nvPr/>
        </p:nvSpPr>
        <p:spPr bwMode="auto">
          <a:xfrm>
            <a:off x="4079876" y="5916613"/>
            <a:ext cx="3529013"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90116" name="Text Box 4"/>
          <p:cNvSpPr txBox="1">
            <a:spLocks noChangeArrowheads="1"/>
          </p:cNvSpPr>
          <p:nvPr/>
        </p:nvSpPr>
        <p:spPr bwMode="auto">
          <a:xfrm>
            <a:off x="6384926" y="6005513"/>
            <a:ext cx="13684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400" b="1"/>
              <a:t>Miktar (ton)</a:t>
            </a:r>
          </a:p>
        </p:txBody>
      </p:sp>
      <p:grpSp>
        <p:nvGrpSpPr>
          <p:cNvPr id="90117" name="Group 5"/>
          <p:cNvGrpSpPr>
            <a:grpSpLocks/>
          </p:cNvGrpSpPr>
          <p:nvPr/>
        </p:nvGrpSpPr>
        <p:grpSpPr bwMode="auto">
          <a:xfrm>
            <a:off x="4511675" y="5861050"/>
            <a:ext cx="2736850" cy="287338"/>
            <a:chOff x="3333" y="3329"/>
            <a:chExt cx="1724" cy="181"/>
          </a:xfrm>
        </p:grpSpPr>
        <p:sp>
          <p:nvSpPr>
            <p:cNvPr id="90153" name="Line 6"/>
            <p:cNvSpPr>
              <a:spLocks noChangeShapeType="1"/>
            </p:cNvSpPr>
            <p:nvPr/>
          </p:nvSpPr>
          <p:spPr bwMode="auto">
            <a:xfrm>
              <a:off x="3447"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0154" name="Line 7"/>
            <p:cNvSpPr>
              <a:spLocks noChangeShapeType="1"/>
            </p:cNvSpPr>
            <p:nvPr/>
          </p:nvSpPr>
          <p:spPr bwMode="auto">
            <a:xfrm>
              <a:off x="3810"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0155" name="Line 8"/>
            <p:cNvSpPr>
              <a:spLocks noChangeShapeType="1"/>
            </p:cNvSpPr>
            <p:nvPr/>
          </p:nvSpPr>
          <p:spPr bwMode="auto">
            <a:xfrm>
              <a:off x="4173"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0156" name="Line 9"/>
            <p:cNvSpPr>
              <a:spLocks noChangeShapeType="1"/>
            </p:cNvSpPr>
            <p:nvPr/>
          </p:nvSpPr>
          <p:spPr bwMode="auto">
            <a:xfrm>
              <a:off x="4536"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0157" name="Line 10"/>
            <p:cNvSpPr>
              <a:spLocks noChangeShapeType="1"/>
            </p:cNvSpPr>
            <p:nvPr/>
          </p:nvSpPr>
          <p:spPr bwMode="auto">
            <a:xfrm>
              <a:off x="4899"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0158" name="Text Box 11"/>
            <p:cNvSpPr txBox="1">
              <a:spLocks noChangeArrowheads="1"/>
            </p:cNvSpPr>
            <p:nvPr/>
          </p:nvSpPr>
          <p:spPr bwMode="auto">
            <a:xfrm>
              <a:off x="3333" y="3337"/>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10</a:t>
              </a:r>
            </a:p>
          </p:txBody>
        </p:sp>
        <p:sp>
          <p:nvSpPr>
            <p:cNvPr id="90159" name="Text Box 12"/>
            <p:cNvSpPr txBox="1">
              <a:spLocks noChangeArrowheads="1"/>
            </p:cNvSpPr>
            <p:nvPr/>
          </p:nvSpPr>
          <p:spPr bwMode="auto">
            <a:xfrm>
              <a:off x="3696"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20</a:t>
              </a:r>
            </a:p>
          </p:txBody>
        </p:sp>
        <p:sp>
          <p:nvSpPr>
            <p:cNvPr id="90160" name="Text Box 13"/>
            <p:cNvSpPr txBox="1">
              <a:spLocks noChangeArrowheads="1"/>
            </p:cNvSpPr>
            <p:nvPr/>
          </p:nvSpPr>
          <p:spPr bwMode="auto">
            <a:xfrm>
              <a:off x="4059"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30</a:t>
              </a:r>
            </a:p>
          </p:txBody>
        </p:sp>
        <p:sp>
          <p:nvSpPr>
            <p:cNvPr id="90161" name="Text Box 14"/>
            <p:cNvSpPr txBox="1">
              <a:spLocks noChangeArrowheads="1"/>
            </p:cNvSpPr>
            <p:nvPr/>
          </p:nvSpPr>
          <p:spPr bwMode="auto">
            <a:xfrm>
              <a:off x="4422"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40</a:t>
              </a:r>
            </a:p>
          </p:txBody>
        </p:sp>
        <p:sp>
          <p:nvSpPr>
            <p:cNvPr id="90162" name="Text Box 15"/>
            <p:cNvSpPr txBox="1">
              <a:spLocks noChangeArrowheads="1"/>
            </p:cNvSpPr>
            <p:nvPr/>
          </p:nvSpPr>
          <p:spPr bwMode="auto">
            <a:xfrm>
              <a:off x="4785"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50</a:t>
              </a:r>
            </a:p>
          </p:txBody>
        </p:sp>
      </p:grpSp>
      <p:sp>
        <p:nvSpPr>
          <p:cNvPr id="90118" name="Line 16"/>
          <p:cNvSpPr>
            <a:spLocks noChangeShapeType="1"/>
          </p:cNvSpPr>
          <p:nvPr/>
        </p:nvSpPr>
        <p:spPr bwMode="auto">
          <a:xfrm rot="10800000">
            <a:off x="4079875" y="2908301"/>
            <a:ext cx="0" cy="3008313"/>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90119" name="Text Box 17"/>
          <p:cNvSpPr txBox="1">
            <a:spLocks noChangeArrowheads="1"/>
          </p:cNvSpPr>
          <p:nvPr/>
        </p:nvSpPr>
        <p:spPr bwMode="auto">
          <a:xfrm rot="-5400000">
            <a:off x="2684463" y="3513138"/>
            <a:ext cx="18002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400" b="1"/>
              <a:t>Fiyat (x1000 TL)</a:t>
            </a:r>
          </a:p>
        </p:txBody>
      </p:sp>
      <p:grpSp>
        <p:nvGrpSpPr>
          <p:cNvPr id="90120" name="Group 18"/>
          <p:cNvGrpSpPr>
            <a:grpSpLocks/>
          </p:cNvGrpSpPr>
          <p:nvPr/>
        </p:nvGrpSpPr>
        <p:grpSpPr bwMode="auto">
          <a:xfrm>
            <a:off x="3648075" y="3124200"/>
            <a:ext cx="503238" cy="2808288"/>
            <a:chOff x="2789" y="1605"/>
            <a:chExt cx="317" cy="1769"/>
          </a:xfrm>
        </p:grpSpPr>
        <p:sp>
          <p:nvSpPr>
            <p:cNvPr id="90133" name="Line 19"/>
            <p:cNvSpPr>
              <a:spLocks noChangeShapeType="1"/>
            </p:cNvSpPr>
            <p:nvPr/>
          </p:nvSpPr>
          <p:spPr bwMode="auto">
            <a:xfrm>
              <a:off x="3061"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0134" name="Line 20"/>
            <p:cNvSpPr>
              <a:spLocks noChangeShapeType="1"/>
            </p:cNvSpPr>
            <p:nvPr/>
          </p:nvSpPr>
          <p:spPr bwMode="auto">
            <a:xfrm rot="5400000">
              <a:off x="3084" y="3351"/>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0135" name="Line 21"/>
            <p:cNvSpPr>
              <a:spLocks noChangeShapeType="1"/>
            </p:cNvSpPr>
            <p:nvPr/>
          </p:nvSpPr>
          <p:spPr bwMode="auto">
            <a:xfrm rot="5400000">
              <a:off x="3084" y="1888"/>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0136" name="Line 22"/>
            <p:cNvSpPr>
              <a:spLocks noChangeShapeType="1"/>
            </p:cNvSpPr>
            <p:nvPr/>
          </p:nvSpPr>
          <p:spPr bwMode="auto">
            <a:xfrm rot="5400000">
              <a:off x="3084" y="2235"/>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0137" name="Line 23"/>
            <p:cNvSpPr>
              <a:spLocks noChangeShapeType="1"/>
            </p:cNvSpPr>
            <p:nvPr/>
          </p:nvSpPr>
          <p:spPr bwMode="auto">
            <a:xfrm rot="5400000">
              <a:off x="3084" y="2607"/>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0138" name="Line 24"/>
            <p:cNvSpPr>
              <a:spLocks noChangeShapeType="1"/>
            </p:cNvSpPr>
            <p:nvPr/>
          </p:nvSpPr>
          <p:spPr bwMode="auto">
            <a:xfrm rot="5400000">
              <a:off x="3084" y="297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0139" name="Text Box 25"/>
            <p:cNvSpPr txBox="1">
              <a:spLocks noChangeArrowheads="1"/>
            </p:cNvSpPr>
            <p:nvPr/>
          </p:nvSpPr>
          <p:spPr bwMode="auto">
            <a:xfrm>
              <a:off x="2789" y="1787"/>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800</a:t>
              </a:r>
              <a:endParaRPr lang="tr-TR" altLang="tr-TR"/>
            </a:p>
          </p:txBody>
        </p:sp>
        <p:sp>
          <p:nvSpPr>
            <p:cNvPr id="90140" name="Text Box 26"/>
            <p:cNvSpPr txBox="1">
              <a:spLocks noChangeArrowheads="1"/>
            </p:cNvSpPr>
            <p:nvPr/>
          </p:nvSpPr>
          <p:spPr bwMode="auto">
            <a:xfrm>
              <a:off x="2789" y="2150"/>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600</a:t>
              </a:r>
              <a:endParaRPr lang="tr-TR" altLang="tr-TR"/>
            </a:p>
          </p:txBody>
        </p:sp>
        <p:sp>
          <p:nvSpPr>
            <p:cNvPr id="90141" name="Text Box 27"/>
            <p:cNvSpPr txBox="1">
              <a:spLocks noChangeArrowheads="1"/>
            </p:cNvSpPr>
            <p:nvPr/>
          </p:nvSpPr>
          <p:spPr bwMode="auto">
            <a:xfrm>
              <a:off x="2789" y="2558"/>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400</a:t>
              </a:r>
              <a:endParaRPr lang="tr-TR" altLang="tr-TR"/>
            </a:p>
          </p:txBody>
        </p:sp>
        <p:sp>
          <p:nvSpPr>
            <p:cNvPr id="90142" name="Text Box 28"/>
            <p:cNvSpPr txBox="1">
              <a:spLocks noChangeArrowheads="1"/>
            </p:cNvSpPr>
            <p:nvPr/>
          </p:nvSpPr>
          <p:spPr bwMode="auto">
            <a:xfrm>
              <a:off x="2789" y="2921"/>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200</a:t>
              </a:r>
              <a:endParaRPr lang="tr-TR" altLang="tr-TR"/>
            </a:p>
          </p:txBody>
        </p:sp>
        <p:sp>
          <p:nvSpPr>
            <p:cNvPr id="90143" name="Line 29"/>
            <p:cNvSpPr>
              <a:spLocks noChangeShapeType="1"/>
            </p:cNvSpPr>
            <p:nvPr/>
          </p:nvSpPr>
          <p:spPr bwMode="auto">
            <a:xfrm rot="5400000">
              <a:off x="3084" y="2053"/>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0144" name="Line 30"/>
            <p:cNvSpPr>
              <a:spLocks noChangeShapeType="1"/>
            </p:cNvSpPr>
            <p:nvPr/>
          </p:nvSpPr>
          <p:spPr bwMode="auto">
            <a:xfrm rot="5400000">
              <a:off x="3084" y="2431"/>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0145" name="Line 31"/>
            <p:cNvSpPr>
              <a:spLocks noChangeShapeType="1"/>
            </p:cNvSpPr>
            <p:nvPr/>
          </p:nvSpPr>
          <p:spPr bwMode="auto">
            <a:xfrm rot="5400000">
              <a:off x="3084" y="2807"/>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0146" name="Line 32"/>
            <p:cNvSpPr>
              <a:spLocks noChangeShapeType="1"/>
            </p:cNvSpPr>
            <p:nvPr/>
          </p:nvSpPr>
          <p:spPr bwMode="auto">
            <a:xfrm rot="5400000">
              <a:off x="3084" y="316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0147" name="Line 33"/>
            <p:cNvSpPr>
              <a:spLocks noChangeShapeType="1"/>
            </p:cNvSpPr>
            <p:nvPr/>
          </p:nvSpPr>
          <p:spPr bwMode="auto">
            <a:xfrm rot="5400000">
              <a:off x="3084" y="1681"/>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0148" name="Text Box 34"/>
            <p:cNvSpPr txBox="1">
              <a:spLocks noChangeArrowheads="1"/>
            </p:cNvSpPr>
            <p:nvPr/>
          </p:nvSpPr>
          <p:spPr bwMode="auto">
            <a:xfrm>
              <a:off x="2789" y="1977"/>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700</a:t>
              </a:r>
              <a:endParaRPr lang="tr-TR" altLang="tr-TR"/>
            </a:p>
          </p:txBody>
        </p:sp>
        <p:sp>
          <p:nvSpPr>
            <p:cNvPr id="90149" name="Text Box 35"/>
            <p:cNvSpPr txBox="1">
              <a:spLocks noChangeArrowheads="1"/>
            </p:cNvSpPr>
            <p:nvPr/>
          </p:nvSpPr>
          <p:spPr bwMode="auto">
            <a:xfrm>
              <a:off x="2789" y="2340"/>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500</a:t>
              </a:r>
              <a:endParaRPr lang="tr-TR" altLang="tr-TR"/>
            </a:p>
          </p:txBody>
        </p:sp>
        <p:sp>
          <p:nvSpPr>
            <p:cNvPr id="90150" name="Text Box 36"/>
            <p:cNvSpPr txBox="1">
              <a:spLocks noChangeArrowheads="1"/>
            </p:cNvSpPr>
            <p:nvPr/>
          </p:nvSpPr>
          <p:spPr bwMode="auto">
            <a:xfrm>
              <a:off x="2789" y="2748"/>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300</a:t>
              </a:r>
              <a:endParaRPr lang="tr-TR" altLang="tr-TR"/>
            </a:p>
          </p:txBody>
        </p:sp>
        <p:sp>
          <p:nvSpPr>
            <p:cNvPr id="90151" name="Text Box 37"/>
            <p:cNvSpPr txBox="1">
              <a:spLocks noChangeArrowheads="1"/>
            </p:cNvSpPr>
            <p:nvPr/>
          </p:nvSpPr>
          <p:spPr bwMode="auto">
            <a:xfrm>
              <a:off x="2789" y="3111"/>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100</a:t>
              </a:r>
              <a:endParaRPr lang="tr-TR" altLang="tr-TR"/>
            </a:p>
          </p:txBody>
        </p:sp>
        <p:sp>
          <p:nvSpPr>
            <p:cNvPr id="90152" name="Text Box 38"/>
            <p:cNvSpPr txBox="1">
              <a:spLocks noChangeArrowheads="1"/>
            </p:cNvSpPr>
            <p:nvPr/>
          </p:nvSpPr>
          <p:spPr bwMode="auto">
            <a:xfrm>
              <a:off x="2789" y="1605"/>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900</a:t>
              </a:r>
              <a:endParaRPr lang="tr-TR" altLang="tr-TR"/>
            </a:p>
          </p:txBody>
        </p:sp>
      </p:grpSp>
      <p:sp>
        <p:nvSpPr>
          <p:cNvPr id="90121" name="Line 43"/>
          <p:cNvSpPr>
            <a:spLocks noChangeShapeType="1"/>
          </p:cNvSpPr>
          <p:nvPr/>
        </p:nvSpPr>
        <p:spPr bwMode="auto">
          <a:xfrm>
            <a:off x="5159376" y="3573463"/>
            <a:ext cx="1368425" cy="17272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0122" name="Line 46"/>
          <p:cNvSpPr>
            <a:spLocks noChangeShapeType="1"/>
          </p:cNvSpPr>
          <p:nvPr/>
        </p:nvSpPr>
        <p:spPr bwMode="auto">
          <a:xfrm>
            <a:off x="5807076" y="3573463"/>
            <a:ext cx="1368425" cy="1727200"/>
          </a:xfrm>
          <a:prstGeom prst="line">
            <a:avLst/>
          </a:prstGeom>
          <a:noFill/>
          <a:ln w="28575">
            <a:solidFill>
              <a:srgbClr val="FAF406"/>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0123" name="AutoShape 47"/>
          <p:cNvSpPr>
            <a:spLocks noChangeArrowheads="1"/>
          </p:cNvSpPr>
          <p:nvPr/>
        </p:nvSpPr>
        <p:spPr bwMode="auto">
          <a:xfrm>
            <a:off x="4943476" y="3357564"/>
            <a:ext cx="1800225" cy="2232025"/>
          </a:xfrm>
          <a:prstGeom prst="rtTriangle">
            <a:avLst/>
          </a:prstGeom>
          <a:solidFill>
            <a:srgbClr val="66CC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90124" name="Line 53"/>
          <p:cNvSpPr>
            <a:spLocks noChangeShapeType="1"/>
          </p:cNvSpPr>
          <p:nvPr/>
        </p:nvSpPr>
        <p:spPr bwMode="auto">
          <a:xfrm>
            <a:off x="4440239" y="3573463"/>
            <a:ext cx="1368425" cy="1727200"/>
          </a:xfrm>
          <a:prstGeom prst="line">
            <a:avLst/>
          </a:prstGeom>
          <a:noFill/>
          <a:ln w="28575">
            <a:solidFill>
              <a:srgbClr val="FAF406"/>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01433" name="Line 57"/>
          <p:cNvSpPr>
            <a:spLocks noChangeShapeType="1"/>
          </p:cNvSpPr>
          <p:nvPr/>
        </p:nvSpPr>
        <p:spPr bwMode="auto">
          <a:xfrm>
            <a:off x="4079875" y="4437063"/>
            <a:ext cx="2520950" cy="0"/>
          </a:xfrm>
          <a:prstGeom prst="line">
            <a:avLst/>
          </a:prstGeom>
          <a:noFill/>
          <a:ln w="19050">
            <a:solidFill>
              <a:schemeClr val="hlink"/>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101434" name="Line 58"/>
          <p:cNvSpPr>
            <a:spLocks noChangeShapeType="1"/>
          </p:cNvSpPr>
          <p:nvPr/>
        </p:nvSpPr>
        <p:spPr bwMode="auto">
          <a:xfrm>
            <a:off x="5159375" y="4437064"/>
            <a:ext cx="0" cy="1800225"/>
          </a:xfrm>
          <a:prstGeom prst="line">
            <a:avLst/>
          </a:prstGeom>
          <a:noFill/>
          <a:ln w="19050">
            <a:solidFill>
              <a:schemeClr val="bg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101435" name="Line 59"/>
          <p:cNvSpPr>
            <a:spLocks noChangeShapeType="1"/>
          </p:cNvSpPr>
          <p:nvPr/>
        </p:nvSpPr>
        <p:spPr bwMode="auto">
          <a:xfrm>
            <a:off x="5880100" y="4437064"/>
            <a:ext cx="0" cy="1800225"/>
          </a:xfrm>
          <a:prstGeom prst="line">
            <a:avLst/>
          </a:prstGeom>
          <a:noFill/>
          <a:ln w="19050">
            <a:solidFill>
              <a:schemeClr val="bg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101436" name="Line 60"/>
          <p:cNvSpPr>
            <a:spLocks noChangeShapeType="1"/>
          </p:cNvSpPr>
          <p:nvPr/>
        </p:nvSpPr>
        <p:spPr bwMode="auto">
          <a:xfrm>
            <a:off x="6527800" y="4437064"/>
            <a:ext cx="0" cy="1800225"/>
          </a:xfrm>
          <a:prstGeom prst="line">
            <a:avLst/>
          </a:prstGeom>
          <a:noFill/>
          <a:ln w="19050">
            <a:solidFill>
              <a:schemeClr val="bg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grpSp>
        <p:nvGrpSpPr>
          <p:cNvPr id="4" name="Group 61"/>
          <p:cNvGrpSpPr>
            <a:grpSpLocks/>
          </p:cNvGrpSpPr>
          <p:nvPr/>
        </p:nvGrpSpPr>
        <p:grpSpPr bwMode="auto">
          <a:xfrm>
            <a:off x="5016500" y="6165850"/>
            <a:ext cx="1727200" cy="336550"/>
            <a:chOff x="2200" y="3521"/>
            <a:chExt cx="1088" cy="212"/>
          </a:xfrm>
        </p:grpSpPr>
        <p:sp>
          <p:nvSpPr>
            <p:cNvPr id="90130" name="Text Box 62"/>
            <p:cNvSpPr txBox="1">
              <a:spLocks noChangeArrowheads="1"/>
            </p:cNvSpPr>
            <p:nvPr/>
          </p:nvSpPr>
          <p:spPr bwMode="auto">
            <a:xfrm>
              <a:off x="2200" y="3521"/>
              <a:ext cx="27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600">
                  <a:solidFill>
                    <a:schemeClr val="bg1"/>
                  </a:solidFill>
                </a:rPr>
                <a:t>18</a:t>
              </a:r>
            </a:p>
          </p:txBody>
        </p:sp>
        <p:sp>
          <p:nvSpPr>
            <p:cNvPr id="90131" name="Text Box 63"/>
            <p:cNvSpPr txBox="1">
              <a:spLocks noChangeArrowheads="1"/>
            </p:cNvSpPr>
            <p:nvPr/>
          </p:nvSpPr>
          <p:spPr bwMode="auto">
            <a:xfrm>
              <a:off x="2608" y="3521"/>
              <a:ext cx="27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600">
                  <a:solidFill>
                    <a:schemeClr val="bg1"/>
                  </a:solidFill>
                </a:rPr>
                <a:t>30</a:t>
              </a:r>
            </a:p>
          </p:txBody>
        </p:sp>
        <p:sp>
          <p:nvSpPr>
            <p:cNvPr id="90132" name="Text Box 64"/>
            <p:cNvSpPr txBox="1">
              <a:spLocks noChangeArrowheads="1"/>
            </p:cNvSpPr>
            <p:nvPr/>
          </p:nvSpPr>
          <p:spPr bwMode="auto">
            <a:xfrm>
              <a:off x="3016" y="3521"/>
              <a:ext cx="27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600">
                  <a:solidFill>
                    <a:schemeClr val="bg1"/>
                  </a:solidFill>
                </a:rPr>
                <a:t>42</a:t>
              </a:r>
            </a:p>
          </p:txBody>
        </p:sp>
      </p:grpSp>
    </p:spTree>
    <p:extLst>
      <p:ext uri="{BB962C8B-B14F-4D97-AF65-F5344CB8AC3E}">
        <p14:creationId xmlns:p14="http://schemas.microsoft.com/office/powerpoint/2010/main" val="414972951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101433"/>
                                        </p:tgtEl>
                                        <p:attrNameLst>
                                          <p:attrName>style.visibility</p:attrName>
                                        </p:attrNameLst>
                                      </p:cBhvr>
                                      <p:to>
                                        <p:strVal val="visible"/>
                                      </p:to>
                                    </p:set>
                                    <p:animEffect transition="in" filter="slide(fromLeft)">
                                      <p:cBhvr>
                                        <p:cTn id="7" dur="500"/>
                                        <p:tgtEl>
                                          <p:spTgt spid="101433"/>
                                        </p:tgtEl>
                                      </p:cBhvr>
                                    </p:animEffect>
                                  </p:childTnLst>
                                </p:cTn>
                              </p:par>
                            </p:childTnLst>
                          </p:cTn>
                        </p:par>
                        <p:par>
                          <p:cTn id="8" fill="hold" nodeType="afterGroup">
                            <p:stCondLst>
                              <p:cond delay="500"/>
                            </p:stCondLst>
                            <p:childTnLst>
                              <p:par>
                                <p:cTn id="9" presetID="12" presetClass="entr" presetSubtype="1" fill="hold" grpId="0" nodeType="afterEffect">
                                  <p:stCondLst>
                                    <p:cond delay="0"/>
                                  </p:stCondLst>
                                  <p:childTnLst>
                                    <p:set>
                                      <p:cBhvr>
                                        <p:cTn id="10" dur="1" fill="hold">
                                          <p:stCondLst>
                                            <p:cond delay="0"/>
                                          </p:stCondLst>
                                        </p:cTn>
                                        <p:tgtEl>
                                          <p:spTgt spid="101434"/>
                                        </p:tgtEl>
                                        <p:attrNameLst>
                                          <p:attrName>style.visibility</p:attrName>
                                        </p:attrNameLst>
                                      </p:cBhvr>
                                      <p:to>
                                        <p:strVal val="visible"/>
                                      </p:to>
                                    </p:set>
                                    <p:animEffect transition="in" filter="slide(fromTop)">
                                      <p:cBhvr>
                                        <p:cTn id="11" dur="500"/>
                                        <p:tgtEl>
                                          <p:spTgt spid="101434"/>
                                        </p:tgtEl>
                                      </p:cBhvr>
                                    </p:animEffect>
                                  </p:childTnLst>
                                </p:cTn>
                              </p:par>
                            </p:childTnLst>
                          </p:cTn>
                        </p:par>
                        <p:par>
                          <p:cTn id="12" fill="hold" nodeType="afterGroup">
                            <p:stCondLst>
                              <p:cond delay="1000"/>
                            </p:stCondLst>
                            <p:childTnLst>
                              <p:par>
                                <p:cTn id="13" presetID="12" presetClass="entr" presetSubtype="1" fill="hold" grpId="0" nodeType="afterEffect">
                                  <p:stCondLst>
                                    <p:cond delay="0"/>
                                  </p:stCondLst>
                                  <p:childTnLst>
                                    <p:set>
                                      <p:cBhvr>
                                        <p:cTn id="14" dur="1" fill="hold">
                                          <p:stCondLst>
                                            <p:cond delay="0"/>
                                          </p:stCondLst>
                                        </p:cTn>
                                        <p:tgtEl>
                                          <p:spTgt spid="101435"/>
                                        </p:tgtEl>
                                        <p:attrNameLst>
                                          <p:attrName>style.visibility</p:attrName>
                                        </p:attrNameLst>
                                      </p:cBhvr>
                                      <p:to>
                                        <p:strVal val="visible"/>
                                      </p:to>
                                    </p:set>
                                    <p:animEffect transition="in" filter="slide(fromTop)">
                                      <p:cBhvr>
                                        <p:cTn id="15" dur="500"/>
                                        <p:tgtEl>
                                          <p:spTgt spid="101435"/>
                                        </p:tgtEl>
                                      </p:cBhvr>
                                    </p:animEffect>
                                  </p:childTnLst>
                                </p:cTn>
                              </p:par>
                            </p:childTnLst>
                          </p:cTn>
                        </p:par>
                        <p:par>
                          <p:cTn id="16" fill="hold" nodeType="afterGroup">
                            <p:stCondLst>
                              <p:cond delay="1500"/>
                            </p:stCondLst>
                            <p:childTnLst>
                              <p:par>
                                <p:cTn id="17" presetID="12" presetClass="entr" presetSubtype="1" fill="hold" grpId="0" nodeType="afterEffect">
                                  <p:stCondLst>
                                    <p:cond delay="0"/>
                                  </p:stCondLst>
                                  <p:childTnLst>
                                    <p:set>
                                      <p:cBhvr>
                                        <p:cTn id="18" dur="1" fill="hold">
                                          <p:stCondLst>
                                            <p:cond delay="0"/>
                                          </p:stCondLst>
                                        </p:cTn>
                                        <p:tgtEl>
                                          <p:spTgt spid="101436"/>
                                        </p:tgtEl>
                                        <p:attrNameLst>
                                          <p:attrName>style.visibility</p:attrName>
                                        </p:attrNameLst>
                                      </p:cBhvr>
                                      <p:to>
                                        <p:strVal val="visible"/>
                                      </p:to>
                                    </p:set>
                                    <p:animEffect transition="in" filter="slide(fromTop)">
                                      <p:cBhvr>
                                        <p:cTn id="19" dur="500"/>
                                        <p:tgtEl>
                                          <p:spTgt spid="101436"/>
                                        </p:tgtEl>
                                      </p:cBhvr>
                                    </p:animEffect>
                                  </p:childTnLst>
                                </p:cTn>
                              </p:par>
                            </p:childTnLst>
                          </p:cTn>
                        </p:par>
                        <p:par>
                          <p:cTn id="20" fill="hold" nodeType="afterGroup">
                            <p:stCondLst>
                              <p:cond delay="2000"/>
                            </p:stCondLst>
                            <p:childTnLst>
                              <p:par>
                                <p:cTn id="21" presetID="9" presetClass="entr" presetSubtype="0" fill="hold" nodeType="after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dissolve">
                                      <p:cBhvr>
                                        <p:cTn id="2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433" grpId="0" animBg="1"/>
      <p:bldP spid="101434" grpId="0" animBg="1"/>
      <p:bldP spid="101435" grpId="0" animBg="1"/>
      <p:bldP spid="10143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63" name="Text Box 11"/>
          <p:cNvSpPr txBox="1">
            <a:spLocks noChangeArrowheads="1"/>
          </p:cNvSpPr>
          <p:nvPr/>
        </p:nvSpPr>
        <p:spPr bwMode="auto">
          <a:xfrm>
            <a:off x="1524000" y="1581151"/>
            <a:ext cx="9144000" cy="338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lnSpc>
                <a:spcPct val="200000"/>
              </a:lnSpc>
            </a:pPr>
            <a:r>
              <a:rPr lang="tr-TR" altLang="tr-TR" b="1" u="sng">
                <a:solidFill>
                  <a:schemeClr val="folHlink"/>
                </a:solidFill>
              </a:rPr>
              <a:t>Talep eğrisinin sağa veya sola kaymasının nedenleri şöyle belirtilebilir:</a:t>
            </a:r>
          </a:p>
          <a:p>
            <a:pPr eaLnBrk="1" hangingPunct="1">
              <a:lnSpc>
                <a:spcPct val="200000"/>
              </a:lnSpc>
            </a:pPr>
            <a:r>
              <a:rPr lang="tr-TR" altLang="tr-TR"/>
              <a:t>Talep edenlerin gelirlerinin zaman içerisinde değişmesi </a:t>
            </a:r>
          </a:p>
          <a:p>
            <a:pPr eaLnBrk="1" hangingPunct="1">
              <a:lnSpc>
                <a:spcPct val="200000"/>
              </a:lnSpc>
            </a:pPr>
            <a:r>
              <a:rPr lang="tr-TR" altLang="tr-TR"/>
              <a:t>Bu mal yerine geçebilecek diğer malların fiyatlarının değişmesi  </a:t>
            </a:r>
          </a:p>
          <a:p>
            <a:pPr eaLnBrk="1" hangingPunct="1">
              <a:lnSpc>
                <a:spcPct val="200000"/>
              </a:lnSpc>
            </a:pPr>
            <a:r>
              <a:rPr lang="tr-TR" altLang="tr-TR"/>
              <a:t>Tamamlayıcı malların fiyatlarında meydana gelen değişme </a:t>
            </a:r>
          </a:p>
          <a:p>
            <a:pPr eaLnBrk="1" hangingPunct="1">
              <a:lnSpc>
                <a:spcPct val="200000"/>
              </a:lnSpc>
            </a:pPr>
            <a:r>
              <a:rPr lang="tr-TR" altLang="tr-TR"/>
              <a:t>Moda vb. nedenlerle malın çekiciliğinin değişmesi </a:t>
            </a:r>
          </a:p>
          <a:p>
            <a:pPr eaLnBrk="1" hangingPunct="1">
              <a:lnSpc>
                <a:spcPct val="200000"/>
              </a:lnSpc>
            </a:pPr>
            <a:r>
              <a:rPr lang="tr-TR" altLang="tr-TR"/>
              <a:t>Talep edenlerin sayılarının değişmesi.</a:t>
            </a:r>
          </a:p>
        </p:txBody>
      </p:sp>
    </p:spTree>
    <p:extLst>
      <p:ext uri="{BB962C8B-B14F-4D97-AF65-F5344CB8AC3E}">
        <p14:creationId xmlns:p14="http://schemas.microsoft.com/office/powerpoint/2010/main" val="37922508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74763">
                                            <p:txEl>
                                              <p:pRg st="0" end="0"/>
                                            </p:txEl>
                                          </p:spTgt>
                                        </p:tgtEl>
                                        <p:attrNameLst>
                                          <p:attrName>style.visibility</p:attrName>
                                        </p:attrNameLst>
                                      </p:cBhvr>
                                      <p:to>
                                        <p:strVal val="visible"/>
                                      </p:to>
                                    </p:set>
                                    <p:animEffect transition="in" filter="slide(fromTop)">
                                      <p:cBhvr>
                                        <p:cTn id="7" dur="500"/>
                                        <p:tgtEl>
                                          <p:spTgt spid="7476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74763">
                                            <p:txEl>
                                              <p:pRg st="1" end="1"/>
                                            </p:txEl>
                                          </p:spTgt>
                                        </p:tgtEl>
                                        <p:attrNameLst>
                                          <p:attrName>style.visibility</p:attrName>
                                        </p:attrNameLst>
                                      </p:cBhvr>
                                      <p:to>
                                        <p:strVal val="visible"/>
                                      </p:to>
                                    </p:set>
                                    <p:animEffect transition="in" filter="slide(fromTop)">
                                      <p:cBhvr>
                                        <p:cTn id="12" dur="500"/>
                                        <p:tgtEl>
                                          <p:spTgt spid="7476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1" fill="hold" grpId="0" nodeType="clickEffect">
                                  <p:stCondLst>
                                    <p:cond delay="0"/>
                                  </p:stCondLst>
                                  <p:childTnLst>
                                    <p:set>
                                      <p:cBhvr>
                                        <p:cTn id="16" dur="1" fill="hold">
                                          <p:stCondLst>
                                            <p:cond delay="0"/>
                                          </p:stCondLst>
                                        </p:cTn>
                                        <p:tgtEl>
                                          <p:spTgt spid="74763">
                                            <p:txEl>
                                              <p:pRg st="2" end="2"/>
                                            </p:txEl>
                                          </p:spTgt>
                                        </p:tgtEl>
                                        <p:attrNameLst>
                                          <p:attrName>style.visibility</p:attrName>
                                        </p:attrNameLst>
                                      </p:cBhvr>
                                      <p:to>
                                        <p:strVal val="visible"/>
                                      </p:to>
                                    </p:set>
                                    <p:animEffect transition="in" filter="slide(fromTop)">
                                      <p:cBhvr>
                                        <p:cTn id="17" dur="500"/>
                                        <p:tgtEl>
                                          <p:spTgt spid="7476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2" presetClass="entr" presetSubtype="1" fill="hold" grpId="0" nodeType="clickEffect">
                                  <p:stCondLst>
                                    <p:cond delay="0"/>
                                  </p:stCondLst>
                                  <p:childTnLst>
                                    <p:set>
                                      <p:cBhvr>
                                        <p:cTn id="21" dur="1" fill="hold">
                                          <p:stCondLst>
                                            <p:cond delay="0"/>
                                          </p:stCondLst>
                                        </p:cTn>
                                        <p:tgtEl>
                                          <p:spTgt spid="74763">
                                            <p:txEl>
                                              <p:pRg st="3" end="3"/>
                                            </p:txEl>
                                          </p:spTgt>
                                        </p:tgtEl>
                                        <p:attrNameLst>
                                          <p:attrName>style.visibility</p:attrName>
                                        </p:attrNameLst>
                                      </p:cBhvr>
                                      <p:to>
                                        <p:strVal val="visible"/>
                                      </p:to>
                                    </p:set>
                                    <p:animEffect transition="in" filter="slide(fromTop)">
                                      <p:cBhvr>
                                        <p:cTn id="22" dur="500"/>
                                        <p:tgtEl>
                                          <p:spTgt spid="7476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2" presetClass="entr" presetSubtype="1" fill="hold" grpId="0" nodeType="clickEffect">
                                  <p:stCondLst>
                                    <p:cond delay="0"/>
                                  </p:stCondLst>
                                  <p:childTnLst>
                                    <p:set>
                                      <p:cBhvr>
                                        <p:cTn id="26" dur="1" fill="hold">
                                          <p:stCondLst>
                                            <p:cond delay="0"/>
                                          </p:stCondLst>
                                        </p:cTn>
                                        <p:tgtEl>
                                          <p:spTgt spid="74763">
                                            <p:txEl>
                                              <p:pRg st="4" end="4"/>
                                            </p:txEl>
                                          </p:spTgt>
                                        </p:tgtEl>
                                        <p:attrNameLst>
                                          <p:attrName>style.visibility</p:attrName>
                                        </p:attrNameLst>
                                      </p:cBhvr>
                                      <p:to>
                                        <p:strVal val="visible"/>
                                      </p:to>
                                    </p:set>
                                    <p:animEffect transition="in" filter="slide(fromTop)">
                                      <p:cBhvr>
                                        <p:cTn id="27" dur="500"/>
                                        <p:tgtEl>
                                          <p:spTgt spid="74763">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2" presetClass="entr" presetSubtype="1" fill="hold" grpId="0" nodeType="clickEffect">
                                  <p:stCondLst>
                                    <p:cond delay="0"/>
                                  </p:stCondLst>
                                  <p:childTnLst>
                                    <p:set>
                                      <p:cBhvr>
                                        <p:cTn id="31" dur="1" fill="hold">
                                          <p:stCondLst>
                                            <p:cond delay="0"/>
                                          </p:stCondLst>
                                        </p:cTn>
                                        <p:tgtEl>
                                          <p:spTgt spid="74763">
                                            <p:txEl>
                                              <p:pRg st="5" end="5"/>
                                            </p:txEl>
                                          </p:spTgt>
                                        </p:tgtEl>
                                        <p:attrNameLst>
                                          <p:attrName>style.visibility</p:attrName>
                                        </p:attrNameLst>
                                      </p:cBhvr>
                                      <p:to>
                                        <p:strVal val="visible"/>
                                      </p:to>
                                    </p:set>
                                    <p:animEffect transition="in" filter="slide(fromTop)">
                                      <p:cBhvr>
                                        <p:cTn id="32" dur="500"/>
                                        <p:tgtEl>
                                          <p:spTgt spid="7476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63"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ext Box 2"/>
          <p:cNvSpPr txBox="1">
            <a:spLocks noChangeArrowheads="1"/>
          </p:cNvSpPr>
          <p:nvPr/>
        </p:nvSpPr>
        <p:spPr bwMode="auto">
          <a:xfrm>
            <a:off x="1524000" y="1052514"/>
            <a:ext cx="9144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sz="2000" b="1" u="sng">
                <a:solidFill>
                  <a:schemeClr val="hlink"/>
                </a:solidFill>
              </a:rPr>
              <a:t>Talep Esnekliği</a:t>
            </a:r>
          </a:p>
        </p:txBody>
      </p:sp>
      <p:sp>
        <p:nvSpPr>
          <p:cNvPr id="73731" name="Text Box 3"/>
          <p:cNvSpPr txBox="1">
            <a:spLocks noChangeArrowheads="1"/>
          </p:cNvSpPr>
          <p:nvPr/>
        </p:nvSpPr>
        <p:spPr bwMode="auto">
          <a:xfrm>
            <a:off x="1524000" y="1487489"/>
            <a:ext cx="9144000"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a:t>Talebin iki tür esnekliğinden bahsetmek mümkündür. Bunlar;</a:t>
            </a:r>
          </a:p>
          <a:p>
            <a:pPr eaLnBrk="1" hangingPunct="1"/>
            <a:r>
              <a:rPr lang="tr-TR" altLang="tr-TR"/>
              <a:t>Talebin Fiyat Esnekliği ve,</a:t>
            </a:r>
          </a:p>
          <a:p>
            <a:pPr eaLnBrk="1" hangingPunct="1"/>
            <a:r>
              <a:rPr lang="tr-TR" altLang="tr-TR"/>
              <a:t>Talebin Gelir Esnekliğidir.</a:t>
            </a:r>
          </a:p>
        </p:txBody>
      </p:sp>
      <p:sp>
        <p:nvSpPr>
          <p:cNvPr id="73732" name="Text Box 4"/>
          <p:cNvSpPr txBox="1">
            <a:spLocks noChangeArrowheads="1"/>
          </p:cNvSpPr>
          <p:nvPr/>
        </p:nvSpPr>
        <p:spPr bwMode="auto">
          <a:xfrm>
            <a:off x="1524000" y="2636838"/>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solidFill>
                  <a:schemeClr val="folHlink"/>
                </a:solidFill>
              </a:rPr>
              <a:t>Talebin fiyat esnekliği</a:t>
            </a:r>
            <a:r>
              <a:rPr lang="tr-TR" altLang="tr-TR"/>
              <a:t>, fiyat değişiklikleri karşısında tüketici duyarlılığı demektir. </a:t>
            </a:r>
          </a:p>
        </p:txBody>
      </p:sp>
      <p:sp>
        <p:nvSpPr>
          <p:cNvPr id="73733" name="Text Box 5"/>
          <p:cNvSpPr txBox="1">
            <a:spLocks noChangeArrowheads="1"/>
          </p:cNvSpPr>
          <p:nvPr/>
        </p:nvSpPr>
        <p:spPr bwMode="auto">
          <a:xfrm>
            <a:off x="1524000" y="3213100"/>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Bir malın fiyat değişmeleri karşısında, talep edilen miktarlarında ne kadar değişiklik olabileceğini bilmek için, o malın fiyat esnekliğinin bilinmesine ihtiyaç vardır. .</a:t>
            </a:r>
          </a:p>
        </p:txBody>
      </p:sp>
      <p:sp>
        <p:nvSpPr>
          <p:cNvPr id="73734" name="Text Box 6"/>
          <p:cNvSpPr txBox="1">
            <a:spLocks noChangeArrowheads="1"/>
          </p:cNvSpPr>
          <p:nvPr/>
        </p:nvSpPr>
        <p:spPr bwMode="auto">
          <a:xfrm>
            <a:off x="1524000" y="4076701"/>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Talebin fiyat esnekliği aşağıdaki şekilde formule edilebilir. </a:t>
            </a:r>
          </a:p>
        </p:txBody>
      </p:sp>
      <p:sp>
        <p:nvSpPr>
          <p:cNvPr id="73735" name="Line 7"/>
          <p:cNvSpPr>
            <a:spLocks noChangeShapeType="1"/>
          </p:cNvSpPr>
          <p:nvPr/>
        </p:nvSpPr>
        <p:spPr bwMode="auto">
          <a:xfrm>
            <a:off x="1524000" y="256540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3736" name="Line 8"/>
          <p:cNvSpPr>
            <a:spLocks noChangeShapeType="1"/>
          </p:cNvSpPr>
          <p:nvPr/>
        </p:nvSpPr>
        <p:spPr bwMode="auto">
          <a:xfrm>
            <a:off x="1524000" y="316071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3737" name="Line 9"/>
          <p:cNvSpPr>
            <a:spLocks noChangeShapeType="1"/>
          </p:cNvSpPr>
          <p:nvPr/>
        </p:nvSpPr>
        <p:spPr bwMode="auto">
          <a:xfrm>
            <a:off x="1524000" y="400526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grpSp>
        <p:nvGrpSpPr>
          <p:cNvPr id="2" name="Group 35"/>
          <p:cNvGrpSpPr>
            <a:grpSpLocks/>
          </p:cNvGrpSpPr>
          <p:nvPr/>
        </p:nvGrpSpPr>
        <p:grpSpPr bwMode="auto">
          <a:xfrm>
            <a:off x="2028825" y="5005389"/>
            <a:ext cx="8027988" cy="871537"/>
            <a:chOff x="0" y="3113"/>
            <a:chExt cx="5057" cy="549"/>
          </a:xfrm>
        </p:grpSpPr>
        <p:sp>
          <p:nvSpPr>
            <p:cNvPr id="92171" name="Text Box 31"/>
            <p:cNvSpPr txBox="1">
              <a:spLocks noChangeArrowheads="1"/>
            </p:cNvSpPr>
            <p:nvPr/>
          </p:nvSpPr>
          <p:spPr bwMode="auto">
            <a:xfrm>
              <a:off x="0" y="3250"/>
              <a:ext cx="1701"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Talebin Fiyat Esnekliği =</a:t>
              </a:r>
              <a:endParaRPr lang="tr-TR" altLang="tr-TR" sz="2000"/>
            </a:p>
          </p:txBody>
        </p:sp>
        <p:sp>
          <p:nvSpPr>
            <p:cNvPr id="92172" name="Text Box 32"/>
            <p:cNvSpPr txBox="1">
              <a:spLocks noChangeArrowheads="1"/>
            </p:cNvSpPr>
            <p:nvPr/>
          </p:nvSpPr>
          <p:spPr bwMode="auto">
            <a:xfrm>
              <a:off x="1633" y="3113"/>
              <a:ext cx="342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Talep miktarında meydana gelen oransal değişim</a:t>
              </a:r>
              <a:endParaRPr lang="tr-TR" altLang="tr-TR" sz="2000"/>
            </a:p>
          </p:txBody>
        </p:sp>
        <p:sp>
          <p:nvSpPr>
            <p:cNvPr id="92173" name="Text Box 33"/>
            <p:cNvSpPr txBox="1">
              <a:spLocks noChangeArrowheads="1"/>
            </p:cNvSpPr>
            <p:nvPr/>
          </p:nvSpPr>
          <p:spPr bwMode="auto">
            <a:xfrm>
              <a:off x="1860" y="3431"/>
              <a:ext cx="2653"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Fiyatta meydana gelen oransal değişim</a:t>
              </a:r>
              <a:endParaRPr lang="tr-TR" altLang="tr-TR" sz="2000"/>
            </a:p>
          </p:txBody>
        </p:sp>
        <p:sp>
          <p:nvSpPr>
            <p:cNvPr id="92174" name="Line 34"/>
            <p:cNvSpPr>
              <a:spLocks noChangeShapeType="1"/>
            </p:cNvSpPr>
            <p:nvPr/>
          </p:nvSpPr>
          <p:spPr bwMode="auto">
            <a:xfrm flipV="1">
              <a:off x="1678" y="3385"/>
              <a:ext cx="3152" cy="1"/>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grpSp>
    </p:spTree>
    <p:extLst>
      <p:ext uri="{BB962C8B-B14F-4D97-AF65-F5344CB8AC3E}">
        <p14:creationId xmlns:p14="http://schemas.microsoft.com/office/powerpoint/2010/main" val="123019234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73730"/>
                                        </p:tgtEl>
                                        <p:attrNameLst>
                                          <p:attrName>style.visibility</p:attrName>
                                        </p:attrNameLst>
                                      </p:cBhvr>
                                      <p:to>
                                        <p:strVal val="visible"/>
                                      </p:to>
                                    </p:set>
                                    <p:animEffect transition="in" filter="slide(fromTop)">
                                      <p:cBhvr>
                                        <p:cTn id="7" dur="500"/>
                                        <p:tgtEl>
                                          <p:spTgt spid="7373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73731">
                                            <p:txEl>
                                              <p:pRg st="0" end="0"/>
                                            </p:txEl>
                                          </p:spTgt>
                                        </p:tgtEl>
                                        <p:attrNameLst>
                                          <p:attrName>style.visibility</p:attrName>
                                        </p:attrNameLst>
                                      </p:cBhvr>
                                      <p:to>
                                        <p:strVal val="visible"/>
                                      </p:to>
                                    </p:set>
                                    <p:animEffect transition="in" filter="slide(fromTop)">
                                      <p:cBhvr>
                                        <p:cTn id="12" dur="500"/>
                                        <p:tgtEl>
                                          <p:spTgt spid="7373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1" fill="hold" grpId="0" nodeType="clickEffect">
                                  <p:stCondLst>
                                    <p:cond delay="0"/>
                                  </p:stCondLst>
                                  <p:childTnLst>
                                    <p:set>
                                      <p:cBhvr>
                                        <p:cTn id="16" dur="1" fill="hold">
                                          <p:stCondLst>
                                            <p:cond delay="0"/>
                                          </p:stCondLst>
                                        </p:cTn>
                                        <p:tgtEl>
                                          <p:spTgt spid="73731">
                                            <p:txEl>
                                              <p:pRg st="1" end="1"/>
                                            </p:txEl>
                                          </p:spTgt>
                                        </p:tgtEl>
                                        <p:attrNameLst>
                                          <p:attrName>style.visibility</p:attrName>
                                        </p:attrNameLst>
                                      </p:cBhvr>
                                      <p:to>
                                        <p:strVal val="visible"/>
                                      </p:to>
                                    </p:set>
                                    <p:animEffect transition="in" filter="slide(fromTop)">
                                      <p:cBhvr>
                                        <p:cTn id="17" dur="500"/>
                                        <p:tgtEl>
                                          <p:spTgt spid="73731">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2" presetClass="entr" presetSubtype="1" fill="hold" grpId="0" nodeType="clickEffect">
                                  <p:stCondLst>
                                    <p:cond delay="0"/>
                                  </p:stCondLst>
                                  <p:childTnLst>
                                    <p:set>
                                      <p:cBhvr>
                                        <p:cTn id="21" dur="1" fill="hold">
                                          <p:stCondLst>
                                            <p:cond delay="0"/>
                                          </p:stCondLst>
                                        </p:cTn>
                                        <p:tgtEl>
                                          <p:spTgt spid="73731">
                                            <p:txEl>
                                              <p:pRg st="2" end="2"/>
                                            </p:txEl>
                                          </p:spTgt>
                                        </p:tgtEl>
                                        <p:attrNameLst>
                                          <p:attrName>style.visibility</p:attrName>
                                        </p:attrNameLst>
                                      </p:cBhvr>
                                      <p:to>
                                        <p:strVal val="visible"/>
                                      </p:to>
                                    </p:set>
                                    <p:animEffect transition="in" filter="slide(fromTop)">
                                      <p:cBhvr>
                                        <p:cTn id="22" dur="500"/>
                                        <p:tgtEl>
                                          <p:spTgt spid="73731">
                                            <p:txEl>
                                              <p:pRg st="2" end="2"/>
                                            </p:txEl>
                                          </p:spTgt>
                                        </p:tgtEl>
                                      </p:cBhvr>
                                    </p:animEffect>
                                  </p:childTnLst>
                                </p:cTn>
                              </p:par>
                            </p:childTnLst>
                          </p:cTn>
                        </p:par>
                        <p:par>
                          <p:cTn id="23" fill="hold" nodeType="afterGroup">
                            <p:stCondLst>
                              <p:cond delay="500"/>
                            </p:stCondLst>
                            <p:childTnLst>
                              <p:par>
                                <p:cTn id="24" presetID="12" presetClass="entr" presetSubtype="8" fill="hold" grpId="0" nodeType="afterEffect">
                                  <p:stCondLst>
                                    <p:cond delay="0"/>
                                  </p:stCondLst>
                                  <p:childTnLst>
                                    <p:set>
                                      <p:cBhvr>
                                        <p:cTn id="25" dur="1" fill="hold">
                                          <p:stCondLst>
                                            <p:cond delay="0"/>
                                          </p:stCondLst>
                                        </p:cTn>
                                        <p:tgtEl>
                                          <p:spTgt spid="73735"/>
                                        </p:tgtEl>
                                        <p:attrNameLst>
                                          <p:attrName>style.visibility</p:attrName>
                                        </p:attrNameLst>
                                      </p:cBhvr>
                                      <p:to>
                                        <p:strVal val="visible"/>
                                      </p:to>
                                    </p:set>
                                    <p:animEffect transition="in" filter="slide(fromLeft)">
                                      <p:cBhvr>
                                        <p:cTn id="26" dur="500"/>
                                        <p:tgtEl>
                                          <p:spTgt spid="73735"/>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12" presetClass="entr" presetSubtype="1" fill="hold" grpId="0" nodeType="clickEffect">
                                  <p:stCondLst>
                                    <p:cond delay="0"/>
                                  </p:stCondLst>
                                  <p:childTnLst>
                                    <p:set>
                                      <p:cBhvr>
                                        <p:cTn id="30" dur="1" fill="hold">
                                          <p:stCondLst>
                                            <p:cond delay="0"/>
                                          </p:stCondLst>
                                        </p:cTn>
                                        <p:tgtEl>
                                          <p:spTgt spid="73732"/>
                                        </p:tgtEl>
                                        <p:attrNameLst>
                                          <p:attrName>style.visibility</p:attrName>
                                        </p:attrNameLst>
                                      </p:cBhvr>
                                      <p:to>
                                        <p:strVal val="visible"/>
                                      </p:to>
                                    </p:set>
                                    <p:animEffect transition="in" filter="slide(fromTop)">
                                      <p:cBhvr>
                                        <p:cTn id="31" dur="500"/>
                                        <p:tgtEl>
                                          <p:spTgt spid="73732"/>
                                        </p:tgtEl>
                                      </p:cBhvr>
                                    </p:animEffect>
                                  </p:childTnLst>
                                </p:cTn>
                              </p:par>
                            </p:childTnLst>
                          </p:cTn>
                        </p:par>
                        <p:par>
                          <p:cTn id="32" fill="hold" nodeType="afterGroup">
                            <p:stCondLst>
                              <p:cond delay="500"/>
                            </p:stCondLst>
                            <p:childTnLst>
                              <p:par>
                                <p:cTn id="33" presetID="12" presetClass="entr" presetSubtype="8" fill="hold" grpId="0" nodeType="afterEffect">
                                  <p:stCondLst>
                                    <p:cond delay="0"/>
                                  </p:stCondLst>
                                  <p:childTnLst>
                                    <p:set>
                                      <p:cBhvr>
                                        <p:cTn id="34" dur="1" fill="hold">
                                          <p:stCondLst>
                                            <p:cond delay="0"/>
                                          </p:stCondLst>
                                        </p:cTn>
                                        <p:tgtEl>
                                          <p:spTgt spid="73736"/>
                                        </p:tgtEl>
                                        <p:attrNameLst>
                                          <p:attrName>style.visibility</p:attrName>
                                        </p:attrNameLst>
                                      </p:cBhvr>
                                      <p:to>
                                        <p:strVal val="visible"/>
                                      </p:to>
                                    </p:set>
                                    <p:animEffect transition="in" filter="slide(fromLeft)">
                                      <p:cBhvr>
                                        <p:cTn id="35" dur="500"/>
                                        <p:tgtEl>
                                          <p:spTgt spid="73736"/>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2" presetClass="entr" presetSubtype="1" fill="hold" grpId="0" nodeType="clickEffect">
                                  <p:stCondLst>
                                    <p:cond delay="0"/>
                                  </p:stCondLst>
                                  <p:childTnLst>
                                    <p:set>
                                      <p:cBhvr>
                                        <p:cTn id="39" dur="1" fill="hold">
                                          <p:stCondLst>
                                            <p:cond delay="0"/>
                                          </p:stCondLst>
                                        </p:cTn>
                                        <p:tgtEl>
                                          <p:spTgt spid="73733"/>
                                        </p:tgtEl>
                                        <p:attrNameLst>
                                          <p:attrName>style.visibility</p:attrName>
                                        </p:attrNameLst>
                                      </p:cBhvr>
                                      <p:to>
                                        <p:strVal val="visible"/>
                                      </p:to>
                                    </p:set>
                                    <p:animEffect transition="in" filter="slide(fromTop)">
                                      <p:cBhvr>
                                        <p:cTn id="40" dur="500"/>
                                        <p:tgtEl>
                                          <p:spTgt spid="73733"/>
                                        </p:tgtEl>
                                      </p:cBhvr>
                                    </p:animEffect>
                                  </p:childTnLst>
                                </p:cTn>
                              </p:par>
                            </p:childTnLst>
                          </p:cTn>
                        </p:par>
                        <p:par>
                          <p:cTn id="41" fill="hold" nodeType="afterGroup">
                            <p:stCondLst>
                              <p:cond delay="500"/>
                            </p:stCondLst>
                            <p:childTnLst>
                              <p:par>
                                <p:cTn id="42" presetID="12" presetClass="entr" presetSubtype="8" fill="hold" grpId="0" nodeType="afterEffect">
                                  <p:stCondLst>
                                    <p:cond delay="0"/>
                                  </p:stCondLst>
                                  <p:childTnLst>
                                    <p:set>
                                      <p:cBhvr>
                                        <p:cTn id="43" dur="1" fill="hold">
                                          <p:stCondLst>
                                            <p:cond delay="0"/>
                                          </p:stCondLst>
                                        </p:cTn>
                                        <p:tgtEl>
                                          <p:spTgt spid="73737"/>
                                        </p:tgtEl>
                                        <p:attrNameLst>
                                          <p:attrName>style.visibility</p:attrName>
                                        </p:attrNameLst>
                                      </p:cBhvr>
                                      <p:to>
                                        <p:strVal val="visible"/>
                                      </p:to>
                                    </p:set>
                                    <p:animEffect transition="in" filter="slide(fromLeft)">
                                      <p:cBhvr>
                                        <p:cTn id="44" dur="500"/>
                                        <p:tgtEl>
                                          <p:spTgt spid="73737"/>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12" presetClass="entr" presetSubtype="1" fill="hold" grpId="0" nodeType="clickEffect">
                                  <p:stCondLst>
                                    <p:cond delay="0"/>
                                  </p:stCondLst>
                                  <p:childTnLst>
                                    <p:set>
                                      <p:cBhvr>
                                        <p:cTn id="48" dur="1" fill="hold">
                                          <p:stCondLst>
                                            <p:cond delay="0"/>
                                          </p:stCondLst>
                                        </p:cTn>
                                        <p:tgtEl>
                                          <p:spTgt spid="73734"/>
                                        </p:tgtEl>
                                        <p:attrNameLst>
                                          <p:attrName>style.visibility</p:attrName>
                                        </p:attrNameLst>
                                      </p:cBhvr>
                                      <p:to>
                                        <p:strVal val="visible"/>
                                      </p:to>
                                    </p:set>
                                    <p:animEffect transition="in" filter="slide(fromTop)">
                                      <p:cBhvr>
                                        <p:cTn id="49" dur="500"/>
                                        <p:tgtEl>
                                          <p:spTgt spid="73734"/>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9" presetClass="entr" presetSubtype="0" fill="hold" nodeType="clickEffect">
                                  <p:stCondLst>
                                    <p:cond delay="0"/>
                                  </p:stCondLst>
                                  <p:childTnLst>
                                    <p:set>
                                      <p:cBhvr>
                                        <p:cTn id="53" dur="1" fill="hold">
                                          <p:stCondLst>
                                            <p:cond delay="0"/>
                                          </p:stCondLst>
                                        </p:cTn>
                                        <p:tgtEl>
                                          <p:spTgt spid="2"/>
                                        </p:tgtEl>
                                        <p:attrNameLst>
                                          <p:attrName>style.visibility</p:attrName>
                                        </p:attrNameLst>
                                      </p:cBhvr>
                                      <p:to>
                                        <p:strVal val="visible"/>
                                      </p:to>
                                    </p:set>
                                    <p:animEffect transition="in" filter="dissolve">
                                      <p:cBhvr>
                                        <p:cTn id="5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0" grpId="0" autoUpdateAnimBg="0"/>
      <p:bldP spid="73731" grpId="0" build="p" autoUpdateAnimBg="0"/>
      <p:bldP spid="73732" grpId="0" autoUpdateAnimBg="0"/>
      <p:bldP spid="73733" grpId="0" autoUpdateAnimBg="0"/>
      <p:bldP spid="73734" grpId="0" autoUpdateAnimBg="0"/>
      <p:bldP spid="73735" grpId="0" animBg="1"/>
      <p:bldP spid="73736" grpId="0" animBg="1"/>
      <p:bldP spid="7373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1597025" y="923926"/>
            <a:ext cx="8820150" cy="2144713"/>
            <a:chOff x="0" y="3022"/>
            <a:chExt cx="3560" cy="1351"/>
          </a:xfrm>
        </p:grpSpPr>
        <p:sp>
          <p:nvSpPr>
            <p:cNvPr id="93192" name="Text Box 3"/>
            <p:cNvSpPr txBox="1">
              <a:spLocks noChangeArrowheads="1"/>
            </p:cNvSpPr>
            <p:nvPr/>
          </p:nvSpPr>
          <p:spPr bwMode="auto">
            <a:xfrm>
              <a:off x="0" y="3607"/>
              <a:ext cx="129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Talebin Fiyat Esnekliği=</a:t>
              </a:r>
              <a:endParaRPr lang="tr-TR" altLang="tr-TR" sz="2000" b="1"/>
            </a:p>
          </p:txBody>
        </p:sp>
        <p:sp>
          <p:nvSpPr>
            <p:cNvPr id="93193" name="Text Box 4"/>
            <p:cNvSpPr txBox="1">
              <a:spLocks noChangeArrowheads="1"/>
            </p:cNvSpPr>
            <p:nvPr/>
          </p:nvSpPr>
          <p:spPr bwMode="auto">
            <a:xfrm>
              <a:off x="1746" y="3203"/>
              <a:ext cx="99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Talep2 – Talep1</a:t>
              </a:r>
              <a:endParaRPr lang="tr-TR" altLang="tr-TR" sz="2000" b="1"/>
            </a:p>
          </p:txBody>
        </p:sp>
        <p:sp>
          <p:nvSpPr>
            <p:cNvPr id="93194" name="Text Box 5"/>
            <p:cNvSpPr txBox="1">
              <a:spLocks noChangeArrowheads="1"/>
            </p:cNvSpPr>
            <p:nvPr/>
          </p:nvSpPr>
          <p:spPr bwMode="auto">
            <a:xfrm>
              <a:off x="1928" y="3430"/>
              <a:ext cx="589"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Talep1</a:t>
              </a:r>
              <a:endParaRPr lang="tr-TR" altLang="tr-TR" sz="2000" b="1"/>
            </a:p>
          </p:txBody>
        </p:sp>
        <p:sp>
          <p:nvSpPr>
            <p:cNvPr id="93195" name="Text Box 6"/>
            <p:cNvSpPr txBox="1">
              <a:spLocks noChangeArrowheads="1"/>
            </p:cNvSpPr>
            <p:nvPr/>
          </p:nvSpPr>
          <p:spPr bwMode="auto">
            <a:xfrm>
              <a:off x="2790" y="3294"/>
              <a:ext cx="54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X 100</a:t>
              </a:r>
              <a:endParaRPr lang="tr-TR" altLang="tr-TR" sz="2000" b="1"/>
            </a:p>
          </p:txBody>
        </p:sp>
        <p:sp>
          <p:nvSpPr>
            <p:cNvPr id="93196" name="Line 7"/>
            <p:cNvSpPr>
              <a:spLocks noChangeShapeType="1"/>
            </p:cNvSpPr>
            <p:nvPr/>
          </p:nvSpPr>
          <p:spPr bwMode="auto">
            <a:xfrm>
              <a:off x="1700" y="3430"/>
              <a:ext cx="953"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3197" name="Text Box 8"/>
            <p:cNvSpPr txBox="1">
              <a:spLocks noChangeArrowheads="1"/>
            </p:cNvSpPr>
            <p:nvPr/>
          </p:nvSpPr>
          <p:spPr bwMode="auto">
            <a:xfrm>
              <a:off x="1506" y="3022"/>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6600"/>
                <a:t>(</a:t>
              </a:r>
            </a:p>
          </p:txBody>
        </p:sp>
        <p:sp>
          <p:nvSpPr>
            <p:cNvPr id="93198" name="Text Box 9"/>
            <p:cNvSpPr txBox="1">
              <a:spLocks noChangeArrowheads="1"/>
            </p:cNvSpPr>
            <p:nvPr/>
          </p:nvSpPr>
          <p:spPr bwMode="auto">
            <a:xfrm>
              <a:off x="2504" y="3022"/>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6600"/>
                <a:t>)</a:t>
              </a:r>
            </a:p>
          </p:txBody>
        </p:sp>
        <p:sp>
          <p:nvSpPr>
            <p:cNvPr id="93199" name="Text Box 10"/>
            <p:cNvSpPr txBox="1">
              <a:spLocks noChangeArrowheads="1"/>
            </p:cNvSpPr>
            <p:nvPr/>
          </p:nvSpPr>
          <p:spPr bwMode="auto">
            <a:xfrm>
              <a:off x="1609" y="3862"/>
              <a:ext cx="131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Fiyat2 – Fiyat1</a:t>
              </a:r>
              <a:endParaRPr lang="tr-TR" altLang="tr-TR" sz="2000" b="1"/>
            </a:p>
          </p:txBody>
        </p:sp>
        <p:sp>
          <p:nvSpPr>
            <p:cNvPr id="93200" name="Text Box 11"/>
            <p:cNvSpPr txBox="1">
              <a:spLocks noChangeArrowheads="1"/>
            </p:cNvSpPr>
            <p:nvPr/>
          </p:nvSpPr>
          <p:spPr bwMode="auto">
            <a:xfrm>
              <a:off x="1882" y="4089"/>
              <a:ext cx="589"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Fiyat1</a:t>
              </a:r>
              <a:endParaRPr lang="tr-TR" altLang="tr-TR" sz="2000" b="1"/>
            </a:p>
          </p:txBody>
        </p:sp>
        <p:sp>
          <p:nvSpPr>
            <p:cNvPr id="93201" name="Text Box 12"/>
            <p:cNvSpPr txBox="1">
              <a:spLocks noChangeArrowheads="1"/>
            </p:cNvSpPr>
            <p:nvPr/>
          </p:nvSpPr>
          <p:spPr bwMode="auto">
            <a:xfrm>
              <a:off x="2925" y="3953"/>
              <a:ext cx="54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X 100</a:t>
              </a:r>
              <a:endParaRPr lang="tr-TR" altLang="tr-TR" sz="2000" b="1"/>
            </a:p>
          </p:txBody>
        </p:sp>
        <p:sp>
          <p:nvSpPr>
            <p:cNvPr id="93202" name="Line 13"/>
            <p:cNvSpPr>
              <a:spLocks noChangeShapeType="1"/>
            </p:cNvSpPr>
            <p:nvPr/>
          </p:nvSpPr>
          <p:spPr bwMode="auto">
            <a:xfrm>
              <a:off x="1563" y="4089"/>
              <a:ext cx="118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3203" name="Text Box 14"/>
            <p:cNvSpPr txBox="1">
              <a:spLocks noChangeArrowheads="1"/>
            </p:cNvSpPr>
            <p:nvPr/>
          </p:nvSpPr>
          <p:spPr bwMode="auto">
            <a:xfrm>
              <a:off x="1369" y="3681"/>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6600"/>
                <a:t>(</a:t>
              </a:r>
            </a:p>
          </p:txBody>
        </p:sp>
        <p:sp>
          <p:nvSpPr>
            <p:cNvPr id="93204" name="Text Box 15"/>
            <p:cNvSpPr txBox="1">
              <a:spLocks noChangeArrowheads="1"/>
            </p:cNvSpPr>
            <p:nvPr/>
          </p:nvSpPr>
          <p:spPr bwMode="auto">
            <a:xfrm>
              <a:off x="2639" y="3681"/>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6600"/>
                <a:t>)</a:t>
              </a:r>
            </a:p>
          </p:txBody>
        </p:sp>
        <p:sp>
          <p:nvSpPr>
            <p:cNvPr id="93205" name="Line 16"/>
            <p:cNvSpPr>
              <a:spLocks noChangeShapeType="1"/>
            </p:cNvSpPr>
            <p:nvPr/>
          </p:nvSpPr>
          <p:spPr bwMode="auto">
            <a:xfrm>
              <a:off x="1156" y="3748"/>
              <a:ext cx="2404"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grpSp>
      <p:sp>
        <p:nvSpPr>
          <p:cNvPr id="72721" name="Text Box 17"/>
          <p:cNvSpPr txBox="1">
            <a:spLocks noChangeArrowheads="1"/>
          </p:cNvSpPr>
          <p:nvPr/>
        </p:nvSpPr>
        <p:spPr bwMode="auto">
          <a:xfrm>
            <a:off x="1524000" y="3357563"/>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Talebin fiyat esnekliği daima negatiftir. Çünkü fiyatla miktar arasında ters yönlü bir ilişki bulunmaktadır. Esneklik katsayısı 0 ile - </a:t>
            </a:r>
            <a:r>
              <a:rPr lang="tr-TR" altLang="tr-TR">
                <a:sym typeface="Courier New" panose="02070309020205020404" pitchFamily="49" charset="0"/>
              </a:rPr>
              <a:t>∞</a:t>
            </a:r>
            <a:r>
              <a:rPr lang="tr-TR" altLang="tr-TR"/>
              <a:t> arasında çeşitli değerler alabilir. </a:t>
            </a:r>
          </a:p>
        </p:txBody>
      </p:sp>
      <p:sp>
        <p:nvSpPr>
          <p:cNvPr id="72722" name="Text Box 18"/>
          <p:cNvSpPr txBox="1">
            <a:spLocks noChangeArrowheads="1"/>
          </p:cNvSpPr>
          <p:nvPr/>
        </p:nvSpPr>
        <p:spPr bwMode="auto">
          <a:xfrm>
            <a:off x="1524000" y="4221164"/>
            <a:ext cx="914400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Hayvansal ürünlerde talebin fiyat esnekliğine ilişkin olarak yapılan araştırmalarda sabit fiyatlarla et tüketimi arasında -0.65, kuzu eti fiyatlarıyla tüketim arasında -0.58, talebin fiyat esnekliği hesap edilmiştir. Bu et fiyatlarındaki % 10’luk bir yükselme ile talepte %6’lık bir azalma olacağını göstermektedir.</a:t>
            </a:r>
          </a:p>
        </p:txBody>
      </p:sp>
      <p:sp>
        <p:nvSpPr>
          <p:cNvPr id="72723" name="Text Box 19"/>
          <p:cNvSpPr txBox="1">
            <a:spLocks noChangeArrowheads="1"/>
          </p:cNvSpPr>
          <p:nvPr/>
        </p:nvSpPr>
        <p:spPr bwMode="auto">
          <a:xfrm>
            <a:off x="1524000" y="5654675"/>
            <a:ext cx="914400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a:t>Te = -1 ise, birim esnek demektir. </a:t>
            </a:r>
          </a:p>
          <a:p>
            <a:pPr eaLnBrk="1" hangingPunct="1"/>
            <a:r>
              <a:rPr lang="tr-TR" altLang="tr-TR"/>
              <a:t>Te &gt; -1 olan talebe çok esnek(elastik),</a:t>
            </a:r>
          </a:p>
          <a:p>
            <a:pPr eaLnBrk="1" hangingPunct="1"/>
            <a:r>
              <a:rPr lang="tr-TR" altLang="tr-TR"/>
              <a:t>Te &lt; -1 olan talebe az esnek talep denir. </a:t>
            </a:r>
          </a:p>
        </p:txBody>
      </p:sp>
      <p:sp>
        <p:nvSpPr>
          <p:cNvPr id="72724" name="Line 20"/>
          <p:cNvSpPr>
            <a:spLocks noChangeShapeType="1"/>
          </p:cNvSpPr>
          <p:nvPr/>
        </p:nvSpPr>
        <p:spPr bwMode="auto">
          <a:xfrm>
            <a:off x="1524000" y="544512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2725" name="Line 21"/>
          <p:cNvSpPr>
            <a:spLocks noChangeShapeType="1"/>
          </p:cNvSpPr>
          <p:nvPr/>
        </p:nvSpPr>
        <p:spPr bwMode="auto">
          <a:xfrm>
            <a:off x="1524000" y="414972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5351907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72721"/>
                                        </p:tgtEl>
                                        <p:attrNameLst>
                                          <p:attrName>style.visibility</p:attrName>
                                        </p:attrNameLst>
                                      </p:cBhvr>
                                      <p:to>
                                        <p:strVal val="visible"/>
                                      </p:to>
                                    </p:set>
                                    <p:animEffect transition="in" filter="slide(fromTop)">
                                      <p:cBhvr>
                                        <p:cTn id="12" dur="500"/>
                                        <p:tgtEl>
                                          <p:spTgt spid="72721"/>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72725"/>
                                        </p:tgtEl>
                                        <p:attrNameLst>
                                          <p:attrName>style.visibility</p:attrName>
                                        </p:attrNameLst>
                                      </p:cBhvr>
                                      <p:to>
                                        <p:strVal val="visible"/>
                                      </p:to>
                                    </p:set>
                                    <p:animEffect transition="in" filter="slide(fromLeft)">
                                      <p:cBhvr>
                                        <p:cTn id="16" dur="500"/>
                                        <p:tgtEl>
                                          <p:spTgt spid="72725"/>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72722"/>
                                        </p:tgtEl>
                                        <p:attrNameLst>
                                          <p:attrName>style.visibility</p:attrName>
                                        </p:attrNameLst>
                                      </p:cBhvr>
                                      <p:to>
                                        <p:strVal val="visible"/>
                                      </p:to>
                                    </p:set>
                                    <p:animEffect transition="in" filter="slide(fromTop)">
                                      <p:cBhvr>
                                        <p:cTn id="21" dur="500"/>
                                        <p:tgtEl>
                                          <p:spTgt spid="72722"/>
                                        </p:tgtEl>
                                      </p:cBhvr>
                                    </p:animEffect>
                                  </p:childTnLst>
                                </p:cTn>
                              </p:par>
                            </p:childTnLst>
                          </p:cTn>
                        </p:par>
                        <p:par>
                          <p:cTn id="22" fill="hold" nodeType="afterGroup">
                            <p:stCondLst>
                              <p:cond delay="500"/>
                            </p:stCondLst>
                            <p:childTnLst>
                              <p:par>
                                <p:cTn id="23" presetID="12" presetClass="entr" presetSubtype="8" fill="hold" grpId="0" nodeType="afterEffect">
                                  <p:stCondLst>
                                    <p:cond delay="0"/>
                                  </p:stCondLst>
                                  <p:childTnLst>
                                    <p:set>
                                      <p:cBhvr>
                                        <p:cTn id="24" dur="1" fill="hold">
                                          <p:stCondLst>
                                            <p:cond delay="0"/>
                                          </p:stCondLst>
                                        </p:cTn>
                                        <p:tgtEl>
                                          <p:spTgt spid="72724"/>
                                        </p:tgtEl>
                                        <p:attrNameLst>
                                          <p:attrName>style.visibility</p:attrName>
                                        </p:attrNameLst>
                                      </p:cBhvr>
                                      <p:to>
                                        <p:strVal val="visible"/>
                                      </p:to>
                                    </p:set>
                                    <p:animEffect transition="in" filter="slide(fromLeft)">
                                      <p:cBhvr>
                                        <p:cTn id="25" dur="500"/>
                                        <p:tgtEl>
                                          <p:spTgt spid="72724"/>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72723">
                                            <p:txEl>
                                              <p:pRg st="0" end="0"/>
                                            </p:txEl>
                                          </p:spTgt>
                                        </p:tgtEl>
                                        <p:attrNameLst>
                                          <p:attrName>style.visibility</p:attrName>
                                        </p:attrNameLst>
                                      </p:cBhvr>
                                      <p:to>
                                        <p:strVal val="visible"/>
                                      </p:to>
                                    </p:set>
                                    <p:animEffect transition="in" filter="slide(fromTop)">
                                      <p:cBhvr>
                                        <p:cTn id="30" dur="500"/>
                                        <p:tgtEl>
                                          <p:spTgt spid="72723">
                                            <p:txEl>
                                              <p:pRg st="0" end="0"/>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2" presetClass="entr" presetSubtype="1" fill="hold" grpId="0" nodeType="clickEffect">
                                  <p:stCondLst>
                                    <p:cond delay="0"/>
                                  </p:stCondLst>
                                  <p:childTnLst>
                                    <p:set>
                                      <p:cBhvr>
                                        <p:cTn id="34" dur="1" fill="hold">
                                          <p:stCondLst>
                                            <p:cond delay="0"/>
                                          </p:stCondLst>
                                        </p:cTn>
                                        <p:tgtEl>
                                          <p:spTgt spid="72723">
                                            <p:txEl>
                                              <p:pRg st="1" end="1"/>
                                            </p:txEl>
                                          </p:spTgt>
                                        </p:tgtEl>
                                        <p:attrNameLst>
                                          <p:attrName>style.visibility</p:attrName>
                                        </p:attrNameLst>
                                      </p:cBhvr>
                                      <p:to>
                                        <p:strVal val="visible"/>
                                      </p:to>
                                    </p:set>
                                    <p:animEffect transition="in" filter="slide(fromTop)">
                                      <p:cBhvr>
                                        <p:cTn id="35" dur="500"/>
                                        <p:tgtEl>
                                          <p:spTgt spid="72723">
                                            <p:txEl>
                                              <p:pRg st="1" end="1"/>
                                            </p:txEl>
                                          </p:spTgt>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2" presetClass="entr" presetSubtype="1" fill="hold" grpId="0" nodeType="clickEffect">
                                  <p:stCondLst>
                                    <p:cond delay="0"/>
                                  </p:stCondLst>
                                  <p:childTnLst>
                                    <p:set>
                                      <p:cBhvr>
                                        <p:cTn id="39" dur="1" fill="hold">
                                          <p:stCondLst>
                                            <p:cond delay="0"/>
                                          </p:stCondLst>
                                        </p:cTn>
                                        <p:tgtEl>
                                          <p:spTgt spid="72723">
                                            <p:txEl>
                                              <p:pRg st="2" end="2"/>
                                            </p:txEl>
                                          </p:spTgt>
                                        </p:tgtEl>
                                        <p:attrNameLst>
                                          <p:attrName>style.visibility</p:attrName>
                                        </p:attrNameLst>
                                      </p:cBhvr>
                                      <p:to>
                                        <p:strVal val="visible"/>
                                      </p:to>
                                    </p:set>
                                    <p:animEffect transition="in" filter="slide(fromTop)">
                                      <p:cBhvr>
                                        <p:cTn id="40" dur="500"/>
                                        <p:tgtEl>
                                          <p:spTgt spid="7272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21" grpId="0" autoUpdateAnimBg="0"/>
      <p:bldP spid="72722" grpId="0" autoUpdateAnimBg="0"/>
      <p:bldP spid="72723" grpId="0" build="p" autoUpdateAnimBg="0"/>
      <p:bldP spid="72724" grpId="0" animBg="1"/>
      <p:bldP spid="72725" grpId="0" animBg="1"/>
    </p:bld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1213</Words>
  <Application>Microsoft Office PowerPoint</Application>
  <PresentationFormat>Geniş ekran</PresentationFormat>
  <Paragraphs>189</Paragraphs>
  <Slides>16</Slides>
  <Notes>0</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16</vt:i4>
      </vt:variant>
    </vt:vector>
  </HeadingPairs>
  <TitlesOfParts>
    <vt:vector size="25" baseType="lpstr">
      <vt:lpstr>Arial</vt:lpstr>
      <vt:lpstr>Calibri</vt:lpstr>
      <vt:lpstr>Calibri Light</vt:lpstr>
      <vt:lpstr>Courier New</vt:lpstr>
      <vt:lpstr>Tahoma</vt:lpstr>
      <vt:lpstr>Times New Roman</vt:lpstr>
      <vt:lpstr>Verdana</vt:lpstr>
      <vt:lpstr>Wingdings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Arzu Gökdai</dc:creator>
  <cp:lastModifiedBy>Arzu Gökdai</cp:lastModifiedBy>
  <cp:revision>1</cp:revision>
  <dcterms:created xsi:type="dcterms:W3CDTF">2017-02-02T14:07:39Z</dcterms:created>
  <dcterms:modified xsi:type="dcterms:W3CDTF">2017-02-02T14:08:00Z</dcterms:modified>
</cp:coreProperties>
</file>