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theme/theme2.xml" ContentType="application/vnd.openxmlformats-officedocument.theme+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6">
  <p:sldMasterIdLst>
    <p:sldMasterId id="2147483660" r:id="rId1"/>
    <p:sldMasterId id="2147483673" r:id="rId2"/>
    <p:sldMasterId id="2147483690" r:id="rId3"/>
  </p:sldMasterIdLst>
  <p:notesMasterIdLst>
    <p:notesMasterId r:id="rId15"/>
  </p:notesMasterIdLst>
  <p:sldIdLst>
    <p:sldId id="1082" r:id="rId4"/>
    <p:sldId id="1083" r:id="rId5"/>
    <p:sldId id="1084" r:id="rId6"/>
    <p:sldId id="1085" r:id="rId7"/>
    <p:sldId id="1086" r:id="rId8"/>
    <p:sldId id="1087" r:id="rId9"/>
    <p:sldId id="1091" r:id="rId10"/>
    <p:sldId id="1088" r:id="rId11"/>
    <p:sldId id="1089" r:id="rId12"/>
    <p:sldId id="1092" r:id="rId13"/>
    <p:sldId id="1090" r:id="rId14"/>
  </p:sldIdLst>
  <p:sldSz cx="9144000" cy="6858000" type="screen4x3"/>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7176C"/>
    <a:srgbClr val="46166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Orta Stil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Orta Stil 2 - Vurgu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Orta Stil 2 - Vurgu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D5ABB26-0587-4C30-8999-92F81FD0307C}" styleName="Stil Yok, Kılavuz Yok">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0E3FDE45-AF77-4B5C-9715-49D594BDF05E}" styleName="Açık Stil 1 - Vurgu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5940675A-B579-460E-94D1-54222C63F5DA}" styleName="Stil Yok, Tablo Kılavuzu">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7164" autoAdjust="0"/>
    <p:restoredTop sz="91471" autoAdjust="0"/>
  </p:normalViewPr>
  <p:slideViewPr>
    <p:cSldViewPr snapToGrid="0">
      <p:cViewPr varScale="1">
        <p:scale>
          <a:sx n="83" d="100"/>
          <a:sy n="83" d="100"/>
        </p:scale>
        <p:origin x="1086" y="96"/>
      </p:cViewPr>
      <p:guideLst>
        <p:guide orient="horz" pos="2160"/>
        <p:guide pos="2880"/>
      </p:guideLst>
    </p:cSldViewPr>
  </p:slideViewPr>
  <p:notesTextViewPr>
    <p:cViewPr>
      <p:scale>
        <a:sx n="66" d="100"/>
        <a:sy n="66" d="100"/>
      </p:scale>
      <p:origin x="0" y="0"/>
    </p:cViewPr>
  </p:notesTextViewPr>
  <p:sorterViewPr>
    <p:cViewPr>
      <p:scale>
        <a:sx n="100" d="100"/>
        <a:sy n="100" d="100"/>
      </p:scale>
      <p:origin x="0" y="0"/>
    </p:cViewPr>
  </p:sorterViewPr>
  <p:notesViewPr>
    <p:cSldViewPr snapToGrid="0" showGuides="1">
      <p:cViewPr varScale="1">
        <p:scale>
          <a:sx n="61" d="100"/>
          <a:sy n="61" d="100"/>
        </p:scale>
        <p:origin x="3378" y="9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theme" Target="theme/theme1.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notesMaster" Target="notesMasters/notesMaster1.xml"/><Relationship Id="rId10" Type="http://schemas.openxmlformats.org/officeDocument/2006/relationships/slide" Target="slides/slide7.xml"/><Relationship Id="rId19" Type="http://schemas.openxmlformats.org/officeDocument/2006/relationships/tableStyles" Target="tableStyles.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en-US"/>
          </a:p>
        </p:txBody>
      </p:sp>
      <p:sp>
        <p:nvSpPr>
          <p:cNvPr id="3" name="Veri Yer Tutucusu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C3F88CA5-4B52-431F-9D0B-7834703D4155}" type="datetimeFigureOut">
              <a:rPr lang="en-US" smtClean="0"/>
              <a:pPr/>
              <a:t>3/16/2020</a:t>
            </a:fld>
            <a:endParaRPr lang="en-US"/>
          </a:p>
        </p:txBody>
      </p:sp>
      <p:sp>
        <p:nvSpPr>
          <p:cNvPr id="4" name="Slayt Görüntüsü Yer Tutucusu 3"/>
          <p:cNvSpPr>
            <a:spLocks noGrp="1" noRot="1" noChangeAspect="1"/>
          </p:cNvSpPr>
          <p:nvPr>
            <p:ph type="sldImg" idx="2"/>
          </p:nvPr>
        </p:nvSpPr>
        <p:spPr>
          <a:xfrm>
            <a:off x="1165225" y="1241425"/>
            <a:ext cx="4467225" cy="3349625"/>
          </a:xfrm>
          <a:prstGeom prst="rect">
            <a:avLst/>
          </a:prstGeom>
          <a:noFill/>
          <a:ln w="12700">
            <a:solidFill>
              <a:prstClr val="black"/>
            </a:solidFill>
          </a:ln>
        </p:spPr>
        <p:txBody>
          <a:bodyPr vert="horz" lIns="91440" tIns="45720" rIns="91440" bIns="45720" rtlCol="0" anchor="ctr"/>
          <a:lstStyle/>
          <a:p>
            <a:endParaRPr lang="en-US"/>
          </a:p>
        </p:txBody>
      </p:sp>
      <p:sp>
        <p:nvSpPr>
          <p:cNvPr id="5" name="Not Yer Tutucusu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6" name="Altbilgi Yer Tutucusu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en-US"/>
          </a:p>
        </p:txBody>
      </p:sp>
      <p:sp>
        <p:nvSpPr>
          <p:cNvPr id="7" name="Slayt Numarası Yer Tutucusu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5185FB67-13BD-4A07-A42B-F2DDB568A1B4}" type="slidenum">
              <a:rPr lang="en-US" smtClean="0"/>
              <a:pPr/>
              <a:t>‹#›</a:t>
            </a:fld>
            <a:endParaRPr lang="en-US"/>
          </a:p>
        </p:txBody>
      </p:sp>
    </p:spTree>
    <p:extLst>
      <p:ext uri="{BB962C8B-B14F-4D97-AF65-F5344CB8AC3E}">
        <p14:creationId xmlns:p14="http://schemas.microsoft.com/office/powerpoint/2010/main" val="91252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ctrTitle"/>
          </p:nvPr>
        </p:nvSpPr>
        <p:spPr>
          <a:xfrm>
            <a:off x="762000" y="3200400"/>
            <a:ext cx="7543800" cy="1524000"/>
          </a:xfrm>
        </p:spPr>
        <p:txBody>
          <a:bodyPr>
            <a:noAutofit/>
          </a:bodyPr>
          <a:lstStyle>
            <a:lvl1pPr>
              <a:defRPr sz="8000"/>
            </a:lvl1pPr>
          </a:lstStyle>
          <a:p>
            <a:r>
              <a:rPr lang="tr-TR"/>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8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BFAC2E16-D5DA-4D9C-92CB-3D0DDCA7AE5C}" type="datetime1">
              <a:rPr lang="en-US" smtClean="0"/>
              <a:pPr/>
              <a:t>3/16/2020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pPr/>
              <a:t>‹#›</a:t>
            </a:fld>
            <a:endParaRPr lang="en-US"/>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37714002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3DC021E8-F963-4E7B-98CE-B76E5E287BD9}" type="datetime1">
              <a:rPr lang="en-US" smtClean="0"/>
              <a:pPr/>
              <a:t>3/16/2020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pPr/>
              <a:t>‹#›</a:t>
            </a:fld>
            <a:endParaRPr lang="en-US"/>
          </a:p>
        </p:txBody>
      </p:sp>
    </p:spTree>
    <p:extLst>
      <p:ext uri="{BB962C8B-B14F-4D97-AF65-F5344CB8AC3E}">
        <p14:creationId xmlns:p14="http://schemas.microsoft.com/office/powerpoint/2010/main" val="16073875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3"/>
            <a:ext cx="1828800" cy="5410199"/>
          </a:xfrm>
        </p:spPr>
        <p:txBody>
          <a:bodyPr vert="eaVert"/>
          <a:lstStyle/>
          <a:p>
            <a:r>
              <a:rPr lang="tr-TR"/>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9F771BD1-7858-4A7D-AB54-A4451F562A85}" type="datetime1">
              <a:rPr lang="en-US" smtClean="0"/>
              <a:pPr/>
              <a:t>3/16/2020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pPr/>
              <a:t>‹#›</a:t>
            </a:fld>
            <a:endParaRPr lang="en-US"/>
          </a:p>
        </p:txBody>
      </p:sp>
    </p:spTree>
    <p:extLst>
      <p:ext uri="{BB962C8B-B14F-4D97-AF65-F5344CB8AC3E}">
        <p14:creationId xmlns:p14="http://schemas.microsoft.com/office/powerpoint/2010/main" val="139668786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cSld name="İçerik">
    <p:spTree>
      <p:nvGrpSpPr>
        <p:cNvPr id="1" name=""/>
        <p:cNvGrpSpPr/>
        <p:nvPr/>
      </p:nvGrpSpPr>
      <p:grpSpPr>
        <a:xfrm>
          <a:off x="0" y="0"/>
          <a:ext cx="0" cy="0"/>
          <a:chOff x="0" y="0"/>
          <a:chExt cx="0" cy="0"/>
        </a:xfrm>
      </p:grpSpPr>
      <p:sp>
        <p:nvSpPr>
          <p:cNvPr id="2" name="İçerik Yer Tutucusu 1"/>
          <p:cNvSpPr>
            <a:spLocks noGrp="1"/>
          </p:cNvSpPr>
          <p:nvPr>
            <p:ph/>
          </p:nvPr>
        </p:nvSpPr>
        <p:spPr>
          <a:xfrm>
            <a:off x="1066800" y="304800"/>
            <a:ext cx="7543800" cy="57912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3" name="Rectangle 17"/>
          <p:cNvSpPr>
            <a:spLocks noGrp="1" noChangeArrowheads="1"/>
          </p:cNvSpPr>
          <p:nvPr>
            <p:ph type="dt" sz="half" idx="10"/>
          </p:nvPr>
        </p:nvSpPr>
        <p:spPr>
          <a:ln/>
        </p:spPr>
        <p:txBody>
          <a:bodyPr/>
          <a:lstStyle>
            <a:lvl1pPr>
              <a:defRPr/>
            </a:lvl1pPr>
          </a:lstStyle>
          <a:p>
            <a:pPr>
              <a:defRPr/>
            </a:pPr>
            <a:endParaRPr lang="tr-TR"/>
          </a:p>
        </p:txBody>
      </p:sp>
      <p:sp>
        <p:nvSpPr>
          <p:cNvPr id="4" name="Rectangle 18"/>
          <p:cNvSpPr>
            <a:spLocks noGrp="1" noChangeArrowheads="1"/>
          </p:cNvSpPr>
          <p:nvPr>
            <p:ph type="ftr" sz="quarter" idx="11"/>
          </p:nvPr>
        </p:nvSpPr>
        <p:spPr>
          <a:ln/>
        </p:spPr>
        <p:txBody>
          <a:bodyPr/>
          <a:lstStyle>
            <a:lvl1pPr>
              <a:defRPr/>
            </a:lvl1pPr>
          </a:lstStyle>
          <a:p>
            <a:pPr>
              <a:defRPr/>
            </a:pPr>
            <a:endParaRPr lang="tr-TR"/>
          </a:p>
        </p:txBody>
      </p:sp>
      <p:sp>
        <p:nvSpPr>
          <p:cNvPr id="5" name="Rectangle 19"/>
          <p:cNvSpPr>
            <a:spLocks noGrp="1" noChangeArrowheads="1"/>
          </p:cNvSpPr>
          <p:nvPr>
            <p:ph type="sldNum" sz="quarter" idx="12"/>
          </p:nvPr>
        </p:nvSpPr>
        <p:spPr>
          <a:ln/>
        </p:spPr>
        <p:txBody>
          <a:bodyPr/>
          <a:lstStyle>
            <a:lvl1pPr>
              <a:defRPr/>
            </a:lvl1pPr>
          </a:lstStyle>
          <a:p>
            <a:fld id="{E24DB031-92E8-45A5-8D15-81850C813C05}" type="slidenum">
              <a:rPr lang="tr-TR" altLang="tr-TR"/>
              <a:pPr/>
              <a:t>‹#›</a:t>
            </a:fld>
            <a:endParaRPr lang="tr-TR" altLang="tr-TR"/>
          </a:p>
        </p:txBody>
      </p:sp>
    </p:spTree>
    <p:extLst>
      <p:ext uri="{BB962C8B-B14F-4D97-AF65-F5344CB8AC3E}">
        <p14:creationId xmlns:p14="http://schemas.microsoft.com/office/powerpoint/2010/main" val="50717126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ctrTitle"/>
          </p:nvPr>
        </p:nvSpPr>
        <p:spPr>
          <a:xfrm>
            <a:off x="762000" y="3200400"/>
            <a:ext cx="7543800" cy="1524000"/>
          </a:xfrm>
        </p:spPr>
        <p:txBody>
          <a:bodyPr>
            <a:noAutofit/>
          </a:bodyPr>
          <a:lstStyle>
            <a:lvl1pPr>
              <a:defRPr sz="8000"/>
            </a:lvl1pPr>
          </a:lstStyle>
          <a:p>
            <a:r>
              <a:rPr lang="tr-TR"/>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8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A73093B4-1CC8-466C-AC69-8C4EAAC07B96}" type="datetime1">
              <a:rPr lang="en-US" smtClean="0"/>
              <a:pPr/>
              <a:t>3/16/2020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83248083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D590254B-BB82-4C80-A262-98BD5C0B4A90}" type="datetime1">
              <a:rPr lang="en-US" smtClean="0"/>
              <a:pPr/>
              <a:t>3/16/2020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388757136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title"/>
          </p:nvPr>
        </p:nvSpPr>
        <p:spPr>
          <a:xfrm>
            <a:off x="762000" y="3276600"/>
            <a:ext cx="7543800" cy="1676400"/>
          </a:xfrm>
        </p:spPr>
        <p:txBody>
          <a:bodyPr anchor="b" anchorCtr="0"/>
          <a:lstStyle>
            <a:lvl1pPr algn="l">
              <a:defRPr sz="5400" b="0" cap="all"/>
            </a:lvl1pPr>
          </a:lstStyle>
          <a:p>
            <a:r>
              <a:rPr lang="tr-TR"/>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8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E3955901-25EF-4B6B-8217-40AE73B567A5}" type="datetime1">
              <a:rPr lang="en-US" smtClean="0"/>
              <a:pPr/>
              <a:t>3/16/2020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261986849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5" name="Date Placeholder 4"/>
          <p:cNvSpPr>
            <a:spLocks noGrp="1"/>
          </p:cNvSpPr>
          <p:nvPr>
            <p:ph type="dt" sz="half" idx="10"/>
          </p:nvPr>
        </p:nvSpPr>
        <p:spPr/>
        <p:txBody>
          <a:bodyPr/>
          <a:lstStyle/>
          <a:p>
            <a:fld id="{FA38C9F5-99EE-46C1-925D-08171F3997F5}" type="datetime1">
              <a:rPr lang="en-US" smtClean="0"/>
              <a:pPr/>
              <a:t>3/16/2020</a:t>
            </a:fld>
            <a:endParaRPr lang="tr-TR"/>
          </a:p>
        </p:txBody>
      </p:sp>
      <p:sp>
        <p:nvSpPr>
          <p:cNvPr id="6" name="Footer Placeholder 5"/>
          <p:cNvSpPr>
            <a:spLocks noGrp="1"/>
          </p:cNvSpPr>
          <p:nvPr>
            <p:ph type="ftr" sz="quarter" idx="11"/>
          </p:nvPr>
        </p:nvSpPr>
        <p:spPr/>
        <p:txBody>
          <a:bodyPr/>
          <a:lstStyle/>
          <a:p>
            <a:r>
              <a:rPr lang="tr-TR"/>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28348045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7589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46451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7" name="Date Placeholder 6"/>
          <p:cNvSpPr>
            <a:spLocks noGrp="1"/>
          </p:cNvSpPr>
          <p:nvPr>
            <p:ph type="dt" sz="half" idx="10"/>
          </p:nvPr>
        </p:nvSpPr>
        <p:spPr/>
        <p:txBody>
          <a:bodyPr/>
          <a:lstStyle/>
          <a:p>
            <a:fld id="{B5ECB38C-929A-4885-8B3A-FB2E643FA28D}" type="datetime1">
              <a:rPr lang="en-US" smtClean="0"/>
              <a:pPr/>
              <a:t>3/16/2020</a:t>
            </a:fld>
            <a:endParaRPr lang="tr-TR"/>
          </a:p>
        </p:txBody>
      </p:sp>
      <p:sp>
        <p:nvSpPr>
          <p:cNvPr id="8" name="Footer Placeholder 7"/>
          <p:cNvSpPr>
            <a:spLocks noGrp="1"/>
          </p:cNvSpPr>
          <p:nvPr>
            <p:ph type="ftr" sz="quarter" idx="11"/>
          </p:nvPr>
        </p:nvSpPr>
        <p:spPr/>
        <p:txBody>
          <a:bodyPr/>
          <a:lstStyle/>
          <a:p>
            <a:r>
              <a:rPr lang="tr-TR"/>
              <a:t>Prof. Dr. Harun TANRIVERMİŞ, Yrd. Doç. Dr. Yeşim ALİEFENDİOĞLU Ekonomi I 2016-2017 Güz Dönemi</a:t>
            </a:r>
          </a:p>
        </p:txBody>
      </p:sp>
      <p:sp>
        <p:nvSpPr>
          <p:cNvPr id="9" name="Slide Number Placeholder 8"/>
          <p:cNvSpPr>
            <a:spLocks noGrp="1"/>
          </p:cNvSpPr>
          <p:nvPr>
            <p:ph type="sldNum" sz="quarter" idx="12"/>
          </p:nvPr>
        </p:nvSpPr>
        <p:spPr/>
        <p:txBody>
          <a:bodyPr/>
          <a:lstStyle/>
          <a:p>
            <a:fld id="{B1DEFA8C-F947-479F-BE07-76B6B3F80BF1}" type="slidenum">
              <a:rPr lang="tr-TR" smtClean="0"/>
              <a:pPr/>
              <a:t>‹#›</a:t>
            </a:fld>
            <a:endParaRPr lang="tr-TR"/>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1492942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AEB3DAA0-B6AA-4ACD-9FB1-17185E43A90D}" type="datetime1">
              <a:rPr lang="en-US" smtClean="0"/>
              <a:pPr/>
              <a:t>3/16/2020</a:t>
            </a:fld>
            <a:endParaRPr lang="tr-TR"/>
          </a:p>
        </p:txBody>
      </p:sp>
      <p:sp>
        <p:nvSpPr>
          <p:cNvPr id="4" name="Footer Placeholder 3"/>
          <p:cNvSpPr>
            <a:spLocks noGrp="1"/>
          </p:cNvSpPr>
          <p:nvPr>
            <p:ph type="ftr" sz="quarter" idx="11"/>
          </p:nvPr>
        </p:nvSpPr>
        <p:spPr/>
        <p:txBody>
          <a:bodyPr/>
          <a:lstStyle/>
          <a:p>
            <a:r>
              <a:rPr lang="tr-TR"/>
              <a:t>Prof. Dr. Harun TANRIVERMİŞ, Yrd. Doç. Dr. Yeşim ALİEFENDİOĞLU Ekonomi I 2016-2017 Güz Dönemi</a:t>
            </a:r>
          </a:p>
        </p:txBody>
      </p:sp>
      <p:sp>
        <p:nvSpPr>
          <p:cNvPr id="5" name="Slide Number Placeholder 4"/>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27469024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1D7F1EA-F52B-42F5-8478-0AF9BFD7E958}" type="datetime1">
              <a:rPr lang="en-US" smtClean="0"/>
              <a:pPr/>
              <a:t>3/16/2020</a:t>
            </a:fld>
            <a:endParaRPr lang="tr-TR"/>
          </a:p>
        </p:txBody>
      </p:sp>
      <p:sp>
        <p:nvSpPr>
          <p:cNvPr id="3" name="Footer Placeholder 2"/>
          <p:cNvSpPr>
            <a:spLocks noGrp="1"/>
          </p:cNvSpPr>
          <p:nvPr>
            <p:ph type="ftr" sz="quarter" idx="11"/>
          </p:nvPr>
        </p:nvSpPr>
        <p:spPr/>
        <p:txBody>
          <a:bodyPr/>
          <a:lstStyle/>
          <a:p>
            <a:r>
              <a:rPr lang="tr-TR"/>
              <a:t>Prof. Dr. Harun TANRIVERMİŞ, Yrd. Doç. Dr. Yeşim ALİEFENDİOĞLU Ekonomi I 2016-2017 Güz Dönemi</a:t>
            </a:r>
          </a:p>
        </p:txBody>
      </p:sp>
      <p:sp>
        <p:nvSpPr>
          <p:cNvPr id="4" name="Slide Number Placeholder 3"/>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3747553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a:t>Asıl başlık stili için tıklatın</a:t>
            </a:r>
            <a:endParaRPr lang="en-US" dirty="0"/>
          </a:p>
        </p:txBody>
      </p:sp>
      <p:sp>
        <p:nvSpPr>
          <p:cNvPr id="3" name="Content Placeholder 2"/>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Tree>
    <p:extLst>
      <p:ext uri="{BB962C8B-B14F-4D97-AF65-F5344CB8AC3E}">
        <p14:creationId xmlns:p14="http://schemas.microsoft.com/office/powerpoint/2010/main" val="183211488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5400" b="0"/>
            </a:lvl1pPr>
          </a:lstStyle>
          <a:p>
            <a:r>
              <a:rPr lang="tr-TR"/>
              <a:t>Asıl başlık stili için tıklatın</a:t>
            </a:r>
            <a:endParaRPr lang="en-US"/>
          </a:p>
        </p:txBody>
      </p:sp>
      <p:sp>
        <p:nvSpPr>
          <p:cNvPr id="3" name="Content Placeholder 2"/>
          <p:cNvSpPr>
            <a:spLocks noGrp="1"/>
          </p:cNvSpPr>
          <p:nvPr>
            <p:ph idx="1"/>
          </p:nvPr>
        </p:nvSpPr>
        <p:spPr>
          <a:xfrm>
            <a:off x="3710866" y="457202"/>
            <a:ext cx="4594934" cy="4114799"/>
          </a:xfrm>
        </p:spPr>
        <p:txBody>
          <a:bodyPr/>
          <a:lstStyle>
            <a:lvl1pPr>
              <a:defRPr sz="2400"/>
            </a:lvl1pPr>
            <a:lvl2pPr>
              <a:defRPr sz="2200"/>
            </a:lvl2pPr>
            <a:lvl3pPr>
              <a:defRPr sz="2000"/>
            </a:lvl3pPr>
            <a:lvl4pPr>
              <a:defRPr sz="1800"/>
            </a:lvl4pPr>
            <a:lvl5pPr>
              <a:defRPr sz="1800"/>
            </a:lvl5pPr>
            <a:lvl6pPr>
              <a:defRPr sz="2000"/>
            </a:lvl6pPr>
            <a:lvl7pPr>
              <a:defRPr sz="2000"/>
            </a:lvl7pPr>
            <a:lvl8pPr>
              <a:defRPr sz="2000"/>
            </a:lvl8pPr>
            <a:lvl9pPr>
              <a:defRPr sz="20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762002" y="457200"/>
            <a:ext cx="2673657" cy="4114800"/>
          </a:xfrm>
        </p:spPr>
        <p:txBody>
          <a:bodyPr>
            <a:normAutofit/>
          </a:bodyPr>
          <a:lstStyle>
            <a:lvl1pPr marL="0" indent="0">
              <a:buNone/>
              <a:defRPr sz="21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989E4876-F515-4632-ACBF-711C6699D7F1}" type="datetime1">
              <a:rPr lang="en-US" smtClean="0"/>
              <a:pPr/>
              <a:t>3/16/2020</a:t>
            </a:fld>
            <a:endParaRPr lang="tr-TR"/>
          </a:p>
        </p:txBody>
      </p:sp>
      <p:sp>
        <p:nvSpPr>
          <p:cNvPr id="6" name="Footer Placeholder 5"/>
          <p:cNvSpPr>
            <a:spLocks noGrp="1"/>
          </p:cNvSpPr>
          <p:nvPr>
            <p:ph type="ftr" sz="quarter" idx="11"/>
          </p:nvPr>
        </p:nvSpPr>
        <p:spPr/>
        <p:txBody>
          <a:bodyPr/>
          <a:lstStyle/>
          <a:p>
            <a:r>
              <a:rPr lang="tr-TR"/>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cxnSp>
        <p:nvCxnSpPr>
          <p:cNvPr id="10" name="Straight Connector 9"/>
          <p:cNvCxnSpPr/>
          <p:nvPr/>
        </p:nvCxnSpPr>
        <p:spPr>
          <a:xfrm rot="5400000">
            <a:off x="1677194" y="2514601"/>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4544585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5400" b="0"/>
            </a:lvl1pPr>
          </a:lstStyle>
          <a:p>
            <a:r>
              <a:rPr lang="tr-TR"/>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6EC930EE-5137-4864-99E0-78D0AA38347E}" type="datetime1">
              <a:rPr lang="en-US" smtClean="0"/>
              <a:pPr/>
              <a:t>3/16/2020</a:t>
            </a:fld>
            <a:endParaRPr lang="tr-TR"/>
          </a:p>
        </p:txBody>
      </p:sp>
      <p:sp>
        <p:nvSpPr>
          <p:cNvPr id="6" name="Footer Placeholder 5"/>
          <p:cNvSpPr>
            <a:spLocks noGrp="1"/>
          </p:cNvSpPr>
          <p:nvPr>
            <p:ph type="ftr" sz="quarter" idx="11"/>
          </p:nvPr>
        </p:nvSpPr>
        <p:spPr/>
        <p:txBody>
          <a:bodyPr/>
          <a:lstStyle/>
          <a:p>
            <a:r>
              <a:rPr lang="tr-TR"/>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28547969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DDDF37A8-D33E-4B0E-8235-475DB97D5147}" type="datetime1">
              <a:rPr lang="en-US" smtClean="0"/>
              <a:pPr/>
              <a:t>3/16/2020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103643762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3"/>
            <a:ext cx="1828800" cy="5410199"/>
          </a:xfrm>
        </p:spPr>
        <p:txBody>
          <a:bodyPr vert="eaVert"/>
          <a:lstStyle/>
          <a:p>
            <a:r>
              <a:rPr lang="tr-TR"/>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F4E96E1F-70EC-4C9F-84B9-309ABB33F145}" type="datetime1">
              <a:rPr lang="en-US" smtClean="0"/>
              <a:pPr/>
              <a:t>3/16/2020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7974391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Only" preserve="1">
  <p:cSld name="İçerik">
    <p:spTree>
      <p:nvGrpSpPr>
        <p:cNvPr id="1" name=""/>
        <p:cNvGrpSpPr/>
        <p:nvPr/>
      </p:nvGrpSpPr>
      <p:grpSpPr>
        <a:xfrm>
          <a:off x="0" y="0"/>
          <a:ext cx="0" cy="0"/>
          <a:chOff x="0" y="0"/>
          <a:chExt cx="0" cy="0"/>
        </a:xfrm>
      </p:grpSpPr>
      <p:sp>
        <p:nvSpPr>
          <p:cNvPr id="2" name="İçerik Yer Tutucusu 1"/>
          <p:cNvSpPr>
            <a:spLocks noGrp="1"/>
          </p:cNvSpPr>
          <p:nvPr>
            <p:ph/>
          </p:nvPr>
        </p:nvSpPr>
        <p:spPr>
          <a:xfrm>
            <a:off x="457200" y="277813"/>
            <a:ext cx="8229600" cy="585311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3" name="Rectangle 44"/>
          <p:cNvSpPr>
            <a:spLocks noGrp="1" noChangeArrowheads="1"/>
          </p:cNvSpPr>
          <p:nvPr>
            <p:ph type="dt" sz="half" idx="10"/>
          </p:nvPr>
        </p:nvSpPr>
        <p:spPr>
          <a:ln/>
        </p:spPr>
        <p:txBody>
          <a:bodyPr/>
          <a:lstStyle>
            <a:lvl1pPr>
              <a:defRPr/>
            </a:lvl1pPr>
          </a:lstStyle>
          <a:p>
            <a:pPr>
              <a:defRPr/>
            </a:pPr>
            <a:fld id="{852F65B9-AF3F-4168-8F3A-EA905B549768}" type="datetime1">
              <a:rPr lang="en-US" smtClean="0"/>
              <a:pPr>
                <a:defRPr/>
              </a:pPr>
              <a:t>3/16/2020</a:t>
            </a:fld>
            <a:endParaRPr lang="tr-TR"/>
          </a:p>
        </p:txBody>
      </p:sp>
      <p:sp>
        <p:nvSpPr>
          <p:cNvPr id="4"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5" name="Rectangle 46"/>
          <p:cNvSpPr>
            <a:spLocks noGrp="1" noChangeArrowheads="1"/>
          </p:cNvSpPr>
          <p:nvPr>
            <p:ph type="sldNum" sz="quarter" idx="12"/>
          </p:nvPr>
        </p:nvSpPr>
        <p:spPr>
          <a:ln/>
        </p:spPr>
        <p:txBody>
          <a:bodyPr/>
          <a:lstStyle>
            <a:lvl1pPr>
              <a:defRPr/>
            </a:lvl1pPr>
          </a:lstStyle>
          <a:p>
            <a:pPr>
              <a:defRPr/>
            </a:pPr>
            <a:fld id="{4ACC9CEF-1B2B-47A9-B112-A53E035B6F79}" type="slidenum">
              <a:rPr lang="tr-TR" smtClean="0"/>
              <a:pPr>
                <a:defRPr/>
              </a:pPr>
              <a:t>‹#›</a:t>
            </a:fld>
            <a:endParaRPr lang="tr-TR"/>
          </a:p>
        </p:txBody>
      </p:sp>
    </p:spTree>
    <p:extLst>
      <p:ext uri="{BB962C8B-B14F-4D97-AF65-F5344CB8AC3E}">
        <p14:creationId xmlns:p14="http://schemas.microsoft.com/office/powerpoint/2010/main" val="4112069330"/>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xAndObj" preserve="1">
  <p:cSld name="Başlık, Metin ve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7813"/>
            <a:ext cx="8229600" cy="1143000"/>
          </a:xfrm>
        </p:spPr>
        <p:txBody>
          <a:bodyPr/>
          <a:lstStyle/>
          <a:p>
            <a:r>
              <a:rPr lang="tr-TR"/>
              <a:t>Asıl başlık stili için tıklatın</a:t>
            </a:r>
          </a:p>
        </p:txBody>
      </p:sp>
      <p:sp>
        <p:nvSpPr>
          <p:cNvPr id="3" name="Metin Yer Tutucusu 2"/>
          <p:cNvSpPr>
            <a:spLocks noGrp="1"/>
          </p:cNvSpPr>
          <p:nvPr>
            <p:ph type="body" sz="half" idx="1"/>
          </p:nvPr>
        </p:nvSpPr>
        <p:spPr>
          <a:xfrm>
            <a:off x="457200" y="1600202"/>
            <a:ext cx="4038600" cy="4530725"/>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p:cNvSpPr>
            <a:spLocks noGrp="1"/>
          </p:cNvSpPr>
          <p:nvPr>
            <p:ph sz="half" idx="2"/>
          </p:nvPr>
        </p:nvSpPr>
        <p:spPr>
          <a:xfrm>
            <a:off x="4648200" y="1600202"/>
            <a:ext cx="4038600" cy="4530725"/>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Rectangle 44"/>
          <p:cNvSpPr>
            <a:spLocks noGrp="1" noChangeArrowheads="1"/>
          </p:cNvSpPr>
          <p:nvPr>
            <p:ph type="dt" sz="half" idx="10"/>
          </p:nvPr>
        </p:nvSpPr>
        <p:spPr>
          <a:ln/>
        </p:spPr>
        <p:txBody>
          <a:bodyPr/>
          <a:lstStyle>
            <a:lvl1pPr>
              <a:defRPr/>
            </a:lvl1pPr>
          </a:lstStyle>
          <a:p>
            <a:pPr>
              <a:defRPr/>
            </a:pPr>
            <a:fld id="{06D7AFE2-252A-473E-B74B-445E14A41A1C}" type="datetime1">
              <a:rPr lang="en-US" smtClean="0"/>
              <a:pPr>
                <a:defRPr/>
              </a:pPr>
              <a:t>3/16/2020</a:t>
            </a:fld>
            <a:endParaRPr lang="tr-TR"/>
          </a:p>
        </p:txBody>
      </p:sp>
      <p:sp>
        <p:nvSpPr>
          <p:cNvPr id="6"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7" name="Rectangle 46"/>
          <p:cNvSpPr>
            <a:spLocks noGrp="1" noChangeArrowheads="1"/>
          </p:cNvSpPr>
          <p:nvPr>
            <p:ph type="sldNum" sz="quarter" idx="12"/>
          </p:nvPr>
        </p:nvSpPr>
        <p:spPr>
          <a:ln/>
        </p:spPr>
        <p:txBody>
          <a:bodyPr/>
          <a:lstStyle>
            <a:lvl1pPr>
              <a:defRPr/>
            </a:lvl1pPr>
          </a:lstStyle>
          <a:p>
            <a:pPr>
              <a:defRPr/>
            </a:pPr>
            <a:fld id="{5F9C2CDE-511F-4CCA-A6CE-70569E99ECA7}" type="slidenum">
              <a:rPr lang="tr-TR" smtClean="0"/>
              <a:pPr>
                <a:defRPr/>
              </a:pPr>
              <a:t>‹#›</a:t>
            </a:fld>
            <a:endParaRPr lang="tr-TR"/>
          </a:p>
        </p:txBody>
      </p:sp>
    </p:spTree>
    <p:extLst>
      <p:ext uri="{BB962C8B-B14F-4D97-AF65-F5344CB8AC3E}">
        <p14:creationId xmlns:p14="http://schemas.microsoft.com/office/powerpoint/2010/main" val="2453890974"/>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bl" preserve="1">
  <p:cSld name="Başlık ve Tablo">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7813"/>
            <a:ext cx="8229600" cy="1143000"/>
          </a:xfrm>
        </p:spPr>
        <p:txBody>
          <a:bodyPr/>
          <a:lstStyle/>
          <a:p>
            <a:r>
              <a:rPr lang="tr-TR"/>
              <a:t>Asıl başlık stili için tıklatın</a:t>
            </a:r>
          </a:p>
        </p:txBody>
      </p:sp>
      <p:sp>
        <p:nvSpPr>
          <p:cNvPr id="3" name="Tablo Yer Tutucusu 2"/>
          <p:cNvSpPr>
            <a:spLocks noGrp="1"/>
          </p:cNvSpPr>
          <p:nvPr>
            <p:ph type="tbl" idx="1"/>
          </p:nvPr>
        </p:nvSpPr>
        <p:spPr>
          <a:xfrm>
            <a:off x="457200" y="1600202"/>
            <a:ext cx="8229600" cy="4530725"/>
          </a:xfrm>
        </p:spPr>
        <p:txBody>
          <a:bodyPr/>
          <a:lstStyle/>
          <a:p>
            <a:pPr lvl="0"/>
            <a:r>
              <a:rPr lang="tr-TR" noProof="0"/>
              <a:t>Tablo eklemek için simgeyi tıklatın</a:t>
            </a:r>
          </a:p>
        </p:txBody>
      </p:sp>
      <p:sp>
        <p:nvSpPr>
          <p:cNvPr id="4" name="Rectangle 44"/>
          <p:cNvSpPr>
            <a:spLocks noGrp="1" noChangeArrowheads="1"/>
          </p:cNvSpPr>
          <p:nvPr>
            <p:ph type="dt" sz="half" idx="10"/>
          </p:nvPr>
        </p:nvSpPr>
        <p:spPr>
          <a:ln/>
        </p:spPr>
        <p:txBody>
          <a:bodyPr/>
          <a:lstStyle>
            <a:lvl1pPr>
              <a:defRPr/>
            </a:lvl1pPr>
          </a:lstStyle>
          <a:p>
            <a:pPr>
              <a:defRPr/>
            </a:pPr>
            <a:fld id="{6A24C5B5-B0BC-4A99-9668-7AA50979CB18}" type="datetime1">
              <a:rPr lang="en-US" smtClean="0"/>
              <a:pPr>
                <a:defRPr/>
              </a:pPr>
              <a:t>3/16/2020</a:t>
            </a:fld>
            <a:endParaRPr lang="tr-TR"/>
          </a:p>
        </p:txBody>
      </p:sp>
      <p:sp>
        <p:nvSpPr>
          <p:cNvPr id="5"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6" name="Rectangle 46"/>
          <p:cNvSpPr>
            <a:spLocks noGrp="1" noChangeArrowheads="1"/>
          </p:cNvSpPr>
          <p:nvPr>
            <p:ph type="sldNum" sz="quarter" idx="12"/>
          </p:nvPr>
        </p:nvSpPr>
        <p:spPr>
          <a:ln/>
        </p:spPr>
        <p:txBody>
          <a:bodyPr/>
          <a:lstStyle>
            <a:lvl1pPr>
              <a:defRPr/>
            </a:lvl1pPr>
          </a:lstStyle>
          <a:p>
            <a:pPr>
              <a:defRPr/>
            </a:pPr>
            <a:fld id="{B5694B09-DDCA-463B-A0FD-225071502900}" type="slidenum">
              <a:rPr lang="tr-TR" smtClean="0"/>
              <a:pPr>
                <a:defRPr/>
              </a:pPr>
              <a:t>‹#›</a:t>
            </a:fld>
            <a:endParaRPr lang="tr-TR"/>
          </a:p>
        </p:txBody>
      </p:sp>
    </p:spTree>
    <p:extLst>
      <p:ext uri="{BB962C8B-B14F-4D97-AF65-F5344CB8AC3E}">
        <p14:creationId xmlns:p14="http://schemas.microsoft.com/office/powerpoint/2010/main" val="2474524899"/>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fourObj" preserve="1">
  <p:cSld name="Başlık, 4 İçerik">
    <p:spTree>
      <p:nvGrpSpPr>
        <p:cNvPr id="1" name=""/>
        <p:cNvGrpSpPr/>
        <p:nvPr/>
      </p:nvGrpSpPr>
      <p:grpSpPr>
        <a:xfrm>
          <a:off x="0" y="0"/>
          <a:ext cx="0" cy="0"/>
          <a:chOff x="0" y="0"/>
          <a:chExt cx="0" cy="0"/>
        </a:xfrm>
      </p:grpSpPr>
      <p:sp>
        <p:nvSpPr>
          <p:cNvPr id="2" name="Başlık 1"/>
          <p:cNvSpPr>
            <a:spLocks noGrp="1"/>
          </p:cNvSpPr>
          <p:nvPr>
            <p:ph type="title" sz="quarter"/>
          </p:nvPr>
        </p:nvSpPr>
        <p:spPr>
          <a:xfrm>
            <a:off x="457200" y="277813"/>
            <a:ext cx="8229600" cy="1143000"/>
          </a:xfrm>
        </p:spPr>
        <p:txBody>
          <a:bodyPr/>
          <a:lstStyle/>
          <a:p>
            <a:r>
              <a:rPr lang="tr-TR"/>
              <a:t>Asıl başlık stili için tıklatın</a:t>
            </a:r>
          </a:p>
        </p:txBody>
      </p:sp>
      <p:sp>
        <p:nvSpPr>
          <p:cNvPr id="3" name="İçerik Yer Tutucusu 2"/>
          <p:cNvSpPr>
            <a:spLocks noGrp="1"/>
          </p:cNvSpPr>
          <p:nvPr>
            <p:ph sz="quarter" idx="1"/>
          </p:nvPr>
        </p:nvSpPr>
        <p:spPr>
          <a:xfrm>
            <a:off x="457200" y="1600202"/>
            <a:ext cx="4038600" cy="2189163"/>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p:cNvSpPr>
            <a:spLocks noGrp="1"/>
          </p:cNvSpPr>
          <p:nvPr>
            <p:ph sz="quarter" idx="2"/>
          </p:nvPr>
        </p:nvSpPr>
        <p:spPr>
          <a:xfrm>
            <a:off x="4648200" y="1600202"/>
            <a:ext cx="4038600" cy="2189163"/>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İçerik Yer Tutucusu 4"/>
          <p:cNvSpPr>
            <a:spLocks noGrp="1"/>
          </p:cNvSpPr>
          <p:nvPr>
            <p:ph sz="quarter" idx="3"/>
          </p:nvPr>
        </p:nvSpPr>
        <p:spPr>
          <a:xfrm>
            <a:off x="457200" y="3941763"/>
            <a:ext cx="4038600" cy="218916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6" name="İçerik Yer Tutucusu 5"/>
          <p:cNvSpPr>
            <a:spLocks noGrp="1"/>
          </p:cNvSpPr>
          <p:nvPr>
            <p:ph sz="quarter" idx="4"/>
          </p:nvPr>
        </p:nvSpPr>
        <p:spPr>
          <a:xfrm>
            <a:off x="4648200" y="3941763"/>
            <a:ext cx="4038600" cy="218916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7" name="Rectangle 44"/>
          <p:cNvSpPr>
            <a:spLocks noGrp="1" noChangeArrowheads="1"/>
          </p:cNvSpPr>
          <p:nvPr>
            <p:ph type="dt" sz="half" idx="10"/>
          </p:nvPr>
        </p:nvSpPr>
        <p:spPr>
          <a:ln/>
        </p:spPr>
        <p:txBody>
          <a:bodyPr/>
          <a:lstStyle>
            <a:lvl1pPr>
              <a:defRPr/>
            </a:lvl1pPr>
          </a:lstStyle>
          <a:p>
            <a:pPr>
              <a:defRPr/>
            </a:pPr>
            <a:fld id="{37B4A527-8F12-4586-8896-F9A7002F02D4}" type="datetime1">
              <a:rPr lang="en-US" smtClean="0"/>
              <a:pPr>
                <a:defRPr/>
              </a:pPr>
              <a:t>3/16/2020</a:t>
            </a:fld>
            <a:endParaRPr lang="tr-TR"/>
          </a:p>
        </p:txBody>
      </p:sp>
      <p:sp>
        <p:nvSpPr>
          <p:cNvPr id="8"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9" name="Rectangle 46"/>
          <p:cNvSpPr>
            <a:spLocks noGrp="1" noChangeArrowheads="1"/>
          </p:cNvSpPr>
          <p:nvPr>
            <p:ph type="sldNum" sz="quarter" idx="12"/>
          </p:nvPr>
        </p:nvSpPr>
        <p:spPr>
          <a:ln/>
        </p:spPr>
        <p:txBody>
          <a:bodyPr/>
          <a:lstStyle>
            <a:lvl1pPr>
              <a:defRPr/>
            </a:lvl1pPr>
          </a:lstStyle>
          <a:p>
            <a:pPr>
              <a:defRPr/>
            </a:pPr>
            <a:fld id="{1DFE3CA1-1F67-46BC-B6F2-EBF60CBDD860}" type="slidenum">
              <a:rPr lang="tr-TR" smtClean="0"/>
              <a:pPr>
                <a:defRPr/>
              </a:pPr>
              <a:t>‹#›</a:t>
            </a:fld>
            <a:endParaRPr lang="tr-TR"/>
          </a:p>
        </p:txBody>
      </p:sp>
    </p:spTree>
    <p:extLst>
      <p:ext uri="{BB962C8B-B14F-4D97-AF65-F5344CB8AC3E}">
        <p14:creationId xmlns:p14="http://schemas.microsoft.com/office/powerpoint/2010/main" val="2175634341"/>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p:cSld name="Başlık Slaydı">
    <p:spTree>
      <p:nvGrpSpPr>
        <p:cNvPr id="1" name=""/>
        <p:cNvGrpSpPr/>
        <p:nvPr/>
      </p:nvGrpSpPr>
      <p:grpSpPr>
        <a:xfrm>
          <a:off x="0" y="0"/>
          <a:ext cx="0" cy="0"/>
          <a:chOff x="0" y="0"/>
          <a:chExt cx="0" cy="0"/>
        </a:xfrm>
      </p:grpSpPr>
      <p:sp>
        <p:nvSpPr>
          <p:cNvPr id="7" name="Metin Yer Tutucusu 11"/>
          <p:cNvSpPr>
            <a:spLocks noGrp="1"/>
          </p:cNvSpPr>
          <p:nvPr>
            <p:ph idx="1"/>
          </p:nvPr>
        </p:nvSpPr>
        <p:spPr>
          <a:xfrm>
            <a:off x="410935" y="1299507"/>
            <a:ext cx="7886700" cy="1179054"/>
          </a:xfrm>
          <a:prstGeom prst="rect">
            <a:avLst/>
          </a:prstGeom>
        </p:spPr>
        <p:txBody>
          <a:bodyPr rIns="0" anchor="b" anchorCtr="0">
            <a:noAutofit/>
          </a:bodyPr>
          <a:lstStyle>
            <a:lvl1pPr marL="0" indent="0" algn="l">
              <a:buNone/>
              <a:defRPr sz="2000" b="0" i="0" baseline="0">
                <a:latin typeface="Arial" panose="020B0604020202020204" pitchFamily="34" charset="0"/>
                <a:cs typeface="Arial" panose="020B0604020202020204" pitchFamily="34" charset="0"/>
              </a:defRPr>
            </a:lvl1pPr>
          </a:lstStyle>
          <a:p>
            <a:pPr lvl="0"/>
            <a:r>
              <a:rPr lang="tr-TR" noProof="0" smtClean="0"/>
              <a:t>Asıl metin stillerini düzenle</a:t>
            </a:r>
          </a:p>
        </p:txBody>
      </p:sp>
      <p:sp>
        <p:nvSpPr>
          <p:cNvPr id="9" name="Başlık Yer Tutucusu 10"/>
          <p:cNvSpPr>
            <a:spLocks noGrp="1"/>
          </p:cNvSpPr>
          <p:nvPr>
            <p:ph type="title"/>
          </p:nvPr>
        </p:nvSpPr>
        <p:spPr>
          <a:xfrm>
            <a:off x="410935" y="370117"/>
            <a:ext cx="7886700" cy="673965"/>
          </a:xfrm>
          <a:prstGeom prst="rect">
            <a:avLst/>
          </a:prstGeom>
        </p:spPr>
        <p:txBody>
          <a:bodyPr rIns="0" anchor="b" anchorCtr="0">
            <a:normAutofit/>
          </a:bodyPr>
          <a:lstStyle>
            <a:lvl1pPr>
              <a:defRPr sz="2400"/>
            </a:lvl1pPr>
          </a:lstStyle>
          <a:p>
            <a:pPr lvl="0"/>
            <a:r>
              <a:rPr lang="tr-TR" smtClean="0"/>
              <a:t>Asıl başlık stili için tıklatın</a:t>
            </a:r>
            <a:endParaRPr lang="tr-TR" dirty="0"/>
          </a:p>
        </p:txBody>
      </p:sp>
    </p:spTree>
    <p:extLst>
      <p:ext uri="{BB962C8B-B14F-4D97-AF65-F5344CB8AC3E}">
        <p14:creationId xmlns:p14="http://schemas.microsoft.com/office/powerpoint/2010/main" val="2336273859"/>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cSld name="Özel Düze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dirty="0"/>
          </a:p>
        </p:txBody>
      </p:sp>
    </p:spTree>
    <p:extLst>
      <p:ext uri="{BB962C8B-B14F-4D97-AF65-F5344CB8AC3E}">
        <p14:creationId xmlns:p14="http://schemas.microsoft.com/office/powerpoint/2010/main" val="1954219885"/>
      </p:ext>
    </p:extLst>
  </p:cSld>
  <p:clrMapOvr>
    <a:masterClrMapping/>
  </p:clrMapOvr>
  <p:hf sldNum="0" hdr="0" dt="0"/>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title"/>
          </p:nvPr>
        </p:nvSpPr>
        <p:spPr>
          <a:xfrm>
            <a:off x="762000" y="3276600"/>
            <a:ext cx="7543800" cy="1676400"/>
          </a:xfrm>
        </p:spPr>
        <p:txBody>
          <a:bodyPr anchor="b" anchorCtr="0"/>
          <a:lstStyle>
            <a:lvl1pPr algn="l">
              <a:defRPr sz="5400" b="0" cap="all"/>
            </a:lvl1pPr>
          </a:lstStyle>
          <a:p>
            <a:r>
              <a:rPr lang="tr-TR"/>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8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13212512-3B4A-4C0D-950D-6FFEACF07EB0}" type="datetime1">
              <a:rPr lang="en-US" smtClean="0"/>
              <a:pPr/>
              <a:t>3/16/2020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pPr/>
              <a:t>‹#›</a:t>
            </a:fld>
            <a:endParaRPr lang="en-US"/>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801106256"/>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userDrawn="1">
  <p:cSld name="1_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Asıl başlık stili için tıklatın</a:t>
            </a:r>
            <a:endParaRPr lang="en-US" dirty="0"/>
          </a:p>
        </p:txBody>
      </p:sp>
      <p:sp>
        <p:nvSpPr>
          <p:cNvPr id="4" name="Date Placeholder 3"/>
          <p:cNvSpPr>
            <a:spLocks noGrp="1"/>
          </p:cNvSpPr>
          <p:nvPr>
            <p:ph type="dt" sz="half" idx="10"/>
          </p:nvPr>
        </p:nvSpPr>
        <p:spPr/>
        <p:txBody>
          <a:bodyPr/>
          <a:lstStyle/>
          <a:p>
            <a:fld id="{419913B4-353A-43F0-919E-C9E766A5124A}" type="datetime1">
              <a:rPr lang="en-US" smtClean="0"/>
              <a:pPr/>
              <a:t>3/16/2020</a:t>
            </a:fld>
            <a:endParaRPr lang="en-US"/>
          </a:p>
        </p:txBody>
      </p:sp>
      <p:sp>
        <p:nvSpPr>
          <p:cNvPr id="5" name="Footer Placeholder 4"/>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pPr/>
              <a:t>‹#›</a:t>
            </a:fld>
            <a:endParaRPr lang="en-US"/>
          </a:p>
        </p:txBody>
      </p:sp>
    </p:spTree>
    <p:extLst>
      <p:ext uri="{BB962C8B-B14F-4D97-AF65-F5344CB8AC3E}">
        <p14:creationId xmlns:p14="http://schemas.microsoft.com/office/powerpoint/2010/main" val="190747082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a:xfrm>
            <a:off x="744501" y="51739"/>
            <a:ext cx="7654996" cy="513080"/>
          </a:xfrm>
          <a:prstGeom prst="rect">
            <a:avLst/>
          </a:prstGeom>
        </p:spPr>
        <p:txBody>
          <a:bodyPr lIns="0" tIns="0" rIns="0" bIns="0"/>
          <a:lstStyle>
            <a:lvl1pPr>
              <a:defRPr sz="3200" b="1" i="0">
                <a:solidFill>
                  <a:schemeClr val="tx1"/>
                </a:solidFill>
                <a:latin typeface="Arial"/>
                <a:cs typeface="Arial"/>
              </a:defRPr>
            </a:lvl1pPr>
          </a:lstStyle>
          <a:p>
            <a:endParaRPr/>
          </a:p>
        </p:txBody>
      </p:sp>
      <p:sp>
        <p:nvSpPr>
          <p:cNvPr id="3" name="Holder 3"/>
          <p:cNvSpPr>
            <a:spLocks noGrp="1"/>
          </p:cNvSpPr>
          <p:nvPr>
            <p:ph type="body" idx="1"/>
          </p:nvPr>
        </p:nvSpPr>
        <p:spPr>
          <a:xfrm>
            <a:off x="169320" y="1357782"/>
            <a:ext cx="4191000" cy="3683000"/>
          </a:xfrm>
          <a:prstGeom prst="rect">
            <a:avLst/>
          </a:prstGeom>
        </p:spPr>
        <p:txBody>
          <a:bodyPr lIns="0" tIns="0" rIns="0" bIns="0"/>
          <a:lstStyle>
            <a:lvl1pPr>
              <a:defRPr sz="2000" b="0" i="0">
                <a:solidFill>
                  <a:schemeClr val="tx1"/>
                </a:solidFill>
                <a:latin typeface="Arial"/>
                <a:cs typeface="Arial"/>
              </a:defRPr>
            </a:lvl1pPr>
          </a:lstStyle>
          <a:p>
            <a:endParaRPr/>
          </a:p>
        </p:txBody>
      </p:sp>
      <p:sp>
        <p:nvSpPr>
          <p:cNvPr id="4" name="Holder 4"/>
          <p:cNvSpPr>
            <a:spLocks noGrp="1"/>
          </p:cNvSpPr>
          <p:nvPr>
            <p:ph type="ftr" sz="quarter" idx="5"/>
          </p:nvPr>
        </p:nvSpPr>
        <p:spPr>
          <a:xfrm>
            <a:off x="3108960" y="6377940"/>
            <a:ext cx="2926080" cy="342900"/>
          </a:xfrm>
          <a:prstGeom prst="rect">
            <a:avLst/>
          </a:prstGeom>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457200" y="6377940"/>
            <a:ext cx="2103120" cy="342900"/>
          </a:xfrm>
          <a:prstGeom prst="rect">
            <a:avLst/>
          </a:prstGeom>
        </p:spPr>
        <p:txBody>
          <a:bodyPr lIns="0" tIns="0" rIns="0" bIns="0"/>
          <a:lstStyle>
            <a:lvl1pPr algn="l">
              <a:defRPr>
                <a:solidFill>
                  <a:schemeClr val="tx1">
                    <a:tint val="75000"/>
                  </a:schemeClr>
                </a:solidFill>
              </a:defRPr>
            </a:lvl1pPr>
          </a:lstStyle>
          <a:p>
            <a:fld id="{1D8BD707-D9CF-40AE-B4C6-C98DA3205C09}" type="datetimeFigureOut">
              <a:rPr lang="en-US"/>
              <a:pPr/>
              <a:t>3/16/2020</a:t>
            </a:fld>
            <a:endParaRPr lang="en-US"/>
          </a:p>
        </p:txBody>
      </p:sp>
      <p:sp>
        <p:nvSpPr>
          <p:cNvPr id="6" name="Holder 6"/>
          <p:cNvSpPr>
            <a:spLocks noGrp="1"/>
          </p:cNvSpPr>
          <p:nvPr>
            <p:ph type="sldNum" sz="quarter" idx="7"/>
          </p:nvPr>
        </p:nvSpPr>
        <p:spPr>
          <a:xfrm>
            <a:off x="6583680" y="6377940"/>
            <a:ext cx="2103120" cy="342900"/>
          </a:xfrm>
          <a:prstGeom prst="rect">
            <a:avLst/>
          </a:prstGeom>
        </p:spPr>
        <p:txBody>
          <a:bodyPr lIns="0" tIns="0" rIns="0" bIns="0"/>
          <a:lstStyle>
            <a:lvl1pPr algn="r">
              <a:defRPr>
                <a:solidFill>
                  <a:schemeClr val="tx1">
                    <a:tint val="75000"/>
                  </a:schemeClr>
                </a:solidFill>
              </a:defRPr>
            </a:lvl1pPr>
          </a:lstStyle>
          <a:p>
            <a:fld id="{B6F15528-21DE-4FAA-801E-634DDDAF4B2B}" type="slidenum">
              <a:rPr/>
              <a:pPr/>
              <a:t>‹#›</a:t>
            </a:fld>
            <a:endParaRPr/>
          </a:p>
        </p:txBody>
      </p:sp>
    </p:spTree>
    <p:extLst>
      <p:ext uri="{BB962C8B-B14F-4D97-AF65-F5344CB8AC3E}">
        <p14:creationId xmlns:p14="http://schemas.microsoft.com/office/powerpoint/2010/main" val="105600819"/>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obj">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a:xfrm>
            <a:off x="3108960" y="6377940"/>
            <a:ext cx="2926080" cy="342900"/>
          </a:xfrm>
          <a:prstGeom prst="rect">
            <a:avLst/>
          </a:prstGeom>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a:xfrm>
            <a:off x="457200" y="6377940"/>
            <a:ext cx="2103120" cy="342900"/>
          </a:xfrm>
          <a:prstGeom prst="rect">
            <a:avLst/>
          </a:prstGeom>
        </p:spPr>
        <p:txBody>
          <a:bodyPr lIns="0" tIns="0" rIns="0" bIns="0"/>
          <a:lstStyle>
            <a:lvl1pPr algn="l">
              <a:defRPr>
                <a:solidFill>
                  <a:schemeClr val="tx1">
                    <a:tint val="75000"/>
                  </a:schemeClr>
                </a:solidFill>
              </a:defRPr>
            </a:lvl1pPr>
          </a:lstStyle>
          <a:p>
            <a:fld id="{1D8BD707-D9CF-40AE-B4C6-C98DA3205C09}" type="datetimeFigureOut">
              <a:rPr lang="en-US"/>
              <a:pPr/>
              <a:t>3/16/2020</a:t>
            </a:fld>
            <a:endParaRPr lang="en-US"/>
          </a:p>
        </p:txBody>
      </p:sp>
      <p:sp>
        <p:nvSpPr>
          <p:cNvPr id="4" name="Holder 4"/>
          <p:cNvSpPr>
            <a:spLocks noGrp="1"/>
          </p:cNvSpPr>
          <p:nvPr>
            <p:ph type="sldNum" sz="quarter" idx="7"/>
          </p:nvPr>
        </p:nvSpPr>
        <p:spPr>
          <a:xfrm>
            <a:off x="6583680" y="6377940"/>
            <a:ext cx="2103120" cy="342900"/>
          </a:xfrm>
          <a:prstGeom prst="rect">
            <a:avLst/>
          </a:prstGeom>
        </p:spPr>
        <p:txBody>
          <a:bodyPr lIns="0" tIns="0" rIns="0" bIns="0"/>
          <a:lstStyle>
            <a:lvl1pPr algn="r">
              <a:defRPr>
                <a:solidFill>
                  <a:schemeClr val="tx1">
                    <a:tint val="75000"/>
                  </a:schemeClr>
                </a:solidFill>
              </a:defRPr>
            </a:lvl1pPr>
          </a:lstStyle>
          <a:p>
            <a:fld id="{B6F15528-21DE-4FAA-801E-634DDDAF4B2B}" type="slidenum">
              <a:rPr/>
              <a:pPr/>
              <a:t>‹#›</a:t>
            </a:fld>
            <a:endParaRPr/>
          </a:p>
        </p:txBody>
      </p:sp>
    </p:spTree>
    <p:extLst>
      <p:ext uri="{BB962C8B-B14F-4D97-AF65-F5344CB8AC3E}">
        <p14:creationId xmlns:p14="http://schemas.microsoft.com/office/powerpoint/2010/main" val="31216806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5" name="Date Placeholder 4"/>
          <p:cNvSpPr>
            <a:spLocks noGrp="1"/>
          </p:cNvSpPr>
          <p:nvPr>
            <p:ph type="dt" sz="half" idx="10"/>
          </p:nvPr>
        </p:nvSpPr>
        <p:spPr/>
        <p:txBody>
          <a:bodyPr/>
          <a:lstStyle/>
          <a:p>
            <a:fld id="{FEB19078-E88E-432E-B463-E382E09B18DC}" type="datetime1">
              <a:rPr lang="en-US" smtClean="0"/>
              <a:pPr/>
              <a:t>3/16/2020</a:t>
            </a:fld>
            <a:endParaRPr lang="en-US"/>
          </a:p>
        </p:txBody>
      </p:sp>
      <p:sp>
        <p:nvSpPr>
          <p:cNvPr id="6" name="Footer Placeholder 5"/>
          <p:cNvSpPr>
            <a:spLocks noGrp="1"/>
          </p:cNvSpPr>
          <p:nvPr>
            <p:ph type="ftr" sz="quarter" idx="11"/>
          </p:nvPr>
        </p:nvSpPr>
        <p:spPr/>
        <p:txBody>
          <a:bodyPr/>
          <a:lstStyle/>
          <a:p>
            <a:r>
              <a:rPr lang="en-US"/>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450E119D-8EDB-4D0A-AB54-479909DD9FBC}" type="slidenum">
              <a:rPr lang="en-US" smtClean="0"/>
              <a:pPr/>
              <a:t>‹#›</a:t>
            </a:fld>
            <a:endParaRPr lang="en-US"/>
          </a:p>
        </p:txBody>
      </p:sp>
    </p:spTree>
    <p:extLst>
      <p:ext uri="{BB962C8B-B14F-4D97-AF65-F5344CB8AC3E}">
        <p14:creationId xmlns:p14="http://schemas.microsoft.com/office/powerpoint/2010/main" val="39026643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7589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46451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7" name="Date Placeholder 6"/>
          <p:cNvSpPr>
            <a:spLocks noGrp="1"/>
          </p:cNvSpPr>
          <p:nvPr>
            <p:ph type="dt" sz="half" idx="10"/>
          </p:nvPr>
        </p:nvSpPr>
        <p:spPr/>
        <p:txBody>
          <a:bodyPr/>
          <a:lstStyle/>
          <a:p>
            <a:fld id="{32BF88A8-F742-4F69-A35B-1B28FBF07202}" type="datetime1">
              <a:rPr lang="en-US" smtClean="0"/>
              <a:pPr/>
              <a:t>3/16/2020</a:t>
            </a:fld>
            <a:endParaRPr lang="en-US"/>
          </a:p>
        </p:txBody>
      </p:sp>
      <p:sp>
        <p:nvSpPr>
          <p:cNvPr id="8" name="Footer Placeholder 7"/>
          <p:cNvSpPr>
            <a:spLocks noGrp="1"/>
          </p:cNvSpPr>
          <p:nvPr>
            <p:ph type="ftr" sz="quarter" idx="11"/>
          </p:nvPr>
        </p:nvSpPr>
        <p:spPr/>
        <p:txBody>
          <a:bodyPr/>
          <a:lstStyle/>
          <a:p>
            <a:r>
              <a:rPr lang="en-US"/>
              <a:t>Prof. Dr. Harun TANRIVERMİŞ, Yrd. Doç. Dr. Yeşim ALİEFENDİOĞLU Ekonomi I 2016-2017 Güz Dönemi</a:t>
            </a:r>
          </a:p>
        </p:txBody>
      </p:sp>
      <p:sp>
        <p:nvSpPr>
          <p:cNvPr id="9" name="Slide Number Placeholder 8"/>
          <p:cNvSpPr>
            <a:spLocks noGrp="1"/>
          </p:cNvSpPr>
          <p:nvPr>
            <p:ph type="sldNum" sz="quarter" idx="12"/>
          </p:nvPr>
        </p:nvSpPr>
        <p:spPr/>
        <p:txBody>
          <a:bodyPr/>
          <a:lstStyle/>
          <a:p>
            <a:fld id="{450E119D-8EDB-4D0A-AB54-479909DD9FBC}" type="slidenum">
              <a:rPr lang="en-US" smtClean="0"/>
              <a:pPr/>
              <a:t>‹#›</a:t>
            </a:fld>
            <a:endParaRPr lang="en-US"/>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43776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246C0540-C812-4A10-A4A2-8F2918206376}" type="datetime1">
              <a:rPr lang="en-US" smtClean="0"/>
              <a:pPr/>
              <a:t>3/16/2020</a:t>
            </a:fld>
            <a:endParaRPr lang="en-US"/>
          </a:p>
        </p:txBody>
      </p:sp>
      <p:sp>
        <p:nvSpPr>
          <p:cNvPr id="4" name="Footer Placeholder 3"/>
          <p:cNvSpPr>
            <a:spLocks noGrp="1"/>
          </p:cNvSpPr>
          <p:nvPr>
            <p:ph type="ftr" sz="quarter" idx="11"/>
          </p:nvPr>
        </p:nvSpPr>
        <p:spPr/>
        <p:txBody>
          <a:bodyPr/>
          <a:lstStyle/>
          <a:p>
            <a:r>
              <a:rPr lang="en-US"/>
              <a:t>Prof. Dr. Harun TANRIVERMİŞ, Yrd. Doç. Dr. Yeşim ALİEFENDİOĞLU Ekonomi I 2016-2017 Güz Dönemi</a:t>
            </a:r>
          </a:p>
        </p:txBody>
      </p:sp>
      <p:sp>
        <p:nvSpPr>
          <p:cNvPr id="5" name="Slide Number Placeholder 4"/>
          <p:cNvSpPr>
            <a:spLocks noGrp="1"/>
          </p:cNvSpPr>
          <p:nvPr>
            <p:ph type="sldNum" sz="quarter" idx="12"/>
          </p:nvPr>
        </p:nvSpPr>
        <p:spPr/>
        <p:txBody>
          <a:bodyPr/>
          <a:lstStyle/>
          <a:p>
            <a:fld id="{450E119D-8EDB-4D0A-AB54-479909DD9FBC}" type="slidenum">
              <a:rPr lang="en-US" smtClean="0"/>
              <a:pPr/>
              <a:t>‹#›</a:t>
            </a:fld>
            <a:endParaRPr lang="en-US"/>
          </a:p>
        </p:txBody>
      </p:sp>
    </p:spTree>
    <p:extLst>
      <p:ext uri="{BB962C8B-B14F-4D97-AF65-F5344CB8AC3E}">
        <p14:creationId xmlns:p14="http://schemas.microsoft.com/office/powerpoint/2010/main" val="30046229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180DDDF-7A43-4041-A150-A5265DD17B5B}" type="datetime1">
              <a:rPr lang="en-US" smtClean="0"/>
              <a:pPr/>
              <a:t>3/16/2020</a:t>
            </a:fld>
            <a:endParaRPr lang="en-US"/>
          </a:p>
        </p:txBody>
      </p:sp>
      <p:sp>
        <p:nvSpPr>
          <p:cNvPr id="3" name="Footer Placeholder 2"/>
          <p:cNvSpPr>
            <a:spLocks noGrp="1"/>
          </p:cNvSpPr>
          <p:nvPr>
            <p:ph type="ftr" sz="quarter" idx="11"/>
          </p:nvPr>
        </p:nvSpPr>
        <p:spPr/>
        <p:txBody>
          <a:bodyPr/>
          <a:lstStyle/>
          <a:p>
            <a:r>
              <a:rPr lang="en-US"/>
              <a:t>Prof. Dr. Harun TANRIVERMİŞ, Yrd. Doç. Dr. Yeşim ALİEFENDİOĞLU Ekonomi I 2016-2017 Güz Dönemi</a:t>
            </a:r>
          </a:p>
        </p:txBody>
      </p:sp>
      <p:sp>
        <p:nvSpPr>
          <p:cNvPr id="4" name="Slide Number Placeholder 3"/>
          <p:cNvSpPr>
            <a:spLocks noGrp="1"/>
          </p:cNvSpPr>
          <p:nvPr>
            <p:ph type="sldNum" sz="quarter" idx="12"/>
          </p:nvPr>
        </p:nvSpPr>
        <p:spPr/>
        <p:txBody>
          <a:bodyPr/>
          <a:lstStyle/>
          <a:p>
            <a:fld id="{450E119D-8EDB-4D0A-AB54-479909DD9FBC}" type="slidenum">
              <a:rPr lang="en-US" smtClean="0"/>
              <a:pPr/>
              <a:t>‹#›</a:t>
            </a:fld>
            <a:endParaRPr lang="en-US"/>
          </a:p>
        </p:txBody>
      </p:sp>
    </p:spTree>
    <p:extLst>
      <p:ext uri="{BB962C8B-B14F-4D97-AF65-F5344CB8AC3E}">
        <p14:creationId xmlns:p14="http://schemas.microsoft.com/office/powerpoint/2010/main" val="14838819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5400" b="0"/>
            </a:lvl1pPr>
          </a:lstStyle>
          <a:p>
            <a:r>
              <a:rPr lang="tr-TR"/>
              <a:t>Asıl başlık stili için tıklatın</a:t>
            </a:r>
            <a:endParaRPr lang="en-US"/>
          </a:p>
        </p:txBody>
      </p:sp>
      <p:sp>
        <p:nvSpPr>
          <p:cNvPr id="3" name="Content Placeholder 2"/>
          <p:cNvSpPr>
            <a:spLocks noGrp="1"/>
          </p:cNvSpPr>
          <p:nvPr>
            <p:ph idx="1"/>
          </p:nvPr>
        </p:nvSpPr>
        <p:spPr>
          <a:xfrm>
            <a:off x="3710866" y="457202"/>
            <a:ext cx="4594934" cy="4114799"/>
          </a:xfrm>
        </p:spPr>
        <p:txBody>
          <a:bodyPr/>
          <a:lstStyle>
            <a:lvl1pPr>
              <a:defRPr sz="2400"/>
            </a:lvl1pPr>
            <a:lvl2pPr>
              <a:defRPr sz="2200"/>
            </a:lvl2pPr>
            <a:lvl3pPr>
              <a:defRPr sz="2000"/>
            </a:lvl3pPr>
            <a:lvl4pPr>
              <a:defRPr sz="1800"/>
            </a:lvl4pPr>
            <a:lvl5pPr>
              <a:defRPr sz="1800"/>
            </a:lvl5pPr>
            <a:lvl6pPr>
              <a:defRPr sz="2000"/>
            </a:lvl6pPr>
            <a:lvl7pPr>
              <a:defRPr sz="2000"/>
            </a:lvl7pPr>
            <a:lvl8pPr>
              <a:defRPr sz="2000"/>
            </a:lvl8pPr>
            <a:lvl9pPr>
              <a:defRPr sz="20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762002" y="457200"/>
            <a:ext cx="2673657" cy="4114800"/>
          </a:xfrm>
        </p:spPr>
        <p:txBody>
          <a:bodyPr>
            <a:normAutofit/>
          </a:bodyPr>
          <a:lstStyle>
            <a:lvl1pPr marL="0" indent="0">
              <a:buNone/>
              <a:defRPr sz="21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737B923B-C384-40AA-8590-01472514B94D}" type="datetime1">
              <a:rPr lang="en-US" smtClean="0"/>
              <a:pPr/>
              <a:t>3/16/2020</a:t>
            </a:fld>
            <a:endParaRPr lang="en-US"/>
          </a:p>
        </p:txBody>
      </p:sp>
      <p:sp>
        <p:nvSpPr>
          <p:cNvPr id="6" name="Footer Placeholder 5"/>
          <p:cNvSpPr>
            <a:spLocks noGrp="1"/>
          </p:cNvSpPr>
          <p:nvPr>
            <p:ph type="ftr" sz="quarter" idx="11"/>
          </p:nvPr>
        </p:nvSpPr>
        <p:spPr/>
        <p:txBody>
          <a:bodyPr/>
          <a:lstStyle/>
          <a:p>
            <a:r>
              <a:rPr lang="en-US"/>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450E119D-8EDB-4D0A-AB54-479909DD9FBC}" type="slidenum">
              <a:rPr lang="en-US" smtClean="0"/>
              <a:pPr/>
              <a:t>‹#›</a:t>
            </a:fld>
            <a:endParaRPr lang="en-US"/>
          </a:p>
        </p:txBody>
      </p:sp>
      <p:cxnSp>
        <p:nvCxnSpPr>
          <p:cNvPr id="10" name="Straight Connector 9"/>
          <p:cNvCxnSpPr/>
          <p:nvPr/>
        </p:nvCxnSpPr>
        <p:spPr>
          <a:xfrm rot="5400000">
            <a:off x="1677194" y="2514601"/>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943253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5400" b="0"/>
            </a:lvl1pPr>
          </a:lstStyle>
          <a:p>
            <a:r>
              <a:rPr lang="tr-TR"/>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E3210B27-1C63-4458-A0DE-D05A3D5ED342}" type="datetime1">
              <a:rPr lang="en-US" smtClean="0"/>
              <a:pPr/>
              <a:t>3/16/2020</a:t>
            </a:fld>
            <a:endParaRPr lang="en-US"/>
          </a:p>
        </p:txBody>
      </p:sp>
      <p:sp>
        <p:nvSpPr>
          <p:cNvPr id="6" name="Footer Placeholder 5"/>
          <p:cNvSpPr>
            <a:spLocks noGrp="1"/>
          </p:cNvSpPr>
          <p:nvPr>
            <p:ph type="ftr" sz="quarter" idx="11"/>
          </p:nvPr>
        </p:nvSpPr>
        <p:spPr/>
        <p:txBody>
          <a:bodyPr/>
          <a:lstStyle/>
          <a:p>
            <a:r>
              <a:rPr lang="en-US"/>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450E119D-8EDB-4D0A-AB54-479909DD9FBC}" type="slidenum">
              <a:rPr lang="en-US" smtClean="0"/>
              <a:pPr/>
              <a:t>‹#›</a:t>
            </a:fld>
            <a:endParaRPr lang="en-US"/>
          </a:p>
        </p:txBody>
      </p:sp>
    </p:spTree>
    <p:extLst>
      <p:ext uri="{BB962C8B-B14F-4D97-AF65-F5344CB8AC3E}">
        <p14:creationId xmlns:p14="http://schemas.microsoft.com/office/powerpoint/2010/main" val="7582204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slideLayout" Target="../slideLayouts/slideLayout25.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6" Type="http://schemas.openxmlformats.org/officeDocument/2006/relationships/theme" Target="../theme/theme2.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5" Type="http://schemas.openxmlformats.org/officeDocument/2006/relationships/slideLayout" Target="../slideLayouts/slideLayout2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 Id="rId14" Type="http://schemas.openxmlformats.org/officeDocument/2006/relationships/slideLayout" Target="../slideLayouts/slideLayout26.xml"/></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30.xml"/><Relationship Id="rId7" Type="http://schemas.openxmlformats.org/officeDocument/2006/relationships/image" Target="../media/image2.jpeg"/><Relationship Id="rId2" Type="http://schemas.openxmlformats.org/officeDocument/2006/relationships/slideLayout" Target="../slideLayouts/slideLayout29.xml"/><Relationship Id="rId1" Type="http://schemas.openxmlformats.org/officeDocument/2006/relationships/slideLayout" Target="../slideLayouts/slideLayout28.xml"/><Relationship Id="rId6" Type="http://schemas.openxmlformats.org/officeDocument/2006/relationships/theme" Target="../theme/theme3.xml"/><Relationship Id="rId5" Type="http://schemas.openxmlformats.org/officeDocument/2006/relationships/slideLayout" Target="../slideLayouts/slideLayout32.xml"/><Relationship Id="rId4"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6248400" y="6208778"/>
            <a:ext cx="2133600" cy="365125"/>
          </a:xfrm>
          <a:prstGeom prst="rect">
            <a:avLst/>
          </a:prstGeom>
        </p:spPr>
        <p:txBody>
          <a:bodyPr vert="horz" lIns="91440" tIns="45720" rIns="91440" bIns="45720" rtlCol="0" anchor="ctr"/>
          <a:lstStyle>
            <a:lvl1pPr algn="r">
              <a:defRPr sz="1200" b="1">
                <a:solidFill>
                  <a:schemeClr val="tx2">
                    <a:lumMod val="90000"/>
                    <a:lumOff val="10000"/>
                  </a:schemeClr>
                </a:solidFill>
                <a:latin typeface="+mn-lt"/>
              </a:defRPr>
            </a:lvl1pPr>
          </a:lstStyle>
          <a:p>
            <a:fld id="{D5BA3AE7-9ECF-44E5-AA35-A658ADA8F751}" type="datetime1">
              <a:rPr lang="en-US" smtClean="0"/>
              <a:pPr/>
              <a:t>3/16/2020</a:t>
            </a:fld>
            <a:endParaRPr lang="en-US"/>
          </a:p>
        </p:txBody>
      </p:sp>
      <p:sp>
        <p:nvSpPr>
          <p:cNvPr id="5" name="Footer Placeholder 4"/>
          <p:cNvSpPr>
            <a:spLocks noGrp="1"/>
          </p:cNvSpPr>
          <p:nvPr>
            <p:ph type="ftr" sz="quarter" idx="3"/>
          </p:nvPr>
        </p:nvSpPr>
        <p:spPr>
          <a:xfrm>
            <a:off x="761999" y="6208778"/>
            <a:ext cx="4873869" cy="365125"/>
          </a:xfrm>
          <a:prstGeom prst="rect">
            <a:avLst/>
          </a:prstGeom>
        </p:spPr>
        <p:txBody>
          <a:bodyPr vert="horz" lIns="91440" tIns="45720" rIns="91440" bIns="45720" rtlCol="0" anchor="ctr"/>
          <a:lstStyle>
            <a:lvl1pPr algn="l">
              <a:defRPr sz="1200" b="1">
                <a:solidFill>
                  <a:schemeClr val="tx2">
                    <a:lumMod val="90000"/>
                    <a:lumOff val="10000"/>
                  </a:schemeClr>
                </a:solidFill>
              </a:defRPr>
            </a:lvl1pPr>
          </a:lstStyle>
          <a:p>
            <a:r>
              <a:rPr lang="en-US"/>
              <a:t>Prof. Dr. Harun TANRIVERMİŞ, Yrd. Doç. Dr. Yeşim ALİEFENDİOĞLU Ekonomi I 2016-2017 Güz Dönemi</a:t>
            </a:r>
          </a:p>
        </p:txBody>
      </p:sp>
      <p:sp>
        <p:nvSpPr>
          <p:cNvPr id="6" name="Slide Number Placeholder 5"/>
          <p:cNvSpPr>
            <a:spLocks noGrp="1"/>
          </p:cNvSpPr>
          <p:nvPr>
            <p:ph type="sldNum" sz="quarter" idx="4"/>
          </p:nvPr>
        </p:nvSpPr>
        <p:spPr>
          <a:xfrm>
            <a:off x="7620000" y="5687570"/>
            <a:ext cx="762000" cy="365125"/>
          </a:xfrm>
          <a:prstGeom prst="rect">
            <a:avLst/>
          </a:prstGeom>
        </p:spPr>
        <p:txBody>
          <a:bodyPr vert="horz" lIns="91440" tIns="45720" rIns="91440" bIns="45720" rtlCol="0" anchor="ctr"/>
          <a:lstStyle>
            <a:lvl1pPr algn="r">
              <a:defRPr sz="2400">
                <a:solidFill>
                  <a:schemeClr val="tx1">
                    <a:lumMod val="85000"/>
                    <a:lumOff val="15000"/>
                  </a:schemeClr>
                </a:solidFill>
                <a:latin typeface="+mj-lt"/>
              </a:defRPr>
            </a:lvl1pPr>
          </a:lstStyle>
          <a:p>
            <a:fld id="{450E119D-8EDB-4D0A-AB54-479909DD9FBC}" type="slidenum">
              <a:rPr lang="en-US" smtClean="0"/>
              <a:pPr/>
              <a:t>‹#›</a:t>
            </a:fld>
            <a:endParaRPr lang="en-US"/>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63282708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89" r:id="rId12"/>
  </p:sldLayoutIdLst>
  <p:hf sldNum="0" hdr="0" dt="0"/>
  <p:txStyles>
    <p:titleStyle>
      <a:lvl1pPr algn="l" defTabSz="9144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594360" indent="-274320" algn="l" defTabSz="914400" rtl="0" eaLnBrk="1" latinLnBrk="0" hangingPunct="1">
        <a:spcBef>
          <a:spcPct val="20000"/>
        </a:spcBef>
        <a:buClr>
          <a:schemeClr val="accent1"/>
        </a:buClr>
        <a:buFont typeface="Arial" pitchFamily="34" charset="0"/>
        <a:buChar char="•"/>
        <a:defRPr sz="2200" kern="1200">
          <a:solidFill>
            <a:schemeClr val="tx2"/>
          </a:solidFill>
          <a:latin typeface="+mn-lt"/>
          <a:ea typeface="+mn-ea"/>
          <a:cs typeface="+mn-cs"/>
        </a:defRPr>
      </a:lvl2pPr>
      <a:lvl3pPr marL="868680" indent="-228600" algn="l" defTabSz="914400" rtl="0" eaLnBrk="1" latinLnBrk="0" hangingPunct="1">
        <a:spcBef>
          <a:spcPct val="20000"/>
        </a:spcBef>
        <a:buClr>
          <a:schemeClr val="accent1"/>
        </a:buClr>
        <a:buFont typeface="Arial" pitchFamily="34" charset="0"/>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4pPr>
      <a:lvl5pPr marL="1371600" indent="-228600" algn="l" defTabSz="914400" rtl="0" eaLnBrk="1" latinLnBrk="0" hangingPunct="1">
        <a:spcBef>
          <a:spcPct val="20000"/>
        </a:spcBef>
        <a:buClr>
          <a:schemeClr val="accent1"/>
        </a:buClr>
        <a:buFont typeface="Arial" pitchFamily="34" charset="0"/>
        <a:buChar char="•"/>
        <a:defRPr sz="1800" kern="1200" baseline="0">
          <a:solidFill>
            <a:schemeClr val="tx2"/>
          </a:solidFill>
          <a:latin typeface="+mn-lt"/>
          <a:ea typeface="+mn-ea"/>
          <a:cs typeface="+mn-cs"/>
        </a:defRPr>
      </a:lvl5pPr>
      <a:lvl6pPr marL="164592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6pPr>
      <a:lvl7pPr marL="1901952"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7pPr>
      <a:lvl8pPr marL="219456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8pPr>
      <a:lvl9pPr marL="246888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6248400" y="6208778"/>
            <a:ext cx="2133600" cy="365125"/>
          </a:xfrm>
          <a:prstGeom prst="rect">
            <a:avLst/>
          </a:prstGeom>
        </p:spPr>
        <p:txBody>
          <a:bodyPr vert="horz" lIns="91440" tIns="45720" rIns="91440" bIns="45720" rtlCol="0" anchor="ctr"/>
          <a:lstStyle>
            <a:lvl1pPr algn="r">
              <a:defRPr sz="1200" b="1">
                <a:solidFill>
                  <a:schemeClr val="tx2">
                    <a:lumMod val="90000"/>
                    <a:lumOff val="10000"/>
                  </a:schemeClr>
                </a:solidFill>
                <a:latin typeface="+mn-lt"/>
              </a:defRPr>
            </a:lvl1pPr>
          </a:lstStyle>
          <a:p>
            <a:fld id="{39369955-C8A4-4023-9F6B-3A82C0FA9480}" type="datetime1">
              <a:rPr lang="en-US" smtClean="0"/>
              <a:pPr/>
              <a:t>3/16/2020</a:t>
            </a:fld>
            <a:endParaRPr lang="tr-TR"/>
          </a:p>
        </p:txBody>
      </p:sp>
      <p:sp>
        <p:nvSpPr>
          <p:cNvPr id="5" name="Footer Placeholder 4"/>
          <p:cNvSpPr>
            <a:spLocks noGrp="1"/>
          </p:cNvSpPr>
          <p:nvPr>
            <p:ph type="ftr" sz="quarter" idx="3"/>
          </p:nvPr>
        </p:nvSpPr>
        <p:spPr>
          <a:xfrm>
            <a:off x="761999" y="6208778"/>
            <a:ext cx="4873869" cy="365125"/>
          </a:xfrm>
          <a:prstGeom prst="rect">
            <a:avLst/>
          </a:prstGeom>
        </p:spPr>
        <p:txBody>
          <a:bodyPr vert="horz" lIns="91440" tIns="45720" rIns="91440" bIns="45720" rtlCol="0" anchor="ctr"/>
          <a:lstStyle>
            <a:lvl1pPr algn="l">
              <a:defRPr sz="1200" b="1">
                <a:solidFill>
                  <a:schemeClr val="tx2">
                    <a:lumMod val="90000"/>
                    <a:lumOff val="10000"/>
                  </a:schemeClr>
                </a:solidFill>
              </a:defRPr>
            </a:lvl1pPr>
          </a:lstStyle>
          <a:p>
            <a:r>
              <a:rPr lang="tr-TR"/>
              <a:t>Prof. Dr. Harun TANRIVERMİŞ, Yrd. Doç. Dr. Yeşim ALİEFENDİOĞLU Ekonomi I 2016-2017 Güz Dönemi</a:t>
            </a:r>
          </a:p>
        </p:txBody>
      </p:sp>
      <p:sp>
        <p:nvSpPr>
          <p:cNvPr id="6" name="Slide Number Placeholder 5"/>
          <p:cNvSpPr>
            <a:spLocks noGrp="1"/>
          </p:cNvSpPr>
          <p:nvPr>
            <p:ph type="sldNum" sz="quarter" idx="4"/>
          </p:nvPr>
        </p:nvSpPr>
        <p:spPr>
          <a:xfrm>
            <a:off x="7620000" y="5687570"/>
            <a:ext cx="762000" cy="365125"/>
          </a:xfrm>
          <a:prstGeom prst="rect">
            <a:avLst/>
          </a:prstGeom>
        </p:spPr>
        <p:txBody>
          <a:bodyPr vert="horz" lIns="91440" tIns="45720" rIns="91440" bIns="45720" rtlCol="0" anchor="ctr"/>
          <a:lstStyle>
            <a:lvl1pPr algn="r">
              <a:defRPr sz="2400">
                <a:solidFill>
                  <a:schemeClr val="tx1">
                    <a:lumMod val="85000"/>
                    <a:lumOff val="15000"/>
                  </a:schemeClr>
                </a:solidFill>
                <a:latin typeface="+mj-lt"/>
              </a:defRPr>
            </a:lvl1pPr>
          </a:lstStyle>
          <a:p>
            <a:fld id="{B1DEFA8C-F947-479F-BE07-76B6B3F80BF1}" type="slidenum">
              <a:rPr lang="tr-TR" smtClean="0"/>
              <a:pPr/>
              <a:t>‹#›</a:t>
            </a:fld>
            <a:endParaRPr lang="tr-TR"/>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941729721"/>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 id="2147483685" r:id="rId12"/>
    <p:sldLayoutId id="2147483686" r:id="rId13"/>
    <p:sldLayoutId id="2147483687" r:id="rId14"/>
    <p:sldLayoutId id="2147483688" r:id="rId15"/>
  </p:sldLayoutIdLst>
  <p:hf sldNum="0" hdr="0" dt="0"/>
  <p:txStyles>
    <p:titleStyle>
      <a:lvl1pPr algn="l" defTabSz="9144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594360" indent="-274320" algn="l" defTabSz="914400" rtl="0" eaLnBrk="1" latinLnBrk="0" hangingPunct="1">
        <a:spcBef>
          <a:spcPct val="20000"/>
        </a:spcBef>
        <a:buClr>
          <a:schemeClr val="accent1"/>
        </a:buClr>
        <a:buFont typeface="Arial" pitchFamily="34" charset="0"/>
        <a:buChar char="•"/>
        <a:defRPr sz="2200" kern="1200">
          <a:solidFill>
            <a:schemeClr val="tx2"/>
          </a:solidFill>
          <a:latin typeface="+mn-lt"/>
          <a:ea typeface="+mn-ea"/>
          <a:cs typeface="+mn-cs"/>
        </a:defRPr>
      </a:lvl2pPr>
      <a:lvl3pPr marL="868680" indent="-228600" algn="l" defTabSz="914400" rtl="0" eaLnBrk="1" latinLnBrk="0" hangingPunct="1">
        <a:spcBef>
          <a:spcPct val="20000"/>
        </a:spcBef>
        <a:buClr>
          <a:schemeClr val="accent1"/>
        </a:buClr>
        <a:buFont typeface="Arial" pitchFamily="34" charset="0"/>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4pPr>
      <a:lvl5pPr marL="1371600" indent="-228600" algn="l" defTabSz="914400" rtl="0" eaLnBrk="1" latinLnBrk="0" hangingPunct="1">
        <a:spcBef>
          <a:spcPct val="20000"/>
        </a:spcBef>
        <a:buClr>
          <a:schemeClr val="accent1"/>
        </a:buClr>
        <a:buFont typeface="Arial" pitchFamily="34" charset="0"/>
        <a:buChar char="•"/>
        <a:defRPr sz="1800" kern="1200" baseline="0">
          <a:solidFill>
            <a:schemeClr val="tx2"/>
          </a:solidFill>
          <a:latin typeface="+mn-lt"/>
          <a:ea typeface="+mn-ea"/>
          <a:cs typeface="+mn-cs"/>
        </a:defRPr>
      </a:lvl5pPr>
      <a:lvl6pPr marL="164592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6pPr>
      <a:lvl7pPr marL="1901952"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7pPr>
      <a:lvl8pPr marL="219456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8pPr>
      <a:lvl9pPr marL="246888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Resim 6"/>
          <p:cNvPicPr>
            <a:picLocks noChangeAspect="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0" y="2"/>
            <a:ext cx="9144000" cy="6856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057028069"/>
      </p:ext>
    </p:extLst>
  </p:cSld>
  <p:clrMap bg1="lt1" tx1="dk1" bg2="lt2" tx2="dk2" accent1="accent1" accent2="accent2" accent3="accent3" accent4="accent4" accent5="accent5" accent6="accent6" hlink="hlink" folHlink="folHlink"/>
  <p:sldLayoutIdLst>
    <p:sldLayoutId id="2147483691" r:id="rId1"/>
    <p:sldLayoutId id="2147483692" r:id="rId2"/>
    <p:sldLayoutId id="2147483696" r:id="rId3"/>
    <p:sldLayoutId id="2147483697" r:id="rId4"/>
    <p:sldLayoutId id="2147483698" r:id="rId5"/>
  </p:sldLayoutIdLst>
  <p:hf sldNum="0" hdr="0" dt="0"/>
  <p:txStyles>
    <p:titleStyle>
      <a:lvl1pPr algn="l" rtl="0" eaLnBrk="1" fontAlgn="base" hangingPunct="1">
        <a:lnSpc>
          <a:spcPct val="90000"/>
        </a:lnSpc>
        <a:spcBef>
          <a:spcPct val="0"/>
        </a:spcBef>
        <a:spcAft>
          <a:spcPct val="0"/>
        </a:spcAft>
        <a:defRPr lang="tr-TR" sz="2000" b="1" kern="1200" dirty="0">
          <a:solidFill>
            <a:srgbClr val="160093"/>
          </a:solidFill>
          <a:latin typeface="Arial"/>
          <a:ea typeface="ＭＳ Ｐゴシック" charset="0"/>
          <a:cs typeface="Arial"/>
        </a:defRPr>
      </a:lvl1pPr>
      <a:lvl2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2pPr>
      <a:lvl3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3pPr>
      <a:lvl4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4pPr>
      <a:lvl5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5pPr>
      <a:lvl6pPr marL="4572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6pPr>
      <a:lvl7pPr marL="9144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7pPr>
      <a:lvl8pPr marL="13716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8pPr>
      <a:lvl9pPr marL="18288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9pPr>
    </p:titleStyle>
    <p:bodyStyle>
      <a:lvl1pPr marL="228600" indent="-228600" algn="l" rtl="0" eaLnBrk="1" fontAlgn="base" hangingPunct="1">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1" fontAlgn="base" hangingPunct="1">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1" fontAlgn="base" hangingPunct="1">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Dikdörtgen 13"/>
          <p:cNvSpPr/>
          <p:nvPr/>
        </p:nvSpPr>
        <p:spPr>
          <a:xfrm>
            <a:off x="503198" y="1533155"/>
            <a:ext cx="8137603" cy="2357568"/>
          </a:xfrm>
          <a:prstGeom prst="rect">
            <a:avLst/>
          </a:prstGeom>
        </p:spPr>
        <p:txBody>
          <a:bodyPr wrap="square">
            <a:spAutoFit/>
          </a:bodyPr>
          <a:lstStyle/>
          <a:p>
            <a:pPr marL="0" lvl="1" algn="ctr">
              <a:spcBef>
                <a:spcPct val="20000"/>
              </a:spcBef>
              <a:buClr>
                <a:schemeClr val="accent1"/>
              </a:buClr>
            </a:pPr>
            <a:endParaRPr lang="tr-TR" sz="3200" b="1" dirty="0" smtClean="0">
              <a:latin typeface="Arial" panose="020B0604020202020204" pitchFamily="34" charset="0"/>
              <a:cs typeface="Arial" panose="020B0604020202020204" pitchFamily="34" charset="0"/>
            </a:endParaRPr>
          </a:p>
          <a:p>
            <a:pPr marL="0" lvl="1" algn="ctr">
              <a:spcBef>
                <a:spcPct val="20000"/>
              </a:spcBef>
              <a:buClr>
                <a:schemeClr val="accent1"/>
              </a:buClr>
            </a:pPr>
            <a:r>
              <a:rPr lang="tr-TR" sz="3200" b="1" dirty="0">
                <a:latin typeface="Arial" panose="020B0604020202020204" pitchFamily="34" charset="0"/>
                <a:cs typeface="Arial" panose="020B0604020202020204" pitchFamily="34" charset="0"/>
              </a:rPr>
              <a:t>GGY 210</a:t>
            </a:r>
          </a:p>
          <a:p>
            <a:pPr marL="0" lvl="1" algn="ctr">
              <a:spcBef>
                <a:spcPct val="20000"/>
              </a:spcBef>
              <a:buClr>
                <a:schemeClr val="accent1"/>
              </a:buClr>
            </a:pPr>
            <a:r>
              <a:rPr lang="tr-TR" sz="3200" b="1">
                <a:latin typeface="Arial" panose="020B0604020202020204" pitchFamily="34" charset="0"/>
                <a:cs typeface="Arial" panose="020B0604020202020204" pitchFamily="34" charset="0"/>
              </a:rPr>
              <a:t>Kent Ekonomisi ve Yönetimi</a:t>
            </a:r>
          </a:p>
          <a:p>
            <a:pPr marL="0" lvl="1" algn="ctr">
              <a:spcBef>
                <a:spcPct val="20000"/>
              </a:spcBef>
              <a:buClr>
                <a:schemeClr val="accent1"/>
              </a:buClr>
            </a:pPr>
            <a:endParaRPr lang="tr-TR" sz="3200" b="1" dirty="0">
              <a:solidFill>
                <a:schemeClr val="tx2"/>
              </a:solidFill>
              <a:latin typeface="Arial" panose="020B0604020202020204" pitchFamily="34" charset="0"/>
              <a:cs typeface="Arial" panose="020B0604020202020204" pitchFamily="34" charset="0"/>
            </a:endParaRPr>
          </a:p>
        </p:txBody>
      </p:sp>
      <p:sp>
        <p:nvSpPr>
          <p:cNvPr id="13" name="Dikdörtgen 12"/>
          <p:cNvSpPr/>
          <p:nvPr/>
        </p:nvSpPr>
        <p:spPr>
          <a:xfrm>
            <a:off x="868100" y="4393802"/>
            <a:ext cx="7558269" cy="338554"/>
          </a:xfrm>
          <a:prstGeom prst="rect">
            <a:avLst/>
          </a:prstGeom>
        </p:spPr>
        <p:txBody>
          <a:bodyPr wrap="square">
            <a:spAutoFit/>
          </a:bodyPr>
          <a:lstStyle/>
          <a:p>
            <a:pPr algn="ctr">
              <a:spcAft>
                <a:spcPts val="0"/>
              </a:spcAft>
            </a:pPr>
            <a:r>
              <a:rPr lang="tr-TR" sz="1600" b="1" dirty="0" smtClean="0">
                <a:effectLst/>
                <a:latin typeface="Arial" panose="020B0604020202020204" pitchFamily="34" charset="0"/>
                <a:ea typeface="Times New Roman" panose="02020603050405020304" pitchFamily="18" charset="0"/>
                <a:cs typeface="Arial" panose="020B0604020202020204" pitchFamily="34" charset="0"/>
              </a:rPr>
              <a:t>Prof. Dr. Ruşen KELEŞ</a:t>
            </a:r>
          </a:p>
        </p:txBody>
      </p:sp>
    </p:spTree>
    <p:extLst>
      <p:ext uri="{BB962C8B-B14F-4D97-AF65-F5344CB8AC3E}">
        <p14:creationId xmlns:p14="http://schemas.microsoft.com/office/powerpoint/2010/main" val="197435160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ltbilgi Yer Tutucusu 1"/>
          <p:cNvSpPr>
            <a:spLocks noGrp="1"/>
          </p:cNvSpPr>
          <p:nvPr>
            <p:ph type="ftr" sz="quarter" idx="5"/>
          </p:nvPr>
        </p:nvSpPr>
        <p:spPr/>
        <p:txBody>
          <a:bodyPr/>
          <a:lstStyle/>
          <a:p>
            <a:endParaRPr lang="tr-TR"/>
          </a:p>
        </p:txBody>
      </p:sp>
      <p:sp>
        <p:nvSpPr>
          <p:cNvPr id="3" name="Dikdörtgen 2"/>
          <p:cNvSpPr/>
          <p:nvPr/>
        </p:nvSpPr>
        <p:spPr>
          <a:xfrm>
            <a:off x="763929" y="1863524"/>
            <a:ext cx="8113853" cy="2462213"/>
          </a:xfrm>
          <a:prstGeom prst="rect">
            <a:avLst/>
          </a:prstGeom>
        </p:spPr>
        <p:txBody>
          <a:bodyPr wrap="square">
            <a:spAutoFit/>
          </a:bodyPr>
          <a:lstStyle/>
          <a:p>
            <a:r>
              <a:rPr lang="tr-TR" sz="2200" dirty="0"/>
              <a:t>Avrupa Yerel Yönetimler Özerklik Şartı’nı imzalayarak onaylayan Türkiye, </a:t>
            </a:r>
            <a:r>
              <a:rPr lang="tr-TR" sz="2200" dirty="0" err="1"/>
              <a:t>Şart’ın</a:t>
            </a:r>
            <a:r>
              <a:rPr lang="tr-TR" sz="2200" dirty="0"/>
              <a:t> bazı madde ve paragraflarına çekince koymuştur. </a:t>
            </a:r>
            <a:endParaRPr lang="tr-TR" sz="2200" dirty="0" smtClean="0"/>
          </a:p>
          <a:p>
            <a:endParaRPr lang="tr-TR" sz="2200" dirty="0"/>
          </a:p>
          <a:p>
            <a:r>
              <a:rPr lang="tr-TR" sz="2200" dirty="0" err="1" smtClean="0"/>
              <a:t>Şart’ın</a:t>
            </a:r>
            <a:r>
              <a:rPr lang="tr-TR" sz="2200" dirty="0" smtClean="0"/>
              <a:t> </a:t>
            </a:r>
            <a:r>
              <a:rPr lang="tr-TR" sz="2200" dirty="0"/>
              <a:t>kapsadığı ilke ve konuların, yerel yönetimlerimiz içinde işlevsel açıdan en önemli birim olan belediyelerde hangi alanlarda uygulama alanı bulduğu ve şarta uygunluk açısından hangi düzenlemelerin yapılması gerektiği önem arz etmektedir. </a:t>
            </a:r>
          </a:p>
        </p:txBody>
      </p:sp>
    </p:spTree>
    <p:extLst>
      <p:ext uri="{BB962C8B-B14F-4D97-AF65-F5344CB8AC3E}">
        <p14:creationId xmlns:p14="http://schemas.microsoft.com/office/powerpoint/2010/main" val="49007646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ltbilgi Yer Tutucusu 1"/>
          <p:cNvSpPr>
            <a:spLocks noGrp="1"/>
          </p:cNvSpPr>
          <p:nvPr>
            <p:ph type="ftr" sz="quarter" idx="5"/>
          </p:nvPr>
        </p:nvSpPr>
        <p:spPr/>
        <p:txBody>
          <a:bodyPr/>
          <a:lstStyle/>
          <a:p>
            <a:endParaRPr lang="tr-TR"/>
          </a:p>
        </p:txBody>
      </p:sp>
      <p:sp>
        <p:nvSpPr>
          <p:cNvPr id="4" name="Dikdörtgen 3"/>
          <p:cNvSpPr/>
          <p:nvPr/>
        </p:nvSpPr>
        <p:spPr>
          <a:xfrm>
            <a:off x="613457" y="1585732"/>
            <a:ext cx="7639291" cy="3935392"/>
          </a:xfrm>
          <a:prstGeom prst="rect">
            <a:avLst/>
          </a:prstGeom>
        </p:spPr>
        <p:txBody>
          <a:bodyPr wrap="square">
            <a:spAutoFit/>
          </a:bodyPr>
          <a:lstStyle/>
          <a:p>
            <a:pPr marL="285750" indent="-285750">
              <a:buFont typeface="Arial" panose="020B0604020202020204" pitchFamily="34" charset="0"/>
              <a:buChar char="•"/>
            </a:pPr>
            <a:r>
              <a:rPr lang="tr-TR" dirty="0"/>
              <a:t>Yerel yönetimleri daha özerk bir yapıya kavuşturmayı amaçlayan Avrupa Yerel Yönetimler Özerklik Şartı, yerel demokrasileri gelişmekte olan bizim gibi ülkelerde daha büyük bir önem arz etmektedir. </a:t>
            </a:r>
            <a:endParaRPr lang="tr-TR" dirty="0" smtClean="0"/>
          </a:p>
          <a:p>
            <a:pPr marL="285750" indent="-285750">
              <a:buFont typeface="Arial" panose="020B0604020202020204" pitchFamily="34" charset="0"/>
              <a:buChar char="•"/>
            </a:pPr>
            <a:endParaRPr lang="tr-TR" dirty="0"/>
          </a:p>
          <a:p>
            <a:pPr marL="285750" indent="-285750">
              <a:buFont typeface="Arial" panose="020B0604020202020204" pitchFamily="34" charset="0"/>
              <a:buChar char="•"/>
            </a:pPr>
            <a:r>
              <a:rPr lang="tr-TR" dirty="0" smtClean="0"/>
              <a:t>Avrupa </a:t>
            </a:r>
            <a:r>
              <a:rPr lang="tr-TR" dirty="0"/>
              <a:t>Yerel Yönetimler Özerklik Şartı’nın ortaya koyduğu ilkelere uygunluk açısından ülkemizde yerel yönetimlerin özerk bir yapıya kavuşturulması, onların idari ve mali özerkliklerini sağlayacak bir yapılanmaya gidilmesini gerektirmektedir</a:t>
            </a:r>
            <a:r>
              <a:rPr lang="tr-TR" dirty="0" smtClean="0"/>
              <a:t>.</a:t>
            </a:r>
          </a:p>
          <a:p>
            <a:endParaRPr lang="tr-TR" dirty="0"/>
          </a:p>
          <a:p>
            <a:pPr marL="285750" indent="-285750">
              <a:buFont typeface="Arial" panose="020B0604020202020204" pitchFamily="34" charset="0"/>
              <a:buChar char="•"/>
            </a:pPr>
            <a:r>
              <a:rPr lang="tr-TR" dirty="0" smtClean="0"/>
              <a:t>Belediyeler</a:t>
            </a:r>
            <a:r>
              <a:rPr lang="tr-TR" dirty="0"/>
              <a:t>, Belediye Kanunu’na göre idarî ve malî özerkliğe sahip kamu tüzel kişisidirler. Ancak, Kanunda yer alan bu düzenlemenin uygulamada da koşulsuz hayata geçirilmesi gerekir. </a:t>
            </a:r>
            <a:endParaRPr lang="tr-TR" dirty="0" smtClean="0"/>
          </a:p>
          <a:p>
            <a:pPr marL="285750" indent="-285750">
              <a:buFont typeface="Arial" panose="020B0604020202020204" pitchFamily="34" charset="0"/>
              <a:buChar char="•"/>
            </a:pPr>
            <a:endParaRPr lang="tr-TR" dirty="0"/>
          </a:p>
          <a:p>
            <a:pPr marL="285750" indent="-285750">
              <a:buFont typeface="Arial" panose="020B0604020202020204" pitchFamily="34" charset="0"/>
              <a:buChar char="•"/>
            </a:pPr>
            <a:endParaRPr lang="tr-TR" dirty="0"/>
          </a:p>
        </p:txBody>
      </p:sp>
    </p:spTree>
    <p:extLst>
      <p:ext uri="{BB962C8B-B14F-4D97-AF65-F5344CB8AC3E}">
        <p14:creationId xmlns:p14="http://schemas.microsoft.com/office/powerpoint/2010/main" val="193121161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object 9"/>
          <p:cNvSpPr txBox="1">
            <a:spLocks noGrp="1"/>
          </p:cNvSpPr>
          <p:nvPr>
            <p:ph type="title"/>
          </p:nvPr>
        </p:nvSpPr>
        <p:spPr>
          <a:xfrm>
            <a:off x="706055" y="431747"/>
            <a:ext cx="4915710" cy="1981953"/>
          </a:xfrm>
          <a:prstGeom prst="rect">
            <a:avLst/>
          </a:prstGeom>
        </p:spPr>
        <p:txBody>
          <a:bodyPr vert="horz" wrap="square" lIns="0" tIns="12065" rIns="0" bIns="0" rtlCol="0">
            <a:spAutoFit/>
          </a:bodyPr>
          <a:lstStyle/>
          <a:p>
            <a:pPr marL="12700">
              <a:lnSpc>
                <a:spcPct val="100000"/>
              </a:lnSpc>
              <a:spcBef>
                <a:spcPts val="95"/>
              </a:spcBef>
            </a:pPr>
            <a:r>
              <a:rPr lang="tr-TR" spc="-300" dirty="0" smtClean="0"/>
              <a:t/>
            </a:r>
            <a:br>
              <a:rPr lang="tr-TR" spc="-300" dirty="0" smtClean="0"/>
            </a:br>
            <a:r>
              <a:rPr lang="tr-TR" spc="-300" dirty="0"/>
              <a:t/>
            </a:r>
            <a:br>
              <a:rPr lang="tr-TR" spc="-300" dirty="0"/>
            </a:br>
            <a:r>
              <a:rPr lang="tr-TR" spc="-300" dirty="0" smtClean="0"/>
              <a:t/>
            </a:r>
            <a:br>
              <a:rPr lang="tr-TR" spc="-300" dirty="0" smtClean="0"/>
            </a:br>
            <a:r>
              <a:rPr lang="tr-TR" spc="-300" dirty="0" smtClean="0"/>
              <a:t>Takdim Planı</a:t>
            </a:r>
            <a:endParaRPr spc="-335" dirty="0"/>
          </a:p>
        </p:txBody>
      </p:sp>
      <p:sp>
        <p:nvSpPr>
          <p:cNvPr id="3" name="Dikdörtgen 2"/>
          <p:cNvSpPr/>
          <p:nvPr/>
        </p:nvSpPr>
        <p:spPr>
          <a:xfrm>
            <a:off x="717629" y="1782502"/>
            <a:ext cx="6273479" cy="1127488"/>
          </a:xfrm>
          <a:prstGeom prst="rect">
            <a:avLst/>
          </a:prstGeom>
        </p:spPr>
        <p:txBody>
          <a:bodyPr wrap="square">
            <a:spAutoFit/>
          </a:bodyPr>
          <a:lstStyle/>
          <a:p>
            <a:pPr lvl="0">
              <a:lnSpc>
                <a:spcPct val="115000"/>
              </a:lnSpc>
              <a:spcAft>
                <a:spcPts val="1000"/>
              </a:spcAft>
            </a:pPr>
            <a:endParaRPr lang="tr-TR" sz="2200" b="1" dirty="0" smtClean="0">
              <a:latin typeface="Calibri" panose="020F0502020204030204" pitchFamily="34" charset="0"/>
              <a:ea typeface="Calibri" panose="020F0502020204030204" pitchFamily="34" charset="0"/>
              <a:cs typeface="Times New Roman" panose="02020603050405020304" pitchFamily="18" charset="0"/>
            </a:endParaRPr>
          </a:p>
          <a:p>
            <a:pPr lvl="0">
              <a:lnSpc>
                <a:spcPct val="115000"/>
              </a:lnSpc>
              <a:spcAft>
                <a:spcPts val="1000"/>
              </a:spcAft>
            </a:pPr>
            <a:endParaRPr lang="tr-TR" sz="2200" b="1" dirty="0" smtClean="0">
              <a:latin typeface="Calibri" panose="020F0502020204030204" pitchFamily="34" charset="0"/>
              <a:ea typeface="Calibri" panose="020F0502020204030204" pitchFamily="34" charset="0"/>
              <a:cs typeface="Times New Roman" panose="02020603050405020304" pitchFamily="18" charset="0"/>
            </a:endParaRPr>
          </a:p>
        </p:txBody>
      </p:sp>
      <p:sp>
        <p:nvSpPr>
          <p:cNvPr id="2" name="Dikdörtgen 1"/>
          <p:cNvSpPr/>
          <p:nvPr/>
        </p:nvSpPr>
        <p:spPr>
          <a:xfrm>
            <a:off x="717629" y="2546430"/>
            <a:ext cx="7558270" cy="2841034"/>
          </a:xfrm>
          <a:prstGeom prst="rect">
            <a:avLst/>
          </a:prstGeom>
        </p:spPr>
        <p:txBody>
          <a:bodyPr wrap="square">
            <a:spAutoFit/>
          </a:bodyPr>
          <a:lstStyle/>
          <a:p>
            <a:pPr lvl="0">
              <a:lnSpc>
                <a:spcPct val="107000"/>
              </a:lnSpc>
              <a:spcAft>
                <a:spcPts val="0"/>
              </a:spcAft>
            </a:pPr>
            <a:r>
              <a:rPr lang="tr-TR" sz="2400" b="1" dirty="0" smtClean="0">
                <a:latin typeface="Calibri" panose="020F0502020204030204" pitchFamily="34" charset="0"/>
                <a:ea typeface="Calibri" panose="020F0502020204030204" pitchFamily="34" charset="0"/>
                <a:cs typeface="Times New Roman" panose="02020603050405020304" pitchFamily="18" charset="0"/>
              </a:rPr>
              <a:t>- Avrupa </a:t>
            </a:r>
            <a:r>
              <a:rPr lang="tr-TR" sz="2400" b="1" dirty="0">
                <a:latin typeface="Calibri" panose="020F0502020204030204" pitchFamily="34" charset="0"/>
                <a:ea typeface="Calibri" panose="020F0502020204030204" pitchFamily="34" charset="0"/>
                <a:cs typeface="Times New Roman" panose="02020603050405020304" pitchFamily="18" charset="0"/>
              </a:rPr>
              <a:t>Birliği ve Avrupa Konseyi’nde Kent </a:t>
            </a:r>
            <a:r>
              <a:rPr lang="tr-TR" sz="2400" b="1" dirty="0" smtClean="0">
                <a:latin typeface="Calibri" panose="020F0502020204030204" pitchFamily="34" charset="0"/>
                <a:ea typeface="Calibri" panose="020F0502020204030204" pitchFamily="34" charset="0"/>
                <a:cs typeface="Times New Roman" panose="02020603050405020304" pitchFamily="18" charset="0"/>
              </a:rPr>
              <a:t>Yönetimi</a:t>
            </a:r>
            <a:endParaRPr lang="tr-TR" sz="2400" dirty="0" smtClean="0">
              <a:latin typeface="Calibri" panose="020F0502020204030204" pitchFamily="34" charset="0"/>
              <a:ea typeface="Calibri" panose="020F0502020204030204" pitchFamily="34" charset="0"/>
              <a:cs typeface="Times New Roman" panose="02020603050405020304" pitchFamily="18" charset="0"/>
            </a:endParaRPr>
          </a:p>
          <a:p>
            <a:pPr lvl="0">
              <a:lnSpc>
                <a:spcPct val="107000"/>
              </a:lnSpc>
              <a:spcAft>
                <a:spcPts val="0"/>
              </a:spcAft>
            </a:pPr>
            <a:r>
              <a:rPr lang="tr-TR" sz="2400" b="1" dirty="0" smtClean="0">
                <a:latin typeface="Calibri" panose="020F0502020204030204" pitchFamily="34" charset="0"/>
                <a:ea typeface="Calibri" panose="020F0502020204030204" pitchFamily="34" charset="0"/>
                <a:cs typeface="Times New Roman" panose="02020603050405020304" pitchFamily="18" charset="0"/>
              </a:rPr>
              <a:t>- Avrupa </a:t>
            </a:r>
            <a:r>
              <a:rPr lang="tr-TR" sz="2400" b="1" dirty="0">
                <a:latin typeface="Calibri" panose="020F0502020204030204" pitchFamily="34" charset="0"/>
                <a:ea typeface="Calibri" panose="020F0502020204030204" pitchFamily="34" charset="0"/>
                <a:cs typeface="Times New Roman" panose="02020603050405020304" pitchFamily="18" charset="0"/>
              </a:rPr>
              <a:t>Birliği ve Avrupa Konseyi gibi kuruluşların kent ve bölge yönetimlerinin özerkliği konusundaki sözleşmelerinin başlıca kuralları </a:t>
            </a:r>
            <a:r>
              <a:rPr lang="tr-TR" sz="2400" b="1" dirty="0" smtClean="0">
                <a:latin typeface="Calibri" panose="020F0502020204030204" pitchFamily="34" charset="0"/>
                <a:ea typeface="Calibri" panose="020F0502020204030204" pitchFamily="34" charset="0"/>
                <a:cs typeface="Times New Roman" panose="02020603050405020304" pitchFamily="18" charset="0"/>
              </a:rPr>
              <a:t>ve Türkiye’de </a:t>
            </a:r>
            <a:r>
              <a:rPr lang="tr-TR" sz="2400" b="1" dirty="0">
                <a:latin typeface="Calibri" panose="020F0502020204030204" pitchFamily="34" charset="0"/>
                <a:ea typeface="Calibri" panose="020F0502020204030204" pitchFamily="34" charset="0"/>
                <a:cs typeface="Times New Roman" panose="02020603050405020304" pitchFamily="18" charset="0"/>
              </a:rPr>
              <a:t>yerel demokrasiyi geliştirmek için bu kurallardan ne ölçüde yararlanılmakta olduğu. </a:t>
            </a:r>
            <a:endParaRPr lang="tr-TR" sz="2400" b="1" dirty="0" smtClean="0">
              <a:latin typeface="Calibri" panose="020F0502020204030204" pitchFamily="34" charset="0"/>
              <a:ea typeface="Calibri" panose="020F0502020204030204" pitchFamily="34" charset="0"/>
              <a:cs typeface="Times New Roman" panose="02020603050405020304" pitchFamily="18" charset="0"/>
            </a:endParaRPr>
          </a:p>
          <a:p>
            <a:pPr lvl="0">
              <a:lnSpc>
                <a:spcPct val="107000"/>
              </a:lnSpc>
              <a:spcAft>
                <a:spcPts val="0"/>
              </a:spcAft>
            </a:pPr>
            <a:r>
              <a:rPr lang="tr-TR" sz="2400" b="1" dirty="0" smtClean="0">
                <a:latin typeface="Calibri" panose="020F0502020204030204" pitchFamily="34" charset="0"/>
                <a:ea typeface="Calibri" panose="020F0502020204030204" pitchFamily="34" charset="0"/>
                <a:cs typeface="Times New Roman" panose="02020603050405020304" pitchFamily="18" charset="0"/>
              </a:rPr>
              <a:t>- Avrupa </a:t>
            </a:r>
            <a:r>
              <a:rPr lang="tr-TR" sz="2400" b="1" dirty="0">
                <a:latin typeface="Calibri" panose="020F0502020204030204" pitchFamily="34" charset="0"/>
                <a:ea typeface="Calibri" panose="020F0502020204030204" pitchFamily="34" charset="0"/>
                <a:cs typeface="Times New Roman" panose="02020603050405020304" pitchFamily="18" charset="0"/>
              </a:rPr>
              <a:t>Yerel Yönetimler özerklik </a:t>
            </a:r>
            <a:r>
              <a:rPr lang="tr-TR" sz="2400" b="1" dirty="0" smtClean="0">
                <a:latin typeface="Calibri" panose="020F0502020204030204" pitchFamily="34" charset="0"/>
                <a:ea typeface="Calibri" panose="020F0502020204030204" pitchFamily="34" charset="0"/>
                <a:cs typeface="Times New Roman" panose="02020603050405020304" pitchFamily="18" charset="0"/>
              </a:rPr>
              <a:t>Şartı’nın </a:t>
            </a:r>
            <a:r>
              <a:rPr lang="tr-TR" sz="2400" b="1" dirty="0">
                <a:latin typeface="Calibri" panose="020F0502020204030204" pitchFamily="34" charset="0"/>
                <a:ea typeface="Calibri" panose="020F0502020204030204" pitchFamily="34" charset="0"/>
                <a:cs typeface="Times New Roman" panose="02020603050405020304" pitchFamily="18" charset="0"/>
              </a:rPr>
              <a:t>incelenmesi.</a:t>
            </a:r>
            <a:endParaRPr lang="tr-TR" sz="2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3610192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502920" y="1371600"/>
            <a:ext cx="7787639" cy="3787575"/>
          </a:xfrm>
          <a:prstGeom prst="rect">
            <a:avLst/>
          </a:prstGeom>
        </p:spPr>
        <p:txBody>
          <a:bodyPr vert="horz" wrap="square" lIns="0" tIns="12065" rIns="0" bIns="0" rtlCol="0">
            <a:spAutoFit/>
          </a:bodyPr>
          <a:lstStyle/>
          <a:p>
            <a:pPr>
              <a:lnSpc>
                <a:spcPct val="100000"/>
              </a:lnSpc>
              <a:spcBef>
                <a:spcPts val="95"/>
              </a:spcBef>
            </a:pPr>
            <a:r>
              <a:rPr lang="tr-TR" sz="2200" b="1" dirty="0" smtClean="0"/>
              <a:t>Giriş</a:t>
            </a:r>
          </a:p>
          <a:p>
            <a:pPr>
              <a:lnSpc>
                <a:spcPct val="100000"/>
              </a:lnSpc>
              <a:spcBef>
                <a:spcPts val="95"/>
              </a:spcBef>
            </a:pPr>
            <a:endParaRPr lang="tr-TR" sz="2200" dirty="0" smtClean="0"/>
          </a:p>
          <a:p>
            <a:pPr>
              <a:lnSpc>
                <a:spcPct val="100000"/>
              </a:lnSpc>
              <a:spcBef>
                <a:spcPts val="95"/>
              </a:spcBef>
            </a:pPr>
            <a:r>
              <a:rPr lang="tr-TR" sz="2200" dirty="0" smtClean="0"/>
              <a:t>Avrupa ülkelerinde halkın yönetime katılmasını sağlayan, halka en yakın birimler olan yerel yönetimler, geliştirilmesi ve daha özerk kılınması gereken kuruluşlar olarak görülmektedir. Bu yüzden ortaya çıkardıkları ilkeler bu kuruluşları yönetimin temel taşı yapmayı amaçlayan ilkeler olmaktadır. </a:t>
            </a:r>
          </a:p>
          <a:p>
            <a:pPr>
              <a:lnSpc>
                <a:spcPct val="100000"/>
              </a:lnSpc>
              <a:spcBef>
                <a:spcPts val="95"/>
              </a:spcBef>
            </a:pPr>
            <a:endParaRPr lang="tr-TR" sz="2200" dirty="0" smtClean="0"/>
          </a:p>
          <a:p>
            <a:pPr>
              <a:lnSpc>
                <a:spcPct val="100000"/>
              </a:lnSpc>
              <a:spcBef>
                <a:spcPts val="95"/>
              </a:spcBef>
            </a:pPr>
            <a:r>
              <a:rPr lang="tr-TR" sz="2200" dirty="0" smtClean="0"/>
              <a:t>Avrupa Yerel Yönetimler Özerklik Şartı da, temelde yerel yönetimleri özerk kılmayı amaçlayan ülkemizin de imzaladığı bir sözleşme olarak, yerel yönetimlerimizi doğrudan ilgilendirmektedir. </a:t>
            </a:r>
            <a:endParaRPr sz="2200" dirty="0">
              <a:latin typeface="Arial"/>
              <a:cs typeface="Arial"/>
            </a:endParaRPr>
          </a:p>
        </p:txBody>
      </p:sp>
      <p:sp>
        <p:nvSpPr>
          <p:cNvPr id="3" name="Dikdörtgen 2"/>
          <p:cNvSpPr/>
          <p:nvPr/>
        </p:nvSpPr>
        <p:spPr>
          <a:xfrm>
            <a:off x="694481" y="1434993"/>
            <a:ext cx="7986531" cy="1200329"/>
          </a:xfrm>
          <a:prstGeom prst="rect">
            <a:avLst/>
          </a:prstGeom>
        </p:spPr>
        <p:txBody>
          <a:bodyPr wrap="square">
            <a:spAutoFit/>
          </a:bodyPr>
          <a:lstStyle/>
          <a:p>
            <a:endParaRPr lang="tr-TR" dirty="0" smtClean="0">
              <a:solidFill>
                <a:srgbClr val="000000"/>
              </a:solidFill>
              <a:latin typeface="Roboto"/>
            </a:endParaRPr>
          </a:p>
          <a:p>
            <a:endParaRPr lang="tr-TR" dirty="0" smtClean="0">
              <a:solidFill>
                <a:srgbClr val="000000"/>
              </a:solidFill>
              <a:latin typeface="Roboto"/>
            </a:endParaRPr>
          </a:p>
          <a:p>
            <a:endParaRPr lang="tr-TR" dirty="0">
              <a:solidFill>
                <a:srgbClr val="000000"/>
              </a:solidFill>
              <a:latin typeface="Roboto"/>
            </a:endParaRPr>
          </a:p>
          <a:p>
            <a:endParaRPr lang="tr-TR" dirty="0">
              <a:solidFill>
                <a:srgbClr val="000000"/>
              </a:solidFill>
              <a:latin typeface="Roboto"/>
            </a:endParaRPr>
          </a:p>
        </p:txBody>
      </p:sp>
    </p:spTree>
    <p:extLst>
      <p:ext uri="{BB962C8B-B14F-4D97-AF65-F5344CB8AC3E}">
        <p14:creationId xmlns:p14="http://schemas.microsoft.com/office/powerpoint/2010/main" val="23490735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p:nvPr/>
        </p:nvSpPr>
        <p:spPr>
          <a:xfrm>
            <a:off x="533400" y="1554480"/>
            <a:ext cx="8122920" cy="4090073"/>
          </a:xfrm>
          <a:prstGeom prst="rect">
            <a:avLst/>
          </a:prstGeom>
        </p:spPr>
        <p:txBody>
          <a:bodyPr vert="horz" wrap="square" lIns="0" tIns="12065" rIns="0" bIns="0" rtlCol="0">
            <a:spAutoFit/>
          </a:bodyPr>
          <a:lstStyle/>
          <a:p>
            <a:r>
              <a:rPr lang="tr-TR" sz="2400" dirty="0" smtClean="0"/>
              <a:t>Avrupa Yerel Yönetimler Özerklik Şartı’nın Belediyelerimiz açısından ne derece uygulandığının tespit edilmesi ve yapılması gereken yasal değişikliklerin ortaya konulması son derece önem arz etmektedir. </a:t>
            </a:r>
          </a:p>
          <a:p>
            <a:endParaRPr lang="tr-TR" sz="2400" dirty="0" smtClean="0"/>
          </a:p>
          <a:p>
            <a:r>
              <a:rPr lang="tr-TR" sz="2400" dirty="0" smtClean="0"/>
              <a:t>Türkiye’de, yerel yönetimler içinde işlevsel açıdan en önemli birimler olan belediyelerin gelişmesi için özerk yapıya kavuşturulması son derece önemlidir. </a:t>
            </a:r>
          </a:p>
          <a:p>
            <a:endParaRPr lang="tr-TR" sz="2400" dirty="0" smtClean="0"/>
          </a:p>
          <a:p>
            <a:r>
              <a:rPr lang="tr-TR" sz="2400" dirty="0" smtClean="0"/>
              <a:t>Avrupa Yerel Yönetimler Özerklik Şartı bu açıdan Türkiye belediyeleri için bir fırsat olarak görünmektedir.</a:t>
            </a:r>
            <a:endParaRPr lang="tr-TR" sz="2400" b="1" dirty="0">
              <a:solidFill>
                <a:srgbClr val="000000"/>
              </a:solidFill>
              <a:latin typeface="Roboto"/>
            </a:endParaRPr>
          </a:p>
        </p:txBody>
      </p:sp>
    </p:spTree>
    <p:extLst>
      <p:ext uri="{BB962C8B-B14F-4D97-AF65-F5344CB8AC3E}">
        <p14:creationId xmlns:p14="http://schemas.microsoft.com/office/powerpoint/2010/main" val="228009623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277792" y="1088020"/>
            <a:ext cx="8507393" cy="4703211"/>
          </a:xfrm>
          <a:prstGeom prst="rect">
            <a:avLst/>
          </a:prstGeom>
        </p:spPr>
        <p:txBody>
          <a:bodyPr vert="horz" wrap="square" lIns="0" tIns="12065" rIns="0" bIns="0" rtlCol="0">
            <a:spAutoFit/>
          </a:bodyPr>
          <a:lstStyle/>
          <a:p>
            <a:pPr marL="2413635">
              <a:lnSpc>
                <a:spcPct val="100000"/>
              </a:lnSpc>
              <a:spcBef>
                <a:spcPts val="95"/>
              </a:spcBef>
            </a:pPr>
            <a:endParaRPr lang="tr-TR" sz="2200" b="1" spc="-400" dirty="0" smtClean="0">
              <a:latin typeface="Arial"/>
              <a:cs typeface="Arial"/>
            </a:endParaRPr>
          </a:p>
          <a:p>
            <a:pPr marL="2413635">
              <a:lnSpc>
                <a:spcPct val="100000"/>
              </a:lnSpc>
              <a:spcBef>
                <a:spcPts val="95"/>
              </a:spcBef>
            </a:pPr>
            <a:endParaRPr lang="tr-TR" sz="2200" b="1" spc="-400" dirty="0">
              <a:latin typeface="Arial"/>
              <a:cs typeface="Arial"/>
            </a:endParaRPr>
          </a:p>
          <a:p>
            <a:pPr marL="355600" indent="-342900">
              <a:lnSpc>
                <a:spcPct val="100000"/>
              </a:lnSpc>
              <a:buFont typeface="Arial" panose="020B0604020202020204" pitchFamily="34" charset="0"/>
              <a:buChar char="•"/>
              <a:tabLst>
                <a:tab pos="298450" algn="l"/>
              </a:tabLst>
            </a:pPr>
            <a:r>
              <a:rPr lang="tr-TR" sz="2400" dirty="0" smtClean="0"/>
              <a:t>Avrupa </a:t>
            </a:r>
            <a:r>
              <a:rPr lang="tr-TR" sz="2400" dirty="0"/>
              <a:t>Yerel Yönetimler Özerklik </a:t>
            </a:r>
            <a:r>
              <a:rPr lang="tr-TR" sz="2400" dirty="0" err="1" smtClean="0"/>
              <a:t>Şartnamesi’nin</a:t>
            </a:r>
            <a:r>
              <a:rPr lang="tr-TR" sz="2400" dirty="0" smtClean="0"/>
              <a:t> giriş </a:t>
            </a:r>
            <a:r>
              <a:rPr lang="tr-TR" sz="2400" dirty="0"/>
              <a:t>bölümünde, şartı yürürlüğe koyarken üye ülkelerin yerel yönetimler konusunda besledikleri niyet ve ulaşmak istedikleri amaçlar belirtilmektedir. </a:t>
            </a:r>
            <a:endParaRPr lang="tr-TR" sz="2400" dirty="0" smtClean="0"/>
          </a:p>
          <a:p>
            <a:pPr marL="12700">
              <a:lnSpc>
                <a:spcPct val="100000"/>
              </a:lnSpc>
              <a:tabLst>
                <a:tab pos="298450" algn="l"/>
              </a:tabLst>
            </a:pPr>
            <a:endParaRPr lang="tr-TR" sz="2400" dirty="0"/>
          </a:p>
          <a:p>
            <a:pPr marL="355600" indent="-342900">
              <a:lnSpc>
                <a:spcPct val="100000"/>
              </a:lnSpc>
              <a:buFont typeface="Arial" panose="020B0604020202020204" pitchFamily="34" charset="0"/>
              <a:buChar char="•"/>
              <a:tabLst>
                <a:tab pos="298450" algn="l"/>
              </a:tabLst>
            </a:pPr>
            <a:r>
              <a:rPr lang="tr-TR" sz="2400" dirty="0" smtClean="0"/>
              <a:t>Şartın </a:t>
            </a:r>
            <a:r>
              <a:rPr lang="tr-TR" sz="2400" dirty="0"/>
              <a:t>giriş bölümünde özet olarak; Avrupa Konseyi üyesi devletler arasında ortak mirasları olan düşünce ve ilkelerin korunması ve gerçekleştirilmesi amacına yönelik daha büyük bir birliğe erişmek hedeflenmektedir.</a:t>
            </a:r>
            <a:endParaRPr lang="tr-TR" sz="2200" b="1" dirty="0" smtClean="0"/>
          </a:p>
          <a:p>
            <a:pPr marL="12700">
              <a:lnSpc>
                <a:spcPct val="100000"/>
              </a:lnSpc>
              <a:tabLst>
                <a:tab pos="298450" algn="l"/>
              </a:tabLst>
            </a:pPr>
            <a:endParaRPr lang="tr-TR" sz="2200" b="1" dirty="0">
              <a:latin typeface="Arial"/>
              <a:cs typeface="Arial"/>
            </a:endParaRPr>
          </a:p>
          <a:p>
            <a:pPr marL="12700">
              <a:lnSpc>
                <a:spcPct val="100000"/>
              </a:lnSpc>
              <a:tabLst>
                <a:tab pos="298450" algn="l"/>
              </a:tabLst>
            </a:pPr>
            <a:endParaRPr sz="2200" b="1" dirty="0">
              <a:latin typeface="Arial"/>
              <a:cs typeface="Arial"/>
            </a:endParaRPr>
          </a:p>
        </p:txBody>
      </p:sp>
    </p:spTree>
    <p:extLst>
      <p:ext uri="{BB962C8B-B14F-4D97-AF65-F5344CB8AC3E}">
        <p14:creationId xmlns:p14="http://schemas.microsoft.com/office/powerpoint/2010/main" val="377332622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Dikdörtgen 2"/>
          <p:cNvSpPr/>
          <p:nvPr/>
        </p:nvSpPr>
        <p:spPr>
          <a:xfrm>
            <a:off x="613458" y="1759352"/>
            <a:ext cx="7755038" cy="3477875"/>
          </a:xfrm>
          <a:prstGeom prst="rect">
            <a:avLst/>
          </a:prstGeom>
        </p:spPr>
        <p:txBody>
          <a:bodyPr wrap="square">
            <a:spAutoFit/>
          </a:bodyPr>
          <a:lstStyle/>
          <a:p>
            <a:pPr marL="285750" indent="-285750">
              <a:buFont typeface="Arial" panose="020B0604020202020204" pitchFamily="34" charset="0"/>
              <a:buChar char="•"/>
            </a:pPr>
            <a:r>
              <a:rPr lang="tr-TR" sz="2000" dirty="0"/>
              <a:t>Türkiye, şartı imzalamadan önce anayasası ve yerel yönetimlerini düzenleyen yasalar arasında temelde çelişkili noktalar olup olmadığını ve mevzuat ile şart arasında bir çelişkinin ortaya çıkıp çıkmadığını ortaya koymaya </a:t>
            </a:r>
            <a:r>
              <a:rPr lang="tr-TR" sz="2000" dirty="0" smtClean="0"/>
              <a:t>çalışmıştır.</a:t>
            </a:r>
          </a:p>
          <a:p>
            <a:endParaRPr lang="tr-TR" sz="2000" dirty="0"/>
          </a:p>
          <a:p>
            <a:endParaRPr lang="tr-TR" sz="2000" dirty="0" smtClean="0"/>
          </a:p>
          <a:p>
            <a:pPr marL="285750" indent="-285750">
              <a:buFont typeface="Arial" panose="020B0604020202020204" pitchFamily="34" charset="0"/>
              <a:buChar char="•"/>
            </a:pPr>
            <a:r>
              <a:rPr lang="tr-TR" sz="2000" dirty="0"/>
              <a:t>İ</a:t>
            </a:r>
            <a:r>
              <a:rPr lang="tr-TR" sz="2000" dirty="0" smtClean="0"/>
              <a:t>l </a:t>
            </a:r>
            <a:r>
              <a:rPr lang="tr-TR" sz="2000" dirty="0"/>
              <a:t>Özel </a:t>
            </a:r>
            <a:r>
              <a:rPr lang="tr-TR" sz="2000" dirty="0" smtClean="0"/>
              <a:t>İdaresi</a:t>
            </a:r>
            <a:r>
              <a:rPr lang="tr-TR" sz="2000" dirty="0"/>
              <a:t>, Belediye ve Köy Kanunları üzerindeki teknik çalışmalardaki izlenimler </a:t>
            </a:r>
            <a:r>
              <a:rPr lang="tr-TR" sz="2000" dirty="0" err="1"/>
              <a:t>Şart’la</a:t>
            </a:r>
            <a:r>
              <a:rPr lang="tr-TR" sz="2000" dirty="0"/>
              <a:t> milli mevzuat arasında çelişkili noktalar bulunmayacağı ihtimalini doğurmuş ve şart 21 Kasım 1988 tarihinde sözleşme olarak Türkiye’nin Avrupa Konseyi Nezdindeki Daimi Temsilcisi tarafından Türkiye adına imzalanmıştır. </a:t>
            </a:r>
          </a:p>
        </p:txBody>
      </p:sp>
    </p:spTree>
    <p:extLst>
      <p:ext uri="{BB962C8B-B14F-4D97-AF65-F5344CB8AC3E}">
        <p14:creationId xmlns:p14="http://schemas.microsoft.com/office/powerpoint/2010/main" val="180530869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ltbilgi Yer Tutucusu 1"/>
          <p:cNvSpPr>
            <a:spLocks noGrp="1"/>
          </p:cNvSpPr>
          <p:nvPr>
            <p:ph type="ftr" sz="quarter" idx="5"/>
          </p:nvPr>
        </p:nvSpPr>
        <p:spPr/>
        <p:txBody>
          <a:bodyPr/>
          <a:lstStyle/>
          <a:p>
            <a:endParaRPr lang="tr-TR"/>
          </a:p>
        </p:txBody>
      </p:sp>
      <p:sp>
        <p:nvSpPr>
          <p:cNvPr id="3" name="Dikdörtgen 2"/>
          <p:cNvSpPr/>
          <p:nvPr/>
        </p:nvSpPr>
        <p:spPr>
          <a:xfrm>
            <a:off x="798653" y="1678329"/>
            <a:ext cx="7384648" cy="3139321"/>
          </a:xfrm>
          <a:prstGeom prst="rect">
            <a:avLst/>
          </a:prstGeom>
        </p:spPr>
        <p:txBody>
          <a:bodyPr wrap="square">
            <a:spAutoFit/>
          </a:bodyPr>
          <a:lstStyle/>
          <a:p>
            <a:r>
              <a:rPr lang="tr-TR" sz="2200" dirty="0"/>
              <a:t>Daha sonra, Avrupa Yerel Yönetimler Özerklik Şartı, Türkiye tarafından, 3727 Sayılı Avrupa Yerel Yönetimler Özerklik Şartının Onaylanmasının Uygun Bulunduğuna Dair Kanun’la </a:t>
            </a:r>
            <a:r>
              <a:rPr lang="tr-TR" sz="2200" dirty="0" smtClean="0"/>
              <a:t>onaylanmıştır</a:t>
            </a:r>
            <a:r>
              <a:rPr lang="tr-TR" sz="2200" dirty="0"/>
              <a:t>. </a:t>
            </a:r>
            <a:endParaRPr lang="tr-TR" sz="2200" dirty="0" smtClean="0"/>
          </a:p>
          <a:p>
            <a:endParaRPr lang="tr-TR" sz="2200" dirty="0"/>
          </a:p>
          <a:p>
            <a:r>
              <a:rPr lang="tr-TR" sz="2200" dirty="0" smtClean="0"/>
              <a:t>Onaylama </a:t>
            </a:r>
            <a:r>
              <a:rPr lang="tr-TR" sz="2200" dirty="0"/>
              <a:t>sırasında yasada belirtilen çekincelere yer verilmiştir. Avrupa Yerel Yönetimler Özerklik Şartı, daha sonrada, 3727 Sayılı Yasanın 1. maddesinde öngörüldüğü biçimde, bir Bakanlar Kurulu Kararı ile </a:t>
            </a:r>
            <a:r>
              <a:rPr lang="tr-TR" sz="2200" dirty="0" smtClean="0"/>
              <a:t>06.08.1992 </a:t>
            </a:r>
            <a:r>
              <a:rPr lang="tr-TR" sz="2200" dirty="0"/>
              <a:t>tarihinde yeniden onaylanmıştır. </a:t>
            </a:r>
          </a:p>
        </p:txBody>
      </p:sp>
    </p:spTree>
    <p:extLst>
      <p:ext uri="{BB962C8B-B14F-4D97-AF65-F5344CB8AC3E}">
        <p14:creationId xmlns:p14="http://schemas.microsoft.com/office/powerpoint/2010/main" val="136486874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578734" y="1585732"/>
            <a:ext cx="8426370" cy="769441"/>
          </a:xfrm>
          <a:prstGeom prst="rect">
            <a:avLst/>
          </a:prstGeom>
        </p:spPr>
        <p:txBody>
          <a:bodyPr wrap="square">
            <a:spAutoFit/>
          </a:bodyPr>
          <a:lstStyle/>
          <a:p>
            <a:endParaRPr lang="tr-TR" sz="2200" b="1" dirty="0" smtClean="0">
              <a:latin typeface="BenchNine"/>
            </a:endParaRPr>
          </a:p>
          <a:p>
            <a:endParaRPr lang="tr-TR" sz="2200" b="1" i="0" dirty="0">
              <a:effectLst/>
              <a:latin typeface="Arial" panose="020B0604020202020204" pitchFamily="34" charset="0"/>
            </a:endParaRPr>
          </a:p>
        </p:txBody>
      </p:sp>
      <p:sp>
        <p:nvSpPr>
          <p:cNvPr id="3" name="Dikdörtgen 2"/>
          <p:cNvSpPr/>
          <p:nvPr/>
        </p:nvSpPr>
        <p:spPr>
          <a:xfrm>
            <a:off x="578734" y="1724628"/>
            <a:ext cx="8125428" cy="3416320"/>
          </a:xfrm>
          <a:prstGeom prst="rect">
            <a:avLst/>
          </a:prstGeom>
        </p:spPr>
        <p:txBody>
          <a:bodyPr wrap="square">
            <a:spAutoFit/>
          </a:bodyPr>
          <a:lstStyle/>
          <a:p>
            <a:pPr marL="285750" indent="-285750">
              <a:buFont typeface="Arial" panose="020B0604020202020204" pitchFamily="34" charset="0"/>
              <a:buChar char="•"/>
            </a:pPr>
            <a:r>
              <a:rPr lang="tr-TR" dirty="0"/>
              <a:t>Yerel yönetimler, yönetim yapısı içinde vatandaşa en yakın olan, en alt düzeydeki idari birimlerdir.  </a:t>
            </a:r>
            <a:r>
              <a:rPr lang="tr-TR" dirty="0" smtClean="0"/>
              <a:t>Mahalli </a:t>
            </a:r>
            <a:r>
              <a:rPr lang="tr-TR" dirty="0"/>
              <a:t>idare deyimi ile genel olarak, belli edilmiş sınırları olan bölgesel birimle, hukuki bir kişilik, kurumsal bir yapı, genel ve özel statülerle konulmuş yetki, görevler ve bir derecede mali ve diğer otonomi anlatılmak istenir</a:t>
            </a:r>
            <a:r>
              <a:rPr lang="tr-TR" dirty="0" smtClean="0"/>
              <a:t>.</a:t>
            </a:r>
          </a:p>
          <a:p>
            <a:pPr marL="285750" indent="-285750">
              <a:buFont typeface="Arial" panose="020B0604020202020204" pitchFamily="34" charset="0"/>
              <a:buChar char="•"/>
            </a:pPr>
            <a:endParaRPr lang="tr-TR" dirty="0"/>
          </a:p>
          <a:p>
            <a:pPr marL="285750" indent="-285750">
              <a:buFont typeface="Arial" panose="020B0604020202020204" pitchFamily="34" charset="0"/>
              <a:buChar char="•"/>
            </a:pPr>
            <a:r>
              <a:rPr lang="tr-TR" dirty="0"/>
              <a:t>Yerel yönetimler, bütün ülkelerde kamu yönetiminin önemli ve vazgeçilmez unsurunu meydana getiren birimlerdir. </a:t>
            </a:r>
            <a:r>
              <a:rPr lang="tr-TR" dirty="0" smtClean="0"/>
              <a:t>Bir </a:t>
            </a:r>
            <a:r>
              <a:rPr lang="tr-TR" dirty="0"/>
              <a:t>ülkedeki yerel yönetimlerin gücü ve </a:t>
            </a:r>
            <a:r>
              <a:rPr lang="tr-TR" dirty="0" smtClean="0"/>
              <a:t>etkinliği, </a:t>
            </a:r>
            <a:r>
              <a:rPr lang="tr-TR" dirty="0"/>
              <a:t>söz konusu ülkedeki demokrasinin düzeyi ile de oldukça yakından ilişkilidir. </a:t>
            </a:r>
            <a:endParaRPr lang="tr-TR" dirty="0" smtClean="0"/>
          </a:p>
          <a:p>
            <a:pPr marL="285750" indent="-285750">
              <a:buFont typeface="Arial" panose="020B0604020202020204" pitchFamily="34" charset="0"/>
              <a:buChar char="•"/>
            </a:pPr>
            <a:endParaRPr lang="tr-TR" dirty="0"/>
          </a:p>
          <a:p>
            <a:pPr marL="285750" indent="-285750">
              <a:buFont typeface="Arial" panose="020B0604020202020204" pitchFamily="34" charset="0"/>
              <a:buChar char="•"/>
            </a:pPr>
            <a:r>
              <a:rPr lang="tr-TR" dirty="0" smtClean="0"/>
              <a:t>Yerel </a:t>
            </a:r>
            <a:r>
              <a:rPr lang="tr-TR" dirty="0"/>
              <a:t>yönetimler demokrasi açısından önemli olduğu kadar, yerel hizmetlerin yürütülmesinde verimliliği ve etkinliği sağlamada da vazgeçilmez kurumlardır. </a:t>
            </a:r>
          </a:p>
        </p:txBody>
      </p:sp>
    </p:spTree>
    <p:extLst>
      <p:ext uri="{BB962C8B-B14F-4D97-AF65-F5344CB8AC3E}">
        <p14:creationId xmlns:p14="http://schemas.microsoft.com/office/powerpoint/2010/main" val="161791737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486137" y="1481559"/>
            <a:ext cx="7882359" cy="3970318"/>
          </a:xfrm>
          <a:prstGeom prst="rect">
            <a:avLst/>
          </a:prstGeom>
        </p:spPr>
        <p:txBody>
          <a:bodyPr wrap="square">
            <a:spAutoFit/>
          </a:bodyPr>
          <a:lstStyle/>
          <a:p>
            <a:pPr marL="285750" indent="-285750">
              <a:buFont typeface="Arial" panose="020B0604020202020204" pitchFamily="34" charset="0"/>
              <a:buChar char="•"/>
            </a:pPr>
            <a:r>
              <a:rPr lang="tr-TR" dirty="0" smtClean="0"/>
              <a:t>Yerel </a:t>
            </a:r>
            <a:r>
              <a:rPr lang="tr-TR" dirty="0"/>
              <a:t>yönetimler, tarihi süreç içerisinde özgürlük, eşitlik, temsil, katılma gibi değerleri yaşatma kurumları </a:t>
            </a:r>
            <a:r>
              <a:rPr lang="tr-TR" dirty="0" smtClean="0"/>
              <a:t>olmuşlardır. Yerel </a:t>
            </a:r>
            <a:r>
              <a:rPr lang="tr-TR" dirty="0"/>
              <a:t>yönetimlerin bu önemi bugünde artarak devam etmektedir. </a:t>
            </a:r>
            <a:endParaRPr lang="tr-TR" dirty="0" smtClean="0"/>
          </a:p>
          <a:p>
            <a:pPr marL="285750" indent="-285750">
              <a:buFont typeface="Arial" panose="020B0604020202020204" pitchFamily="34" charset="0"/>
              <a:buChar char="•"/>
            </a:pPr>
            <a:endParaRPr lang="tr-TR" dirty="0"/>
          </a:p>
          <a:p>
            <a:pPr marL="285750" indent="-285750">
              <a:buFont typeface="Arial" panose="020B0604020202020204" pitchFamily="34" charset="0"/>
              <a:buChar char="•"/>
            </a:pPr>
            <a:r>
              <a:rPr lang="tr-TR" dirty="0"/>
              <a:t>Ülkemizde yerel yönetimler, 1982 Anayasasının 127. maddesinde “Mahalli </a:t>
            </a:r>
            <a:r>
              <a:rPr lang="tr-TR" dirty="0" smtClean="0"/>
              <a:t>İdareler</a:t>
            </a:r>
            <a:r>
              <a:rPr lang="tr-TR" dirty="0"/>
              <a:t>; </a:t>
            </a:r>
            <a:r>
              <a:rPr lang="tr-TR" dirty="0" smtClean="0"/>
              <a:t>İl</a:t>
            </a:r>
            <a:r>
              <a:rPr lang="tr-TR" dirty="0"/>
              <a:t>, Belediye veya Köy halkının mahalli müşterek ihtiyaçlarını karşılamak üzere kuruluş esasları kanunla belirtilen ve karar organları, gene kanunda gösterilen, seçmenler tarafından seçilerek oluşturulan kamu tüzel kişileridir.” şeklinde tanımlanmıştır. </a:t>
            </a:r>
            <a:endParaRPr lang="tr-TR" dirty="0" smtClean="0"/>
          </a:p>
          <a:p>
            <a:pPr marL="285750" indent="-285750">
              <a:buFont typeface="Arial" panose="020B0604020202020204" pitchFamily="34" charset="0"/>
              <a:buChar char="•"/>
            </a:pPr>
            <a:endParaRPr lang="tr-TR" dirty="0"/>
          </a:p>
          <a:p>
            <a:pPr marL="285750" indent="-285750">
              <a:buFont typeface="Arial" panose="020B0604020202020204" pitchFamily="34" charset="0"/>
              <a:buChar char="•"/>
            </a:pPr>
            <a:r>
              <a:rPr lang="tr-TR" dirty="0"/>
              <a:t>1982 Anayasası’nda belirtildiği gibi Türkiye’de yerel yönetimler, yerel halkın mahalli müşterek yani ortak ihtiyaçlarını karşılamak üzere kurulmakta ve il özel idareleri, belediyeler ve köy idareleri olmak üzere üç yerel yönetim biriminden oluşmaktadır. </a:t>
            </a:r>
          </a:p>
        </p:txBody>
      </p:sp>
    </p:spTree>
    <p:extLst>
      <p:ext uri="{BB962C8B-B14F-4D97-AF65-F5344CB8AC3E}">
        <p14:creationId xmlns:p14="http://schemas.microsoft.com/office/powerpoint/2010/main" val="269736761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konomi">
  <a:themeElements>
    <a:clrScheme name="Gazete kağıdı">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is Klasik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zete kağıdı">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extLst>
    <a:ext uri="{05A4C25C-085E-4340-85A3-A5531E510DB2}">
      <thm15:themeFamily xmlns:thm15="http://schemas.microsoft.com/office/thememl/2012/main" name="ekonomi" id="{14396F44-94C0-4BF2-8333-266569A57D02}" vid="{03703BF9-DFA0-42C9-89F9-C03DE1C4A071}"/>
    </a:ext>
  </a:extLst>
</a:theme>
</file>

<file path=ppt/theme/theme2.xml><?xml version="1.0" encoding="utf-8"?>
<a:theme xmlns:a="http://schemas.openxmlformats.org/drawingml/2006/main" name="1_Rics">
  <a:themeElements>
    <a:clrScheme name="NewsPrint">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is Klasik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NewsPrint">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theme>
</file>

<file path=ppt/theme/theme3.xml><?xml version="1.0" encoding="utf-8"?>
<a:theme xmlns:a="http://schemas.openxmlformats.org/drawingml/2006/main" name="h.t.">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h.t." id="{413A7544-DC64-4FD9-B67F-E82A6B382656}" vid="{2993C0EF-C761-423D-BA24-A50FC7959470}"/>
    </a:ext>
  </a:extLst>
</a:theme>
</file>

<file path=ppt/theme/theme4.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ekonomi</Template>
  <TotalTime>12512</TotalTime>
  <Words>726</Words>
  <Application>Microsoft Office PowerPoint</Application>
  <PresentationFormat>Ekran Gösterisi (4:3)</PresentationFormat>
  <Paragraphs>50</Paragraphs>
  <Slides>11</Slides>
  <Notes>0</Notes>
  <HiddenSlides>0</HiddenSlides>
  <MMClips>0</MMClips>
  <ScaleCrop>false</ScaleCrop>
  <HeadingPairs>
    <vt:vector size="6" baseType="variant">
      <vt:variant>
        <vt:lpstr>Kullanılan Yazı Tipleri</vt:lpstr>
      </vt:variant>
      <vt:variant>
        <vt:i4>6</vt:i4>
      </vt:variant>
      <vt:variant>
        <vt:lpstr>Tema</vt:lpstr>
      </vt:variant>
      <vt:variant>
        <vt:i4>3</vt:i4>
      </vt:variant>
      <vt:variant>
        <vt:lpstr>Slayt Başlıkları</vt:lpstr>
      </vt:variant>
      <vt:variant>
        <vt:i4>11</vt:i4>
      </vt:variant>
    </vt:vector>
  </HeadingPairs>
  <TitlesOfParts>
    <vt:vector size="20" baseType="lpstr">
      <vt:lpstr>ＭＳ Ｐゴシック</vt:lpstr>
      <vt:lpstr>Arial</vt:lpstr>
      <vt:lpstr>BenchNine</vt:lpstr>
      <vt:lpstr>Calibri</vt:lpstr>
      <vt:lpstr>Roboto</vt:lpstr>
      <vt:lpstr>Times New Roman</vt:lpstr>
      <vt:lpstr>ekonomi</vt:lpstr>
      <vt:lpstr>1_Rics</vt:lpstr>
      <vt:lpstr>h.t.</vt:lpstr>
      <vt:lpstr>PowerPoint Sunusu</vt:lpstr>
      <vt:lpstr>   Takdim Planı</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ANKARA ÜNİVERSİTESİ UYGULAMALI BİLİMLER FAKÜLTESİ GAYRİMENKUL GELİŞTİRME VE YÖNETİMİ BÖLÜMÜ</dc:title>
  <dc:creator>sibel</dc:creator>
  <cp:lastModifiedBy>UBF</cp:lastModifiedBy>
  <cp:revision>823</cp:revision>
  <cp:lastPrinted>2016-10-24T07:53:35Z</cp:lastPrinted>
  <dcterms:created xsi:type="dcterms:W3CDTF">2016-09-18T09:35:24Z</dcterms:created>
  <dcterms:modified xsi:type="dcterms:W3CDTF">2020-03-16T07:19:29Z</dcterms:modified>
</cp:coreProperties>
</file>