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2" r:id="rId4"/>
    <p:sldId id="1083" r:id="rId5"/>
    <p:sldId id="1084" r:id="rId6"/>
    <p:sldId id="1085" r:id="rId7"/>
    <p:sldId id="1086" r:id="rId8"/>
    <p:sldId id="1087" r:id="rId9"/>
    <p:sldId id="1091" r:id="rId10"/>
    <p:sldId id="1088" r:id="rId11"/>
    <p:sldId id="1089" r:id="rId12"/>
    <p:sldId id="1092" r:id="rId13"/>
    <p:sldId id="1090"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3/16/2020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3/16/2020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3/16/2020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3/16/2020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3/16/2020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3/16/2020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3/16/2020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3/16/2020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3/16/2020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3/16/2020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3/16/2020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3/16/2020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3/16/2020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3/16/2020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3/16/2020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763929" y="1863524"/>
            <a:ext cx="8113853" cy="2462213"/>
          </a:xfrm>
          <a:prstGeom prst="rect">
            <a:avLst/>
          </a:prstGeom>
        </p:spPr>
        <p:txBody>
          <a:bodyPr wrap="square">
            <a:spAutoFit/>
          </a:bodyPr>
          <a:lstStyle/>
          <a:p>
            <a:r>
              <a:rPr lang="tr-TR" sz="2200" dirty="0"/>
              <a:t>Avrupa Yerel Yönetimler Özerklik Şartı’nı imzalayarak onaylayan Türkiye, </a:t>
            </a:r>
            <a:r>
              <a:rPr lang="tr-TR" sz="2200" dirty="0" err="1"/>
              <a:t>Şart’ın</a:t>
            </a:r>
            <a:r>
              <a:rPr lang="tr-TR" sz="2200" dirty="0"/>
              <a:t> bazı madde ve paragraflarına çekince koymuştur. </a:t>
            </a:r>
            <a:endParaRPr lang="tr-TR" sz="2200" dirty="0" smtClean="0"/>
          </a:p>
          <a:p>
            <a:endParaRPr lang="tr-TR" sz="2200" dirty="0"/>
          </a:p>
          <a:p>
            <a:r>
              <a:rPr lang="tr-TR" sz="2200" dirty="0" err="1" smtClean="0"/>
              <a:t>Şart’ın</a:t>
            </a:r>
            <a:r>
              <a:rPr lang="tr-TR" sz="2200" dirty="0" smtClean="0"/>
              <a:t> </a:t>
            </a:r>
            <a:r>
              <a:rPr lang="tr-TR" sz="2200" dirty="0"/>
              <a:t>kapsadığı ilke ve konuların, yerel yönetimlerimiz içinde işlevsel açıdan en önemli birim olan belediyelerde hangi alanlarda uygulama alanı bulduğu ve şarta uygunluk açısından hangi düzenlemelerin yapılması gerektiği önem arz etmektedir. </a:t>
            </a:r>
          </a:p>
        </p:txBody>
      </p:sp>
    </p:spTree>
    <p:extLst>
      <p:ext uri="{BB962C8B-B14F-4D97-AF65-F5344CB8AC3E}">
        <p14:creationId xmlns:p14="http://schemas.microsoft.com/office/powerpoint/2010/main" val="490076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4" name="Dikdörtgen 3"/>
          <p:cNvSpPr/>
          <p:nvPr/>
        </p:nvSpPr>
        <p:spPr>
          <a:xfrm>
            <a:off x="613457" y="1585732"/>
            <a:ext cx="7639291" cy="3935392"/>
          </a:xfrm>
          <a:prstGeom prst="rect">
            <a:avLst/>
          </a:prstGeom>
        </p:spPr>
        <p:txBody>
          <a:bodyPr wrap="square">
            <a:spAutoFit/>
          </a:bodyPr>
          <a:lstStyle/>
          <a:p>
            <a:pPr marL="285750" indent="-285750">
              <a:buFont typeface="Arial" panose="020B0604020202020204" pitchFamily="34" charset="0"/>
              <a:buChar char="•"/>
            </a:pPr>
            <a:r>
              <a:rPr lang="tr-TR" dirty="0"/>
              <a:t>Yerel yönetimleri daha özerk bir yapıya kavuşturmayı amaçlayan Avrupa Yerel Yönetimler Özerklik Şartı, yerel demokrasileri gelişmekte olan bizim gibi ülkelerde daha büyük bir önem arz etmektedir. </a:t>
            </a:r>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smtClean="0"/>
              <a:t>Avrupa </a:t>
            </a:r>
            <a:r>
              <a:rPr lang="tr-TR" dirty="0"/>
              <a:t>Yerel Yönetimler Özerklik Şartı’nın ortaya koyduğu ilkelere uygunluk açısından ülkemizde yerel yönetimlerin özerk bir yapıya kavuşturulması, onların idari ve mali özerkliklerini sağlayacak bir yapılanmaya gidilmesini gerektirmektedir</a:t>
            </a:r>
            <a:r>
              <a:rPr lang="tr-TR" dirty="0" smtClean="0"/>
              <a:t>.</a:t>
            </a:r>
          </a:p>
          <a:p>
            <a:endParaRPr lang="tr-TR" dirty="0"/>
          </a:p>
          <a:p>
            <a:pPr marL="285750" indent="-285750">
              <a:buFont typeface="Arial" panose="020B0604020202020204" pitchFamily="34" charset="0"/>
              <a:buChar char="•"/>
            </a:pPr>
            <a:r>
              <a:rPr lang="tr-TR" dirty="0" smtClean="0"/>
              <a:t>Belediyeler</a:t>
            </a:r>
            <a:r>
              <a:rPr lang="tr-TR" dirty="0"/>
              <a:t>, Belediye Kanunu’na göre idarî ve malî özerkliğe sahip kamu tüzel kişisidirler. Ancak, Kanunda yer alan bu düzenlemenin uygulamada da koşulsuz hayata geçirilmesi gerekir. </a:t>
            </a:r>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931211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r>
              <a:rPr lang="tr-TR" spc="-300" dirty="0" smtClean="0"/>
              <a:t>Takdim Planı</a:t>
            </a:r>
            <a:endParaRPr spc="-335" dirty="0"/>
          </a:p>
        </p:txBody>
      </p:sp>
      <p:sp>
        <p:nvSpPr>
          <p:cNvPr id="3" name="Dikdörtgen 2"/>
          <p:cNvSpPr/>
          <p:nvPr/>
        </p:nvSpPr>
        <p:spPr>
          <a:xfrm>
            <a:off x="717629" y="1782502"/>
            <a:ext cx="6273479" cy="112748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p:cNvSpPr/>
          <p:nvPr/>
        </p:nvSpPr>
        <p:spPr>
          <a:xfrm>
            <a:off x="717629" y="2546430"/>
            <a:ext cx="7558270" cy="2841034"/>
          </a:xfrm>
          <a:prstGeom prst="rect">
            <a:avLst/>
          </a:prstGeom>
        </p:spPr>
        <p:txBody>
          <a:bodyPr wrap="square">
            <a:spAutoFit/>
          </a:bodyPr>
          <a:lstStyle/>
          <a:p>
            <a:pPr lvl="0">
              <a:lnSpc>
                <a:spcPct val="107000"/>
              </a:lnSpc>
              <a:spcAft>
                <a:spcPts val="0"/>
              </a:spcAft>
            </a:pPr>
            <a:r>
              <a:rPr lang="tr-TR" sz="2400" b="1" dirty="0" smtClean="0">
                <a:latin typeface="Calibri" panose="020F0502020204030204" pitchFamily="34" charset="0"/>
                <a:ea typeface="Calibri" panose="020F0502020204030204" pitchFamily="34" charset="0"/>
                <a:cs typeface="Times New Roman" panose="02020603050405020304" pitchFamily="18" charset="0"/>
              </a:rPr>
              <a:t>- Avrupa </a:t>
            </a:r>
            <a:r>
              <a:rPr lang="tr-TR" sz="2400" b="1" dirty="0">
                <a:latin typeface="Calibri" panose="020F0502020204030204" pitchFamily="34" charset="0"/>
                <a:ea typeface="Calibri" panose="020F0502020204030204" pitchFamily="34" charset="0"/>
                <a:cs typeface="Times New Roman" panose="02020603050405020304" pitchFamily="18" charset="0"/>
              </a:rPr>
              <a:t>Birliği ve Avrupa Konseyi’nde Kent </a:t>
            </a:r>
            <a:r>
              <a:rPr lang="tr-TR" sz="2400" b="1" dirty="0" smtClean="0">
                <a:latin typeface="Calibri" panose="020F0502020204030204" pitchFamily="34" charset="0"/>
                <a:ea typeface="Calibri" panose="020F0502020204030204" pitchFamily="34" charset="0"/>
                <a:cs typeface="Times New Roman" panose="02020603050405020304" pitchFamily="18" charset="0"/>
              </a:rPr>
              <a:t>Yönetimi</a:t>
            </a:r>
            <a:endParaRPr lang="tr-TR" sz="2400"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tr-TR" sz="2400" b="1" dirty="0" smtClean="0">
                <a:latin typeface="Calibri" panose="020F0502020204030204" pitchFamily="34" charset="0"/>
                <a:ea typeface="Calibri" panose="020F0502020204030204" pitchFamily="34" charset="0"/>
                <a:cs typeface="Times New Roman" panose="02020603050405020304" pitchFamily="18" charset="0"/>
              </a:rPr>
              <a:t>- Avrupa </a:t>
            </a:r>
            <a:r>
              <a:rPr lang="tr-TR" sz="2400" b="1" dirty="0">
                <a:latin typeface="Calibri" panose="020F0502020204030204" pitchFamily="34" charset="0"/>
                <a:ea typeface="Calibri" panose="020F0502020204030204" pitchFamily="34" charset="0"/>
                <a:cs typeface="Times New Roman" panose="02020603050405020304" pitchFamily="18" charset="0"/>
              </a:rPr>
              <a:t>Birliği ve Avrupa Konseyi gibi kuruluşların kent ve bölge yönetimlerinin özerkliği konusundaki sözleşmelerinin başlıca kuralları </a:t>
            </a:r>
            <a:r>
              <a:rPr lang="tr-TR" sz="2400" b="1" dirty="0" smtClean="0">
                <a:latin typeface="Calibri" panose="020F0502020204030204" pitchFamily="34" charset="0"/>
                <a:ea typeface="Calibri" panose="020F0502020204030204" pitchFamily="34" charset="0"/>
                <a:cs typeface="Times New Roman" panose="02020603050405020304" pitchFamily="18" charset="0"/>
              </a:rPr>
              <a:t>ve Türkiye’de </a:t>
            </a:r>
            <a:r>
              <a:rPr lang="tr-TR" sz="2400" b="1" dirty="0">
                <a:latin typeface="Calibri" panose="020F0502020204030204" pitchFamily="34" charset="0"/>
                <a:ea typeface="Calibri" panose="020F0502020204030204" pitchFamily="34" charset="0"/>
                <a:cs typeface="Times New Roman" panose="02020603050405020304" pitchFamily="18" charset="0"/>
              </a:rPr>
              <a:t>yerel demokrasiyi geliştirmek için bu kurallardan ne ölçüde yararlanılmakta olduğu. </a:t>
            </a:r>
            <a:endParaRPr lang="tr-TR" sz="24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tr-TR" sz="2400" b="1" dirty="0" smtClean="0">
                <a:latin typeface="Calibri" panose="020F0502020204030204" pitchFamily="34" charset="0"/>
                <a:ea typeface="Calibri" panose="020F0502020204030204" pitchFamily="34" charset="0"/>
                <a:cs typeface="Times New Roman" panose="02020603050405020304" pitchFamily="18" charset="0"/>
              </a:rPr>
              <a:t>- Avrupa </a:t>
            </a:r>
            <a:r>
              <a:rPr lang="tr-TR" sz="2400" b="1" dirty="0">
                <a:latin typeface="Calibri" panose="020F0502020204030204" pitchFamily="34" charset="0"/>
                <a:ea typeface="Calibri" panose="020F0502020204030204" pitchFamily="34" charset="0"/>
                <a:cs typeface="Times New Roman" panose="02020603050405020304" pitchFamily="18" charset="0"/>
              </a:rPr>
              <a:t>Yerel Yönetimler özerklik </a:t>
            </a:r>
            <a:r>
              <a:rPr lang="tr-TR" sz="2400" b="1" dirty="0" smtClean="0">
                <a:latin typeface="Calibri" panose="020F0502020204030204" pitchFamily="34" charset="0"/>
                <a:ea typeface="Calibri" panose="020F0502020204030204" pitchFamily="34" charset="0"/>
                <a:cs typeface="Times New Roman" panose="02020603050405020304" pitchFamily="18" charset="0"/>
              </a:rPr>
              <a:t>Şartı’nın </a:t>
            </a:r>
            <a:r>
              <a:rPr lang="tr-TR" sz="2400" b="1" dirty="0">
                <a:latin typeface="Calibri" panose="020F0502020204030204" pitchFamily="34" charset="0"/>
                <a:ea typeface="Calibri" panose="020F0502020204030204" pitchFamily="34" charset="0"/>
                <a:cs typeface="Times New Roman" panose="02020603050405020304" pitchFamily="18" charset="0"/>
              </a:rPr>
              <a:t>incelenmesi.</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2920" y="1371600"/>
            <a:ext cx="7787639" cy="3787575"/>
          </a:xfrm>
          <a:prstGeom prst="rect">
            <a:avLst/>
          </a:prstGeom>
        </p:spPr>
        <p:txBody>
          <a:bodyPr vert="horz" wrap="square" lIns="0" tIns="12065" rIns="0" bIns="0" rtlCol="0">
            <a:spAutoFit/>
          </a:bodyPr>
          <a:lstStyle/>
          <a:p>
            <a:pPr>
              <a:lnSpc>
                <a:spcPct val="100000"/>
              </a:lnSpc>
              <a:spcBef>
                <a:spcPts val="95"/>
              </a:spcBef>
            </a:pPr>
            <a:r>
              <a:rPr lang="tr-TR" sz="2200" b="1" dirty="0" smtClean="0"/>
              <a:t>Giriş</a:t>
            </a:r>
          </a:p>
          <a:p>
            <a:pPr>
              <a:lnSpc>
                <a:spcPct val="100000"/>
              </a:lnSpc>
              <a:spcBef>
                <a:spcPts val="95"/>
              </a:spcBef>
            </a:pPr>
            <a:endParaRPr lang="tr-TR" sz="2200" dirty="0" smtClean="0"/>
          </a:p>
          <a:p>
            <a:pPr>
              <a:lnSpc>
                <a:spcPct val="100000"/>
              </a:lnSpc>
              <a:spcBef>
                <a:spcPts val="95"/>
              </a:spcBef>
            </a:pPr>
            <a:r>
              <a:rPr lang="tr-TR" sz="2200" dirty="0" smtClean="0"/>
              <a:t>Avrupa ülkelerinde halkın yönetime katılmasını sağlayan, halka en yakın birimler olan yerel yönetimler, geliştirilmesi ve daha özerk kılınması gereken kuruluşlar olarak görülmektedir. Bu yüzden ortaya çıkardıkları ilkeler bu kuruluşları yönetimin temel taşı yapmayı amaçlayan ilkeler olmaktadır. </a:t>
            </a:r>
          </a:p>
          <a:p>
            <a:pPr>
              <a:lnSpc>
                <a:spcPct val="100000"/>
              </a:lnSpc>
              <a:spcBef>
                <a:spcPts val="95"/>
              </a:spcBef>
            </a:pPr>
            <a:endParaRPr lang="tr-TR" sz="2200" dirty="0" smtClean="0"/>
          </a:p>
          <a:p>
            <a:pPr>
              <a:lnSpc>
                <a:spcPct val="100000"/>
              </a:lnSpc>
              <a:spcBef>
                <a:spcPts val="95"/>
              </a:spcBef>
            </a:pPr>
            <a:r>
              <a:rPr lang="tr-TR" sz="2200" dirty="0" smtClean="0"/>
              <a:t>Avrupa Yerel Yönetimler Özerklik Şartı da, temelde yerel yönetimleri özerk kılmayı amaçlayan ülkemizin de imzaladığı bir sözleşme olarak, yerel yönetimlerimizi doğrudan ilgilendirmektedir. </a:t>
            </a:r>
            <a:endParaRPr sz="2200" dirty="0">
              <a:latin typeface="Arial"/>
              <a:cs typeface="Arial"/>
            </a:endParaRPr>
          </a:p>
        </p:txBody>
      </p:sp>
      <p:sp>
        <p:nvSpPr>
          <p:cNvPr id="3" name="Dikdörtgen 2"/>
          <p:cNvSpPr/>
          <p:nvPr/>
        </p:nvSpPr>
        <p:spPr>
          <a:xfrm>
            <a:off x="694481" y="1434993"/>
            <a:ext cx="7986531" cy="1200329"/>
          </a:xfrm>
          <a:prstGeom prst="rect">
            <a:avLst/>
          </a:prstGeom>
        </p:spPr>
        <p:txBody>
          <a:bodyPr wrap="square">
            <a:spAutoFit/>
          </a:bodyPr>
          <a:lstStyle/>
          <a:p>
            <a:endParaRPr lang="tr-TR" dirty="0" smtClean="0">
              <a:solidFill>
                <a:srgbClr val="000000"/>
              </a:solidFill>
              <a:latin typeface="Roboto"/>
            </a:endParaRPr>
          </a:p>
          <a:p>
            <a:endParaRPr lang="tr-TR" dirty="0" smtClean="0">
              <a:solidFill>
                <a:srgbClr val="000000"/>
              </a:solidFill>
              <a:latin typeface="Roboto"/>
            </a:endParaRPr>
          </a:p>
          <a:p>
            <a:endParaRPr lang="tr-TR" dirty="0">
              <a:solidFill>
                <a:srgbClr val="000000"/>
              </a:solidFill>
              <a:latin typeface="Roboto"/>
            </a:endParaRPr>
          </a:p>
          <a:p>
            <a:endParaRPr lang="tr-TR" dirty="0">
              <a:solidFill>
                <a:srgbClr val="000000"/>
              </a:solidFill>
              <a:latin typeface="Roboto"/>
            </a:endParaRPr>
          </a:p>
        </p:txBody>
      </p:sp>
    </p:spTree>
    <p:extLst>
      <p:ext uri="{BB962C8B-B14F-4D97-AF65-F5344CB8AC3E}">
        <p14:creationId xmlns:p14="http://schemas.microsoft.com/office/powerpoint/2010/main"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33400" y="1554480"/>
            <a:ext cx="8122920" cy="4090073"/>
          </a:xfrm>
          <a:prstGeom prst="rect">
            <a:avLst/>
          </a:prstGeom>
        </p:spPr>
        <p:txBody>
          <a:bodyPr vert="horz" wrap="square" lIns="0" tIns="12065" rIns="0" bIns="0" rtlCol="0">
            <a:spAutoFit/>
          </a:bodyPr>
          <a:lstStyle/>
          <a:p>
            <a:r>
              <a:rPr lang="tr-TR" sz="2400" dirty="0" smtClean="0"/>
              <a:t>Avrupa Yerel Yönetimler Özerklik Şartı’nın Belediyelerimiz açısından ne derece uygulandığının tespit edilmesi ve yapılması gereken yasal değişikliklerin ortaya konulması son derece önem arz etmektedir. </a:t>
            </a:r>
          </a:p>
          <a:p>
            <a:endParaRPr lang="tr-TR" sz="2400" dirty="0" smtClean="0"/>
          </a:p>
          <a:p>
            <a:r>
              <a:rPr lang="tr-TR" sz="2400" dirty="0" smtClean="0"/>
              <a:t>Türkiye’de, yerel yönetimler içinde işlevsel açıdan en önemli birimler olan belediyelerin gelişmesi için özerk yapıya kavuşturulması son derece önemlidir. </a:t>
            </a:r>
          </a:p>
          <a:p>
            <a:endParaRPr lang="tr-TR" sz="2400" dirty="0" smtClean="0"/>
          </a:p>
          <a:p>
            <a:r>
              <a:rPr lang="tr-TR" sz="2400" dirty="0" smtClean="0"/>
              <a:t>Avrupa Yerel Yönetimler Özerklik Şartı bu açıdan Türkiye belediyeleri için bir fırsat olarak görünmektedir.</a:t>
            </a:r>
            <a:endParaRPr lang="tr-TR" sz="2400" b="1" dirty="0">
              <a:solidFill>
                <a:srgbClr val="000000"/>
              </a:solidFill>
              <a:latin typeface="Roboto"/>
            </a:endParaRPr>
          </a:p>
        </p:txBody>
      </p:sp>
    </p:spTree>
    <p:extLst>
      <p:ext uri="{BB962C8B-B14F-4D97-AF65-F5344CB8AC3E}">
        <p14:creationId xmlns:p14="http://schemas.microsoft.com/office/powerpoint/2010/main"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77792" y="1088020"/>
            <a:ext cx="8507393" cy="4703211"/>
          </a:xfrm>
          <a:prstGeom prst="rect">
            <a:avLst/>
          </a:prstGeom>
        </p:spPr>
        <p:txBody>
          <a:bodyPr vert="horz" wrap="square" lIns="0" tIns="12065" rIns="0" bIns="0" rtlCol="0">
            <a:spAutoFit/>
          </a:bodyPr>
          <a:lstStyle/>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lang="tr-TR" sz="2200" b="1" spc="-400" dirty="0">
              <a:latin typeface="Arial"/>
              <a:cs typeface="Arial"/>
            </a:endParaRPr>
          </a:p>
          <a:p>
            <a:pPr marL="355600" indent="-342900">
              <a:lnSpc>
                <a:spcPct val="100000"/>
              </a:lnSpc>
              <a:buFont typeface="Arial" panose="020B0604020202020204" pitchFamily="34" charset="0"/>
              <a:buChar char="•"/>
              <a:tabLst>
                <a:tab pos="298450" algn="l"/>
              </a:tabLst>
            </a:pPr>
            <a:r>
              <a:rPr lang="tr-TR" sz="2400" dirty="0" smtClean="0"/>
              <a:t>Avrupa </a:t>
            </a:r>
            <a:r>
              <a:rPr lang="tr-TR" sz="2400" dirty="0"/>
              <a:t>Yerel Yönetimler Özerklik </a:t>
            </a:r>
            <a:r>
              <a:rPr lang="tr-TR" sz="2400" dirty="0" err="1" smtClean="0"/>
              <a:t>Şartnamesi’nin</a:t>
            </a:r>
            <a:r>
              <a:rPr lang="tr-TR" sz="2400" dirty="0" smtClean="0"/>
              <a:t> giriş </a:t>
            </a:r>
            <a:r>
              <a:rPr lang="tr-TR" sz="2400" dirty="0"/>
              <a:t>bölümünde, şartı yürürlüğe koyarken üye ülkelerin yerel yönetimler konusunda besledikleri niyet ve ulaşmak istedikleri amaçlar belirtilmektedir. </a:t>
            </a:r>
            <a:endParaRPr lang="tr-TR" sz="2400" dirty="0" smtClean="0"/>
          </a:p>
          <a:p>
            <a:pPr marL="12700">
              <a:lnSpc>
                <a:spcPct val="100000"/>
              </a:lnSpc>
              <a:tabLst>
                <a:tab pos="298450" algn="l"/>
              </a:tabLst>
            </a:pPr>
            <a:endParaRPr lang="tr-TR" sz="2400" dirty="0"/>
          </a:p>
          <a:p>
            <a:pPr marL="355600" indent="-342900">
              <a:lnSpc>
                <a:spcPct val="100000"/>
              </a:lnSpc>
              <a:buFont typeface="Arial" panose="020B0604020202020204" pitchFamily="34" charset="0"/>
              <a:buChar char="•"/>
              <a:tabLst>
                <a:tab pos="298450" algn="l"/>
              </a:tabLst>
            </a:pPr>
            <a:r>
              <a:rPr lang="tr-TR" sz="2400" dirty="0" smtClean="0"/>
              <a:t>Şartın </a:t>
            </a:r>
            <a:r>
              <a:rPr lang="tr-TR" sz="2400" dirty="0"/>
              <a:t>giriş bölümünde özet olarak; Avrupa Konseyi üyesi devletler arasında ortak mirasları olan düşünce ve ilkelerin korunması ve gerçekleştirilmesi amacına yönelik daha büyük bir birliğe erişmek hedeflenmektedir.</a:t>
            </a:r>
            <a:endParaRPr lang="tr-TR" sz="2200" b="1" dirty="0" smtClean="0"/>
          </a:p>
          <a:p>
            <a:pPr marL="12700">
              <a:lnSpc>
                <a:spcPct val="100000"/>
              </a:lnSpc>
              <a:tabLst>
                <a:tab pos="298450" algn="l"/>
              </a:tabLst>
            </a:pP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Tree>
    <p:extLst>
      <p:ext uri="{BB962C8B-B14F-4D97-AF65-F5344CB8AC3E}">
        <p14:creationId xmlns:p14="http://schemas.microsoft.com/office/powerpoint/2010/main" val="37733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13458" y="1759352"/>
            <a:ext cx="7755038" cy="3477875"/>
          </a:xfrm>
          <a:prstGeom prst="rect">
            <a:avLst/>
          </a:prstGeom>
        </p:spPr>
        <p:txBody>
          <a:bodyPr wrap="square">
            <a:spAutoFit/>
          </a:bodyPr>
          <a:lstStyle/>
          <a:p>
            <a:pPr marL="285750" indent="-285750">
              <a:buFont typeface="Arial" panose="020B0604020202020204" pitchFamily="34" charset="0"/>
              <a:buChar char="•"/>
            </a:pPr>
            <a:r>
              <a:rPr lang="tr-TR" sz="2000" dirty="0"/>
              <a:t>Türkiye, şartı imzalamadan önce anayasası ve yerel yönetimlerini düzenleyen yasalar arasında temelde çelişkili noktalar olup olmadığını ve mevzuat ile şart arasında bir çelişkinin ortaya çıkıp çıkmadığını ortaya koymaya </a:t>
            </a:r>
            <a:r>
              <a:rPr lang="tr-TR" sz="2000" dirty="0" smtClean="0"/>
              <a:t>çalışmıştır.</a:t>
            </a:r>
          </a:p>
          <a:p>
            <a:endParaRPr lang="tr-TR" sz="2000" dirty="0"/>
          </a:p>
          <a:p>
            <a:endParaRPr lang="tr-TR" sz="2000" dirty="0" smtClean="0"/>
          </a:p>
          <a:p>
            <a:pPr marL="285750" indent="-285750">
              <a:buFont typeface="Arial" panose="020B0604020202020204" pitchFamily="34" charset="0"/>
              <a:buChar char="•"/>
            </a:pPr>
            <a:r>
              <a:rPr lang="tr-TR" sz="2000" dirty="0"/>
              <a:t>İ</a:t>
            </a:r>
            <a:r>
              <a:rPr lang="tr-TR" sz="2000" dirty="0" smtClean="0"/>
              <a:t>l </a:t>
            </a:r>
            <a:r>
              <a:rPr lang="tr-TR" sz="2000" dirty="0"/>
              <a:t>Özel </a:t>
            </a:r>
            <a:r>
              <a:rPr lang="tr-TR" sz="2000" dirty="0" smtClean="0"/>
              <a:t>İdaresi</a:t>
            </a:r>
            <a:r>
              <a:rPr lang="tr-TR" sz="2000" dirty="0"/>
              <a:t>, Belediye ve Köy Kanunları üzerindeki teknik çalışmalardaki izlenimler </a:t>
            </a:r>
            <a:r>
              <a:rPr lang="tr-TR" sz="2000" dirty="0" err="1"/>
              <a:t>Şart’la</a:t>
            </a:r>
            <a:r>
              <a:rPr lang="tr-TR" sz="2000" dirty="0"/>
              <a:t> milli mevzuat arasında çelişkili noktalar bulunmayacağı ihtimalini doğurmuş ve şart 21 Kasım 1988 tarihinde sözleşme olarak Türkiye’nin Avrupa Konseyi Nezdindeki Daimi Temsilcisi tarafından Türkiye adına imzalanmıştır. </a:t>
            </a:r>
          </a:p>
        </p:txBody>
      </p:sp>
    </p:spTree>
    <p:extLst>
      <p:ext uri="{BB962C8B-B14F-4D97-AF65-F5344CB8AC3E}">
        <p14:creationId xmlns:p14="http://schemas.microsoft.com/office/powerpoint/2010/main" val="18053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798653" y="1678329"/>
            <a:ext cx="7384648" cy="3139321"/>
          </a:xfrm>
          <a:prstGeom prst="rect">
            <a:avLst/>
          </a:prstGeom>
        </p:spPr>
        <p:txBody>
          <a:bodyPr wrap="square">
            <a:spAutoFit/>
          </a:bodyPr>
          <a:lstStyle/>
          <a:p>
            <a:r>
              <a:rPr lang="tr-TR" sz="2200" dirty="0"/>
              <a:t>Daha sonra, Avrupa Yerel Yönetimler Özerklik Şartı, Türkiye tarafından, 3727 Sayılı Avrupa Yerel Yönetimler Özerklik Şartının Onaylanmasının Uygun Bulunduğuna Dair Kanun’la </a:t>
            </a:r>
            <a:r>
              <a:rPr lang="tr-TR" sz="2200" dirty="0" smtClean="0"/>
              <a:t>onaylanmıştır</a:t>
            </a:r>
            <a:r>
              <a:rPr lang="tr-TR" sz="2200" dirty="0"/>
              <a:t>. </a:t>
            </a:r>
            <a:endParaRPr lang="tr-TR" sz="2200" dirty="0" smtClean="0"/>
          </a:p>
          <a:p>
            <a:endParaRPr lang="tr-TR" sz="2200" dirty="0"/>
          </a:p>
          <a:p>
            <a:r>
              <a:rPr lang="tr-TR" sz="2200" dirty="0" smtClean="0"/>
              <a:t>Onaylama </a:t>
            </a:r>
            <a:r>
              <a:rPr lang="tr-TR" sz="2200" dirty="0"/>
              <a:t>sırasında yasada belirtilen çekincelere yer verilmiştir. Avrupa Yerel Yönetimler Özerklik Şartı, daha sonrada, 3727 Sayılı Yasanın 1. maddesinde öngörüldüğü biçimde, bir Bakanlar Kurulu Kararı ile </a:t>
            </a:r>
            <a:r>
              <a:rPr lang="tr-TR" sz="2200" dirty="0" smtClean="0"/>
              <a:t>06.08.1992 </a:t>
            </a:r>
            <a:r>
              <a:rPr lang="tr-TR" sz="2200" dirty="0"/>
              <a:t>tarihinde yeniden onaylanmıştır. </a:t>
            </a:r>
          </a:p>
        </p:txBody>
      </p:sp>
    </p:spTree>
    <p:extLst>
      <p:ext uri="{BB962C8B-B14F-4D97-AF65-F5344CB8AC3E}">
        <p14:creationId xmlns:p14="http://schemas.microsoft.com/office/powerpoint/2010/main" val="1364868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8734" y="1585732"/>
            <a:ext cx="8426370" cy="769441"/>
          </a:xfrm>
          <a:prstGeom prst="rect">
            <a:avLst/>
          </a:prstGeom>
        </p:spPr>
        <p:txBody>
          <a:bodyPr wrap="square">
            <a:spAutoFit/>
          </a:bodyPr>
          <a:lstStyle/>
          <a:p>
            <a:endParaRPr lang="tr-TR" sz="2200" b="1" dirty="0" smtClean="0">
              <a:latin typeface="BenchNine"/>
            </a:endParaRPr>
          </a:p>
          <a:p>
            <a:endParaRPr lang="tr-TR" sz="2200" b="1" i="0" dirty="0">
              <a:effectLst/>
              <a:latin typeface="Arial" panose="020B0604020202020204" pitchFamily="34" charset="0"/>
            </a:endParaRPr>
          </a:p>
        </p:txBody>
      </p:sp>
      <p:sp>
        <p:nvSpPr>
          <p:cNvPr id="3" name="Dikdörtgen 2"/>
          <p:cNvSpPr/>
          <p:nvPr/>
        </p:nvSpPr>
        <p:spPr>
          <a:xfrm>
            <a:off x="578734" y="1724628"/>
            <a:ext cx="8125428" cy="3416320"/>
          </a:xfrm>
          <a:prstGeom prst="rect">
            <a:avLst/>
          </a:prstGeom>
        </p:spPr>
        <p:txBody>
          <a:bodyPr wrap="square">
            <a:spAutoFit/>
          </a:bodyPr>
          <a:lstStyle/>
          <a:p>
            <a:pPr marL="285750" indent="-285750">
              <a:buFont typeface="Arial" panose="020B0604020202020204" pitchFamily="34" charset="0"/>
              <a:buChar char="•"/>
            </a:pPr>
            <a:r>
              <a:rPr lang="tr-TR" dirty="0"/>
              <a:t>Yerel yönetimler, yönetim yapısı içinde vatandaşa en yakın olan, en alt düzeydeki idari birimlerdir.  </a:t>
            </a:r>
            <a:r>
              <a:rPr lang="tr-TR" dirty="0" smtClean="0"/>
              <a:t>Mahalli </a:t>
            </a:r>
            <a:r>
              <a:rPr lang="tr-TR" dirty="0"/>
              <a:t>idare deyimi ile genel olarak, belli edilmiş sınırları olan bölgesel birimle, hukuki bir kişilik, kurumsal bir yapı, genel ve özel statülerle konulmuş yetki, görevler ve bir derecede mali ve diğer otonomi anlatılmak istenir</a:t>
            </a:r>
            <a:r>
              <a:rPr lang="tr-TR" dirty="0" smtClean="0"/>
              <a:t>.</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Yerel yönetimler, bütün ülkelerde kamu yönetiminin önemli ve vazgeçilmez unsurunu meydana getiren birimlerdir. </a:t>
            </a:r>
            <a:r>
              <a:rPr lang="tr-TR" dirty="0" smtClean="0"/>
              <a:t>Bir </a:t>
            </a:r>
            <a:r>
              <a:rPr lang="tr-TR" dirty="0"/>
              <a:t>ülkedeki yerel yönetimlerin gücü ve </a:t>
            </a:r>
            <a:r>
              <a:rPr lang="tr-TR" dirty="0" smtClean="0"/>
              <a:t>etkinliği, </a:t>
            </a:r>
            <a:r>
              <a:rPr lang="tr-TR" dirty="0"/>
              <a:t>söz konusu ülkedeki demokrasinin düzeyi ile de oldukça yakından ilişkilidir. </a:t>
            </a:r>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smtClean="0"/>
              <a:t>Yerel </a:t>
            </a:r>
            <a:r>
              <a:rPr lang="tr-TR" dirty="0"/>
              <a:t>yönetimler demokrasi açısından önemli olduğu kadar, yerel hizmetlerin yürütülmesinde verimliliği ve etkinliği sağlamada da vazgeçilmez kurumlardır. </a:t>
            </a:r>
          </a:p>
        </p:txBody>
      </p:sp>
    </p:spTree>
    <p:extLst>
      <p:ext uri="{BB962C8B-B14F-4D97-AF65-F5344CB8AC3E}">
        <p14:creationId xmlns:p14="http://schemas.microsoft.com/office/powerpoint/2010/main" val="1617917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86137" y="1481559"/>
            <a:ext cx="7882359" cy="3970318"/>
          </a:xfrm>
          <a:prstGeom prst="rect">
            <a:avLst/>
          </a:prstGeom>
        </p:spPr>
        <p:txBody>
          <a:bodyPr wrap="square">
            <a:spAutoFit/>
          </a:bodyPr>
          <a:lstStyle/>
          <a:p>
            <a:pPr marL="285750" indent="-285750">
              <a:buFont typeface="Arial" panose="020B0604020202020204" pitchFamily="34" charset="0"/>
              <a:buChar char="•"/>
            </a:pPr>
            <a:r>
              <a:rPr lang="tr-TR" dirty="0" smtClean="0"/>
              <a:t>Yerel </a:t>
            </a:r>
            <a:r>
              <a:rPr lang="tr-TR" dirty="0"/>
              <a:t>yönetimler, tarihi süreç içerisinde özgürlük, eşitlik, temsil, katılma gibi değerleri yaşatma kurumları </a:t>
            </a:r>
            <a:r>
              <a:rPr lang="tr-TR" dirty="0" smtClean="0"/>
              <a:t>olmuşlardır. Yerel </a:t>
            </a:r>
            <a:r>
              <a:rPr lang="tr-TR" dirty="0"/>
              <a:t>yönetimlerin bu önemi bugünde artarak devam etmektedir. </a:t>
            </a:r>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Ülkemizde yerel yönetimler, 1982 Anayasasının 127. maddesinde “Mahalli </a:t>
            </a:r>
            <a:r>
              <a:rPr lang="tr-TR" dirty="0" smtClean="0"/>
              <a:t>İdareler</a:t>
            </a:r>
            <a:r>
              <a:rPr lang="tr-TR" dirty="0"/>
              <a:t>; </a:t>
            </a:r>
            <a:r>
              <a:rPr lang="tr-TR" dirty="0" smtClean="0"/>
              <a:t>İl</a:t>
            </a:r>
            <a:r>
              <a:rPr lang="tr-TR" dirty="0"/>
              <a:t>, Belediye veya Köy halkının mahalli müşterek ihtiyaçlarını karşılamak üzere kuruluş esasları kanunla belirtilen ve karar organları, gene kanunda gösterilen, seçmenler tarafından seçilerek oluşturulan kamu tüzel kişileridir.” şeklinde tanımlanmıştır. </a:t>
            </a:r>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1982 Anayasası’nda belirtildiği gibi Türkiye’de yerel yönetimler, yerel halkın mahalli müşterek yani ortak ihtiyaçlarını karşılamak üzere kurulmakta ve il özel idareleri, belediyeler ve köy idareleri olmak üzere üç yerel yönetim biriminden oluşmaktadır. </a:t>
            </a:r>
          </a:p>
        </p:txBody>
      </p:sp>
    </p:spTree>
    <p:extLst>
      <p:ext uri="{BB962C8B-B14F-4D97-AF65-F5344CB8AC3E}">
        <p14:creationId xmlns:p14="http://schemas.microsoft.com/office/powerpoint/2010/main" val="26973676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12512</TotalTime>
  <Words>726</Words>
  <Application>Microsoft Office PowerPoint</Application>
  <PresentationFormat>Ekran Gösterisi (4:3)</PresentationFormat>
  <Paragraphs>50</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11</vt:i4>
      </vt:variant>
    </vt:vector>
  </HeadingPairs>
  <TitlesOfParts>
    <vt:vector size="20" baseType="lpstr">
      <vt:lpstr>ＭＳ Ｐゴシック</vt:lpstr>
      <vt:lpstr>Arial</vt:lpstr>
      <vt:lpstr>BenchNine</vt:lpstr>
      <vt:lpstr>Calibri</vt:lpstr>
      <vt:lpstr>Roboto</vt:lpstr>
      <vt:lpstr>Times New Roman</vt:lpstr>
      <vt:lpstr>ekonomi</vt:lpstr>
      <vt:lpstr>1_Rics</vt:lpstr>
      <vt:lpstr>h.t.</vt:lpstr>
      <vt:lpstr>PowerPoint Sunusu</vt:lpstr>
      <vt:lpstr>   Takdim Planı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823</cp:revision>
  <cp:lastPrinted>2016-10-24T07:53:35Z</cp:lastPrinted>
  <dcterms:created xsi:type="dcterms:W3CDTF">2016-09-18T09:35:24Z</dcterms:created>
  <dcterms:modified xsi:type="dcterms:W3CDTF">2020-03-16T07:19:29Z</dcterms:modified>
</cp:coreProperties>
</file>