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9" r:id="rId3"/>
    <p:sldId id="260" r:id="rId4"/>
    <p:sldId id="261" r:id="rId5"/>
    <p:sldId id="262" r:id="rId6"/>
    <p:sldId id="263" r:id="rId7"/>
    <p:sldId id="264" r:id="rId8"/>
    <p:sldId id="265"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A56F85-F7CB-4827-8195-499BE9593B63}" type="datetimeFigureOut">
              <a:rPr lang="tr-TR" smtClean="0"/>
              <a:t>1.05.2019</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172DA-0131-443B-98BC-476B5A974148}" type="slidenum">
              <a:rPr lang="tr-TR" smtClean="0"/>
              <a:t>‹#›</a:t>
            </a:fld>
            <a:endParaRPr lang="tr-TR"/>
          </a:p>
        </p:txBody>
      </p:sp>
    </p:spTree>
    <p:extLst>
      <p:ext uri="{BB962C8B-B14F-4D97-AF65-F5344CB8AC3E}">
        <p14:creationId xmlns:p14="http://schemas.microsoft.com/office/powerpoint/2010/main" val="1260802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62D71-F3D5-4F1B-B9EC-C65E6EB4EFFC}" type="datetimeFigureOut">
              <a:rPr lang="tr-TR" smtClean="0"/>
              <a:t>1.05.2019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1E20E-082F-40E1-A456-6CA86F7A8EE9}" type="slidenum">
              <a:rPr lang="tr-TR" smtClean="0"/>
              <a:t>‹#›</a:t>
            </a:fld>
            <a:endParaRPr lang="tr-TR"/>
          </a:p>
        </p:txBody>
      </p:sp>
    </p:spTree>
    <p:extLst>
      <p:ext uri="{BB962C8B-B14F-4D97-AF65-F5344CB8AC3E}">
        <p14:creationId xmlns:p14="http://schemas.microsoft.com/office/powerpoint/2010/main" val="2566195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7" name="Unvan 1"/>
          <p:cNvSpPr txBox="1">
            <a:spLocks/>
          </p:cNvSpPr>
          <p:nvPr userDrawn="1"/>
        </p:nvSpPr>
        <p:spPr>
          <a:xfrm rot="19943020">
            <a:off x="-241085" y="2704036"/>
            <a:ext cx="13088960" cy="1376998"/>
          </a:xfrm>
          <a:prstGeom prst="rect">
            <a:avLst/>
          </a:prstGeom>
          <a:no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b="0" cap="none"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2733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420443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359361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23045027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32013254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41545950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3681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618948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3426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4710838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91093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E5D39-106A-4E4F-A1C0-1B1EA557D354}" type="slidenum">
              <a:rPr lang="tr-TR" smtClean="0"/>
              <a:t>‹#›</a:t>
            </a:fld>
            <a:endParaRPr lang="tr-TR"/>
          </a:p>
        </p:txBody>
      </p:sp>
    </p:spTree>
    <p:extLst>
      <p:ext uri="{BB962C8B-B14F-4D97-AF65-F5344CB8AC3E}">
        <p14:creationId xmlns:p14="http://schemas.microsoft.com/office/powerpoint/2010/main" val="1945865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2899524" y="1453557"/>
            <a:ext cx="7458075" cy="4171950"/>
          </a:xfrm>
          <a:prstGeom prst="rect">
            <a:avLst/>
          </a:prstGeom>
        </p:spPr>
      </p:pic>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80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3216552" y="2222526"/>
            <a:ext cx="5557932" cy="647550"/>
          </a:xfrm>
          <a:prstGeom prst="rect">
            <a:avLst/>
          </a:prstGeom>
        </p:spPr>
        <p:txBody>
          <a:bodyPr wrap="none">
            <a:spAutoFit/>
          </a:bodyPr>
          <a:lstStyle/>
          <a:p>
            <a:pPr algn="just">
              <a:lnSpc>
                <a:spcPct val="105000"/>
              </a:lnSpc>
              <a:spcAft>
                <a:spcPts val="800"/>
              </a:spcAft>
            </a:pPr>
            <a:r>
              <a:rPr lang="tr-TR" sz="3600" b="1" dirty="0">
                <a:latin typeface="Times New Roman" panose="02020603050405020304" pitchFamily="18" charset="0"/>
                <a:ea typeface="Calibri" panose="020F0502020204030204" pitchFamily="34" charset="0"/>
                <a:cs typeface="Times New Roman" panose="02020603050405020304" pitchFamily="18" charset="0"/>
              </a:rPr>
              <a:t>ÇEVRENİN BOYUTLARI</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p:cNvSpPr/>
          <p:nvPr/>
        </p:nvSpPr>
        <p:spPr>
          <a:xfrm>
            <a:off x="5066257" y="3851329"/>
            <a:ext cx="1858522"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Toplumsal Çevre</a:t>
            </a:r>
            <a:endParaRPr lang="tr-TR" dirty="0"/>
          </a:p>
        </p:txBody>
      </p:sp>
      <p:cxnSp>
        <p:nvCxnSpPr>
          <p:cNvPr id="11" name="Düz Ok Bağlayıcısı 10"/>
          <p:cNvCxnSpPr/>
          <p:nvPr/>
        </p:nvCxnSpPr>
        <p:spPr>
          <a:xfrm flipH="1">
            <a:off x="5721531" y="2773683"/>
            <a:ext cx="4367" cy="96131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Resim 21"/>
          <p:cNvPicPr>
            <a:picLocks noChangeAspect="1"/>
          </p:cNvPicPr>
          <p:nvPr/>
        </p:nvPicPr>
        <p:blipFill>
          <a:blip r:embed="rId2"/>
          <a:stretch>
            <a:fillRect/>
          </a:stretch>
        </p:blipFill>
        <p:spPr>
          <a:xfrm>
            <a:off x="6995284" y="5201915"/>
            <a:ext cx="4761287" cy="1583165"/>
          </a:xfrm>
          <a:prstGeom prst="rect">
            <a:avLst/>
          </a:prstGeom>
        </p:spPr>
      </p:pic>
    </p:spTree>
    <p:extLst>
      <p:ext uri="{BB962C8B-B14F-4D97-AF65-F5344CB8AC3E}">
        <p14:creationId xmlns:p14="http://schemas.microsoft.com/office/powerpoint/2010/main" val="1820004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858799" y="3356912"/>
            <a:ext cx="10045002" cy="2308324"/>
          </a:xfrm>
          <a:prstGeom prst="rect">
            <a:avLst/>
          </a:prstGeom>
        </p:spPr>
        <p:txBody>
          <a:bodyPr wrap="square">
            <a:spAutoFit/>
          </a:bodyPr>
          <a:lstStyle/>
          <a:p>
            <a:pPr algn="ctr"/>
            <a:r>
              <a:rPr lang="tr-TR" sz="2400" dirty="0">
                <a:latin typeface="Times New Roman" panose="02020603050405020304" pitchFamily="18" charset="0"/>
                <a:cs typeface="Times New Roman" panose="02020603050405020304" pitchFamily="18" charset="0"/>
              </a:rPr>
              <a:t>Birey Üzerindeki Etkileri: Uluslararası ve bölgesel kültür etkileşimlerine neden olan turizm bireyde özgür düşüncenin gelişmesine imkan sağlamaktadır .Ayrıca insanların algılamalarını etkileyerek ,kişisel birikimlerini evrensel değerlerle yenileyebilmesi konusunda önemli bir rol oynar. Turizm sayesinde farklı sosyal ve kültürel yapılara sahip toplumlar birbirleri ile ilişki kurabilmekte bu ilişkiler sonucu oluşan etkileşim toplumsal değişimi hızlandırıcı bir rol oynamaktadır.</a:t>
            </a:r>
          </a:p>
        </p:txBody>
      </p:sp>
      <p:sp>
        <p:nvSpPr>
          <p:cNvPr id="5" name="Dikdörtgen 4"/>
          <p:cNvSpPr/>
          <p:nvPr/>
        </p:nvSpPr>
        <p:spPr>
          <a:xfrm>
            <a:off x="858799" y="1872192"/>
            <a:ext cx="586384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TURİZMİN OLUMLU SOSYO-KÜLTÜREL ETKİLERİ</a:t>
            </a:r>
            <a:endParaRPr lang="tr-TR" dirty="0"/>
          </a:p>
        </p:txBody>
      </p:sp>
      <p:pic>
        <p:nvPicPr>
          <p:cNvPr id="6" name="Resim 5"/>
          <p:cNvPicPr>
            <a:picLocks noChangeAspect="1"/>
          </p:cNvPicPr>
          <p:nvPr/>
        </p:nvPicPr>
        <p:blipFill>
          <a:blip r:embed="rId2"/>
          <a:stretch>
            <a:fillRect/>
          </a:stretch>
        </p:blipFill>
        <p:spPr>
          <a:xfrm>
            <a:off x="8635773" y="216740"/>
            <a:ext cx="3019425" cy="3000375"/>
          </a:xfrm>
          <a:prstGeom prst="rect">
            <a:avLst/>
          </a:prstGeom>
        </p:spPr>
      </p:pic>
    </p:spTree>
    <p:extLst>
      <p:ext uri="{BB962C8B-B14F-4D97-AF65-F5344CB8AC3E}">
        <p14:creationId xmlns:p14="http://schemas.microsoft.com/office/powerpoint/2010/main" val="4154049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858799" y="1872192"/>
            <a:ext cx="586384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TURİZMİN OLUMLU SOSYO-KÜLTÜREL ETKİLERİ</a:t>
            </a:r>
            <a:endParaRPr lang="tr-TR" dirty="0"/>
          </a:p>
        </p:txBody>
      </p:sp>
      <p:sp>
        <p:nvSpPr>
          <p:cNvPr id="4" name="Dikdörtgen 3"/>
          <p:cNvSpPr/>
          <p:nvPr/>
        </p:nvSpPr>
        <p:spPr>
          <a:xfrm>
            <a:off x="414662" y="3014570"/>
            <a:ext cx="8168640" cy="3339247"/>
          </a:xfrm>
          <a:prstGeom prst="rect">
            <a:avLst/>
          </a:prstGeom>
        </p:spPr>
        <p:txBody>
          <a:bodyPr wrap="square">
            <a:spAutoFit/>
          </a:bodyPr>
          <a:lstStyle/>
          <a:p>
            <a:pPr algn="ctr">
              <a:lnSpc>
                <a:spcPct val="106000"/>
              </a:lnSpc>
              <a:spcAft>
                <a:spcPts val="8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Aile Yapısı Üzerindeki Etkileri: Turizm ,turist kabul eden ülkelerde aile yapısını etkileyebilmektedir. Turizmin özellikle aile içindeki ilişkiler yanında, kadınların toplum içindeki rolleri ve kadınların özgürleşmesini etkilediği belirtilmektedir. Diğer yandan bazı görüşler turizmin aile bağlarını güçlendirdiği  birini savunmaktadır. Buna göre aile bireylerinin çalışması sonucunda parçalanan ailenin tatil ve dinlenme zamanlarında bir araya gelmesiyle aile bağlarını güçlendirdiği ifade edilmektedir. Ancak bu durum daha çok turist gönderen ülkeler için geçerli olmakta, turist kabul eden toplumlarda ise turizmin kuşaklar arasındaki ayrılıkları ve çatışmaları arttırdığı düşüncesi kabul görmektedir.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Resim 6"/>
          <p:cNvPicPr>
            <a:picLocks noChangeAspect="1"/>
          </p:cNvPicPr>
          <p:nvPr/>
        </p:nvPicPr>
        <p:blipFill>
          <a:blip r:embed="rId2"/>
          <a:stretch>
            <a:fillRect/>
          </a:stretch>
        </p:blipFill>
        <p:spPr>
          <a:xfrm>
            <a:off x="7703348" y="154813"/>
            <a:ext cx="3918334" cy="2473234"/>
          </a:xfrm>
          <a:prstGeom prst="rect">
            <a:avLst/>
          </a:prstGeom>
        </p:spPr>
      </p:pic>
    </p:spTree>
    <p:extLst>
      <p:ext uri="{BB962C8B-B14F-4D97-AF65-F5344CB8AC3E}">
        <p14:creationId xmlns:p14="http://schemas.microsoft.com/office/powerpoint/2010/main" val="2510373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858799" y="1872192"/>
            <a:ext cx="586384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TURİZMİN OLUMLU SOSYO-KÜLTÜREL ETKİLERİ</a:t>
            </a:r>
            <a:endParaRPr lang="tr-TR" dirty="0"/>
          </a:p>
        </p:txBody>
      </p:sp>
      <p:sp>
        <p:nvSpPr>
          <p:cNvPr id="3" name="Dikdörtgen 2"/>
          <p:cNvSpPr/>
          <p:nvPr/>
        </p:nvSpPr>
        <p:spPr>
          <a:xfrm>
            <a:off x="957944" y="2877727"/>
            <a:ext cx="7646125" cy="2832955"/>
          </a:xfrm>
          <a:prstGeom prst="rect">
            <a:avLst/>
          </a:prstGeom>
        </p:spPr>
        <p:txBody>
          <a:bodyPr wrap="square">
            <a:spAutoFit/>
          </a:bodyPr>
          <a:lstStyle/>
          <a:p>
            <a:pPr algn="ctr">
              <a:lnSpc>
                <a:spcPct val="106000"/>
              </a:lnSpc>
              <a:spcAft>
                <a:spcPts val="80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Toplum Üzerindeki Etkileri: Turist kabul eden bir toplumda ziyaretçilerin varlığı yerel halkın hayat tarzlarını belirgin bir şekilde belirleyebilmektedir. Buna karşılık ziyaretçilerde gittikleri ülkeler veya bölgelerdeki toplumsal zıtlıklardan etkilenebilmektedir. Genellikle bu etki faydalıdır ve ziyaret edilen toplumun bazı yaşantı niteliklerinde duyulan takdir hislerinin artmasına neden olur.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8538285" y="191588"/>
            <a:ext cx="3513970" cy="2325190"/>
          </a:xfrm>
          <a:prstGeom prst="rect">
            <a:avLst/>
          </a:prstGeom>
        </p:spPr>
      </p:pic>
      <p:pic>
        <p:nvPicPr>
          <p:cNvPr id="6" name="Resim 5"/>
          <p:cNvPicPr>
            <a:picLocks noChangeAspect="1"/>
          </p:cNvPicPr>
          <p:nvPr/>
        </p:nvPicPr>
        <p:blipFill>
          <a:blip r:embed="rId3"/>
          <a:stretch>
            <a:fillRect/>
          </a:stretch>
        </p:blipFill>
        <p:spPr>
          <a:xfrm>
            <a:off x="8880430" y="3751489"/>
            <a:ext cx="3171825" cy="2838450"/>
          </a:xfrm>
          <a:prstGeom prst="rect">
            <a:avLst/>
          </a:prstGeom>
        </p:spPr>
      </p:pic>
      <p:cxnSp>
        <p:nvCxnSpPr>
          <p:cNvPr id="7" name="Düz Ok Bağlayıcısı 6"/>
          <p:cNvCxnSpPr/>
          <p:nvPr/>
        </p:nvCxnSpPr>
        <p:spPr>
          <a:xfrm flipH="1">
            <a:off x="10466342" y="2653475"/>
            <a:ext cx="1" cy="88220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204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858799" y="1872192"/>
            <a:ext cx="586384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TURİZMİN OLUMLU SOSYO-KÜLTÜREL ETKİLERİ</a:t>
            </a:r>
            <a:endParaRPr lang="tr-TR" dirty="0"/>
          </a:p>
        </p:txBody>
      </p:sp>
      <p:sp>
        <p:nvSpPr>
          <p:cNvPr id="4" name="Dikdörtgen 3"/>
          <p:cNvSpPr/>
          <p:nvPr/>
        </p:nvSpPr>
        <p:spPr>
          <a:xfrm>
            <a:off x="1088571" y="2473394"/>
            <a:ext cx="9701349" cy="3615990"/>
          </a:xfrm>
          <a:prstGeom prst="rect">
            <a:avLst/>
          </a:prstGeom>
        </p:spPr>
        <p:txBody>
          <a:bodyPr wrap="square">
            <a:spAutoFit/>
          </a:bodyPr>
          <a:lstStyle/>
          <a:p>
            <a:pPr algn="ctr">
              <a:lnSpc>
                <a:spcPct val="106000"/>
              </a:lnSpc>
              <a:spcAft>
                <a:spcPts val="80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Hayat Standartları Üzerindeki Etkileri: Turizmin hayat standartları üzerindeki etkileri ekonomik etkileri ve kültürel öğeleri içermektedir. Turizm toplumların kültürel boyutla yeni gereksinimlerini ortaya çıkarmaktadır. Turistlerin yaşam biçimleri onları gözlemleyen yerel halkı da etkilemektedir. Böylece yerel halk turistlerin yaşam biçimini benimsemeye başlamaktadır. Araştırmalar yerel halkın zaman içerisinde orta sınıf turistlerin yaşam tarzına ve hayat standartlarına yakın bir yaşamı benimsediğini saptamaktadır. Turizmin iş dışındaki zamanı değerlendirme alışkanlıklarını da etkilediği ifade edilmektedir.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824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858799" y="1872192"/>
            <a:ext cx="586384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TURİZMİN OLUMLU SOSYO-KÜLTÜREL ETKİLERİ</a:t>
            </a:r>
            <a:endParaRPr lang="tr-TR" dirty="0"/>
          </a:p>
        </p:txBody>
      </p:sp>
      <p:sp>
        <p:nvSpPr>
          <p:cNvPr id="3" name="Dikdörtgen 2"/>
          <p:cNvSpPr/>
          <p:nvPr/>
        </p:nvSpPr>
        <p:spPr>
          <a:xfrm>
            <a:off x="1146182" y="3087976"/>
            <a:ext cx="9861452" cy="2814425"/>
          </a:xfrm>
          <a:prstGeom prst="rect">
            <a:avLst/>
          </a:prstGeom>
        </p:spPr>
        <p:txBody>
          <a:bodyPr wrap="square">
            <a:spAutoFit/>
          </a:bodyPr>
          <a:lstStyle/>
          <a:p>
            <a:pPr algn="ctr">
              <a:lnSpc>
                <a:spcPct val="106000"/>
              </a:lnSpc>
              <a:spcAft>
                <a:spcPts val="80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Eğitim Üzerindeki Etkileri: Turizm olayının kamu yönetimi nazarında önem arz etmesi eğitim kurumlarını da  etkilemiştir. Bu amaçla sektöre kalifiye eleman yetiştirmek ve toplumun turizm faydalarından en üst düzeyde yararlanabilmesi için yaygın eğitim başlamış ve ortaöğretim kurumlarında ön lisans, lisans ve yüksek lisans öğrenimine imkan sağlayan okullara ve özel turizm ve otelcilik okullarına kadar her düzeyde turizm kurumları faaliyete geçmiştir.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0235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858799" y="1872192"/>
            <a:ext cx="1970989" cy="461665"/>
          </a:xfrm>
          <a:prstGeom prst="rect">
            <a:avLst/>
          </a:prstGeom>
        </p:spPr>
        <p:txBody>
          <a:bodyPr wrap="none">
            <a:spAutoFit/>
          </a:bodyPr>
          <a:lstStyle/>
          <a:p>
            <a:r>
              <a:rPr lang="tr-TR" sz="2400" b="1" dirty="0" smtClean="0">
                <a:latin typeface="Times New Roman" panose="02020603050405020304" pitchFamily="18" charset="0"/>
              </a:rPr>
              <a:t>KAYNAKÇA</a:t>
            </a:r>
            <a:endParaRPr lang="tr-TR" sz="2400" dirty="0"/>
          </a:p>
        </p:txBody>
      </p:sp>
      <p:sp>
        <p:nvSpPr>
          <p:cNvPr id="4" name="Dikdörtgen 3"/>
          <p:cNvSpPr/>
          <p:nvPr/>
        </p:nvSpPr>
        <p:spPr>
          <a:xfrm>
            <a:off x="522515" y="3217922"/>
            <a:ext cx="9953896" cy="1892826"/>
          </a:xfrm>
          <a:prstGeom prst="rect">
            <a:avLst/>
          </a:prstGeom>
        </p:spPr>
        <p:txBody>
          <a:bodyPr wrap="square">
            <a:spAutoFit/>
          </a:bodyPr>
          <a:lstStyle/>
          <a:p>
            <a:pPr marL="274320" indent="-182880" algn="just">
              <a:spcBef>
                <a:spcPts val="100"/>
              </a:spcBef>
              <a:spcAft>
                <a:spcPts val="100"/>
              </a:spcAft>
            </a:pPr>
            <a:r>
              <a:rPr lang="tr-TR" sz="2800" dirty="0" err="1">
                <a:latin typeface="Times New Roman" panose="02020603050405020304" pitchFamily="18" charset="0"/>
                <a:ea typeface="Times New Roman" panose="02020603050405020304" pitchFamily="18" charset="0"/>
                <a:cs typeface="Times New Roman" panose="02020603050405020304" pitchFamily="18" charset="0"/>
              </a:rPr>
              <a:t>Nüzhet</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 Kahraman-Oğuz Türkay- Turizm Ve Çevre</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Cengiz Demir-Aydın Çevirgen-Turizm ve Çevre Yönetimi</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Cengiz Demir-Aydın Çevirgen-Eko Turizm Yönetimi</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Muammer Tuna- Turizm, Çevre ve Toplum</a:t>
            </a:r>
          </a:p>
        </p:txBody>
      </p:sp>
    </p:spTree>
    <p:extLst>
      <p:ext uri="{BB962C8B-B14F-4D97-AF65-F5344CB8AC3E}">
        <p14:creationId xmlns:p14="http://schemas.microsoft.com/office/powerpoint/2010/main" val="1701682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412</Words>
  <Application>Microsoft Office PowerPoint</Application>
  <PresentationFormat>Geniş ekran</PresentationFormat>
  <Paragraphs>25</Paragraphs>
  <Slides>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Calibri</vt:lpstr>
      <vt:lpstr>Calibri Light</vt:lpstr>
      <vt:lpstr>Times New Roman</vt:lpstr>
      <vt:lpstr>Office Teması</vt:lpstr>
      <vt:lpstr>Turizm ve Çevre</vt:lpstr>
      <vt:lpstr>Turizm ve Çevre</vt:lpstr>
      <vt:lpstr>Turizm ve Çevre</vt:lpstr>
      <vt:lpstr>Turizm ve Çevre</vt:lpstr>
      <vt:lpstr>Turizm ve Çevre</vt:lpstr>
      <vt:lpstr>Turizm ve Çevre</vt:lpstr>
      <vt:lpstr>Turizm ve Çevre</vt:lpstr>
      <vt:lpstr>Turizm ve Çevre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ve Çevre</dc:title>
  <dc:creator>Fuat Atasoy</dc:creator>
  <cp:lastModifiedBy>Fuat Atasoy</cp:lastModifiedBy>
  <cp:revision>12</cp:revision>
  <dcterms:created xsi:type="dcterms:W3CDTF">2019-05-01T09:15:26Z</dcterms:created>
  <dcterms:modified xsi:type="dcterms:W3CDTF">2019-05-01T10:23:57Z</dcterms:modified>
</cp:coreProperties>
</file>