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3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58" r:id="rId15"/>
    <p:sldId id="272" r:id="rId16"/>
    <p:sldId id="273" r:id="rId17"/>
    <p:sldId id="274" r:id="rId18"/>
    <p:sldId id="259" r:id="rId19"/>
    <p:sldId id="275" r:id="rId20"/>
    <p:sldId id="277" r:id="rId21"/>
    <p:sldId id="276" r:id="rId22"/>
    <p:sldId id="26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GB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en-GB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A8F8729-8EC1-4E7A-AD83-B4E2741E2B4D}" type="datetimeFigureOut">
              <a:rPr lang="en-GB" smtClean="0"/>
              <a:pPr/>
              <a:t>16/05/2018</a:t>
            </a:fld>
            <a:endParaRPr lang="en-GB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A9CD7CA-5A4E-4EEB-8788-638483A67AE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Crime and Social Policy</a:t>
            </a:r>
            <a:endParaRPr lang="en-GB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Boran A. Mercan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4228680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Street crime rates arose  in the 1980s </a:t>
            </a:r>
          </a:p>
          <a:p>
            <a:r>
              <a:rPr lang="en-GB" dirty="0" smtClean="0"/>
              <a:t>However declining in the 1990s, </a:t>
            </a:r>
          </a:p>
          <a:p>
            <a:r>
              <a:rPr lang="en-GB" dirty="0" smtClean="0"/>
              <a:t>While the economy was in recessing throughout the 1980s, it set out to recover after the first half of the 1990s. </a:t>
            </a:r>
          </a:p>
          <a:p>
            <a:r>
              <a:rPr lang="en-GB" dirty="0" smtClean="0"/>
              <a:t>There are some arguments about the validity of the motivation argument: </a:t>
            </a:r>
          </a:p>
          <a:p>
            <a:pPr>
              <a:buNone/>
            </a:pPr>
            <a:r>
              <a:rPr lang="en-GB" dirty="0" smtClean="0"/>
              <a:t>1- economic prosperity can come to be linked with declining property crime rates  such as  residential burglary, commercial theft,  shoplifting and even robbery so forth. </a:t>
            </a:r>
          </a:p>
          <a:p>
            <a:pPr>
              <a:buNone/>
            </a:pPr>
            <a:r>
              <a:rPr lang="en-GB" dirty="0" smtClean="0"/>
              <a:t>2-  economic development results in declining crime rates.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Cultural Meaning and Social Contexts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Steven Box (1987) </a:t>
            </a:r>
          </a:p>
          <a:p>
            <a:r>
              <a:rPr lang="en-GB" dirty="0" smtClean="0"/>
              <a:t>a small amount of the unemployed may well go for property crimes during a recession </a:t>
            </a:r>
          </a:p>
          <a:p>
            <a:r>
              <a:rPr lang="en-GB" dirty="0" smtClean="0"/>
              <a:t>This is much of the reason that has to do with their frustration of losing their job failure.</a:t>
            </a:r>
          </a:p>
          <a:p>
            <a:r>
              <a:rPr lang="en-GB" dirty="0" smtClean="0"/>
              <a:t>But, those who supposed to out of work only for a short-period of time are more likely to stay in legitimate lifestyle and survival.</a:t>
            </a:r>
          </a:p>
          <a:p>
            <a:r>
              <a:rPr lang="en-GB" dirty="0" smtClean="0"/>
              <a:t>The reason in so doing is quite clear that they are unwilling to put their future at risk</a:t>
            </a:r>
          </a:p>
          <a:p>
            <a:r>
              <a:rPr lang="en-GB" dirty="0" smtClean="0"/>
              <a:t>Because they believe to return to work. 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On the other hand...</a:t>
            </a:r>
          </a:p>
          <a:p>
            <a:r>
              <a:rPr lang="en-GB" dirty="0" smtClean="0"/>
              <a:t>Those who see unemployment as a problem of personality or a sort of individual crisis can resort to criminal opportunities </a:t>
            </a:r>
          </a:p>
          <a:p>
            <a:r>
              <a:rPr lang="en-GB" dirty="0" smtClean="0"/>
              <a:t>This is directly to do with, perhaps a result of,  the longer period of unemployment,</a:t>
            </a:r>
          </a:p>
          <a:p>
            <a:r>
              <a:rPr lang="en-GB" dirty="0" smtClean="0"/>
              <a:t>And depending on the extending process of unemployment, it gets to be related to the sense of growing injustice and disturbance and desperateness.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r>
              <a:rPr lang="en-GB" dirty="0" smtClean="0"/>
              <a:t>At the personal level, the meaning of inequalities and unemployment is crucial,</a:t>
            </a:r>
          </a:p>
          <a:p>
            <a:endParaRPr lang="en-GB" dirty="0" smtClean="0"/>
          </a:p>
          <a:p>
            <a:r>
              <a:rPr lang="en-GB" dirty="0" smtClean="0"/>
              <a:t> and the subjective understanding and explaining of unemployment largely varies according to gender, age cohort, and over time.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secondary labour market participation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- ‘</a:t>
            </a:r>
            <a:r>
              <a:rPr lang="en-GB" dirty="0" err="1" smtClean="0"/>
              <a:t>worklessness</a:t>
            </a:r>
            <a:r>
              <a:rPr lang="en-GB" dirty="0" smtClean="0"/>
              <a:t>’ in communities,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- the social ‘</a:t>
            </a:r>
            <a:r>
              <a:rPr lang="en-GB" dirty="0" err="1" smtClean="0"/>
              <a:t>embeddedness</a:t>
            </a:r>
            <a:r>
              <a:rPr lang="en-GB" dirty="0" smtClean="0"/>
              <a:t>’ of work and crime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48173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Numerous factors in the labour market can be counted to influence crime </a:t>
            </a:r>
          </a:p>
          <a:p>
            <a:r>
              <a:rPr lang="en-GB" dirty="0" smtClean="0"/>
              <a:t>Such as the level of skill, distribution of jobs, and location of workplace etc could have impact on crime rates. </a:t>
            </a:r>
          </a:p>
          <a:p>
            <a:r>
              <a:rPr lang="en-GB" dirty="0" smtClean="0"/>
              <a:t>The theory of a dual labour market is of vital importance </a:t>
            </a:r>
          </a:p>
          <a:p>
            <a:r>
              <a:rPr lang="en-GB" dirty="0" smtClean="0"/>
              <a:t>The primary labour market vs. The secondary labour market</a:t>
            </a:r>
          </a:p>
          <a:p>
            <a:r>
              <a:rPr lang="en-GB" dirty="0" smtClean="0"/>
              <a:t>In the former,  career-based, stable employment, higher wages, promotion prospects and social security  are likely to decliner the possibility of crime</a:t>
            </a:r>
          </a:p>
          <a:p>
            <a:r>
              <a:rPr lang="en-GB" dirty="0" smtClean="0"/>
              <a:t>In the latter,  lower wages, social insecurity, fragmented jobs, even long-terms joblessness encourage workers to commit crime (Fagan and Freeman, 1999).</a:t>
            </a:r>
            <a:endParaRPr lang="en-GB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choice between staying legit and committing crime is not evenly distributed across all sections of society</a:t>
            </a:r>
          </a:p>
          <a:p>
            <a:r>
              <a:rPr lang="en-GB" dirty="0" smtClean="0"/>
              <a:t> The labour market provides a relevant space in which individuals decide to go for legal work or crime </a:t>
            </a:r>
          </a:p>
          <a:p>
            <a:r>
              <a:rPr lang="en-GB" dirty="0" smtClean="0"/>
              <a:t>The risk revolves around whether to obtain legal wages or criminal returns.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Not only at the individual level, but also at the group level, can one mention incentives</a:t>
            </a:r>
          </a:p>
          <a:p>
            <a:r>
              <a:rPr lang="en-GB" dirty="0" smtClean="0"/>
              <a:t>Apparently, the secondary labour market provides less incentive to stay in the market rather is more likely to induce individuals some to involve in criminal activity: Nobody wants to clean toilet; toiling for lower wages undesirable</a:t>
            </a:r>
          </a:p>
          <a:p>
            <a:r>
              <a:rPr lang="en-GB" dirty="0" smtClean="0"/>
              <a:t>Furthermore, the disadvantaged and impoverished youth can get more returns from crime than any other groups, since this groups is less likely to gain from what the legal wages promise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Roughly, it could be suggested that unemployment leads to crime </a:t>
            </a:r>
          </a:p>
          <a:p>
            <a:endParaRPr lang="en-GB" dirty="0" smtClean="0"/>
          </a:p>
          <a:p>
            <a:r>
              <a:rPr lang="en-GB" dirty="0" smtClean="0"/>
              <a:t>In turn, this leads to more unemployed people in prison</a:t>
            </a:r>
          </a:p>
          <a:p>
            <a:endParaRPr lang="en-GB" dirty="0" smtClean="0"/>
          </a:p>
          <a:p>
            <a:r>
              <a:rPr lang="en-GB" dirty="0" smtClean="0"/>
              <a:t>Vicious cycle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660859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the high rate of imprisonment declines official figures for unemployment as it undertakes the function of disguising unemployment: if almost all men at the working age are in prison, then who would count as jobless? </a:t>
            </a:r>
          </a:p>
          <a:p>
            <a:r>
              <a:rPr lang="en-GB" dirty="0" smtClean="0"/>
              <a:t>But also, the high rate of imprisonment negatively affects inmates’ employment possibilities </a:t>
            </a:r>
          </a:p>
          <a:p>
            <a:r>
              <a:rPr lang="en-GB" dirty="0" smtClean="0"/>
              <a:t>Imprisonment targets specific groups like African-American population in the US.</a:t>
            </a:r>
          </a:p>
          <a:p>
            <a:r>
              <a:rPr lang="en-GB" dirty="0" smtClean="0"/>
              <a:t>Thus it widens the degree of inequality between ethno-racially different groups of the population (</a:t>
            </a:r>
            <a:r>
              <a:rPr lang="en-GB" dirty="0" err="1" smtClean="0"/>
              <a:t>Wacquant</a:t>
            </a:r>
            <a:r>
              <a:rPr lang="en-GB" dirty="0" smtClean="0"/>
              <a:t>, 2004, 2008, 2009)</a:t>
            </a:r>
          </a:p>
          <a:p>
            <a:r>
              <a:rPr lang="en-GB" dirty="0" smtClean="0"/>
              <a:t>African-American male population are subject to the highest imprisonment rates along with the lowest possibility of getting employed  in the labour market (</a:t>
            </a:r>
            <a:r>
              <a:rPr lang="en-GB" dirty="0" err="1" smtClean="0"/>
              <a:t>Wacquant</a:t>
            </a:r>
            <a:r>
              <a:rPr lang="en-GB" dirty="0" smtClean="0"/>
              <a:t>, 2009)</a:t>
            </a:r>
          </a:p>
          <a:p>
            <a:r>
              <a:rPr lang="en-GB" dirty="0" smtClean="0"/>
              <a:t>There might be a correlation between low unemployment and an ever-expanding prison system in the future.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Crime and Unemployment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 </a:t>
            </a:r>
            <a:r>
              <a:rPr lang="en-GB" dirty="0"/>
              <a:t>The relationship between unemployment and </a:t>
            </a:r>
            <a:r>
              <a:rPr lang="en-GB" dirty="0" smtClean="0"/>
              <a:t>crime</a:t>
            </a:r>
            <a:endParaRPr lang="en-GB" dirty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en-GB" dirty="0" smtClean="0"/>
              <a:t>short-term consumption business </a:t>
            </a:r>
            <a:r>
              <a:rPr lang="en-GB" dirty="0"/>
              <a:t>cycles, </a:t>
            </a: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en-GB" dirty="0" smtClean="0"/>
              <a:t>potential outcomes on the side of offender and victims, </a:t>
            </a:r>
            <a:endParaRPr lang="tr-TR" dirty="0" smtClean="0"/>
          </a:p>
          <a:p>
            <a:pPr>
              <a:buFontTx/>
              <a:buChar char="-"/>
            </a:pPr>
            <a:endParaRPr lang="tr-TR" dirty="0" smtClean="0"/>
          </a:p>
          <a:p>
            <a:pPr>
              <a:buFontTx/>
              <a:buChar char="-"/>
            </a:pPr>
            <a:r>
              <a:rPr lang="en-GB" dirty="0" smtClean="0"/>
              <a:t>and cultural context and personal dispositions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213089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Wacquant</a:t>
            </a:r>
            <a:r>
              <a:rPr lang="en-GB" dirty="0" smtClean="0"/>
              <a:t> (2009) Punishing the Poor</a:t>
            </a:r>
            <a:endParaRPr lang="en-GB" dirty="0"/>
          </a:p>
        </p:txBody>
      </p:sp>
      <p:pic>
        <p:nvPicPr>
          <p:cNvPr id="4" name="3 İçerik Yer Tutucusu" descr="Image resul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4117" y="2028644"/>
            <a:ext cx="3051266" cy="416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err="1" smtClean="0"/>
              <a:t>Loic</a:t>
            </a:r>
            <a:r>
              <a:rPr lang="en-GB" dirty="0" smtClean="0"/>
              <a:t> J. </a:t>
            </a:r>
            <a:r>
              <a:rPr lang="en-GB" dirty="0" err="1" smtClean="0"/>
              <a:t>Wacquant</a:t>
            </a:r>
            <a:r>
              <a:rPr lang="en-GB" dirty="0" smtClean="0"/>
              <a:t>, </a:t>
            </a:r>
            <a:r>
              <a:rPr lang="en-GB" i="1" dirty="0" smtClean="0"/>
              <a:t>Punishing the Poor: The Neoliberal Government of Social Insecurity </a:t>
            </a:r>
            <a:r>
              <a:rPr lang="en-GB" dirty="0" smtClean="0"/>
              <a:t>(2009)</a:t>
            </a:r>
          </a:p>
          <a:p>
            <a:r>
              <a:rPr lang="en-GB" dirty="0" smtClean="0"/>
              <a:t>the prison has taken the place of ghetto as a means of containing and regulating African Americans. </a:t>
            </a:r>
          </a:p>
          <a:p>
            <a:r>
              <a:rPr lang="en-GB" dirty="0" smtClean="0"/>
              <a:t>The manufacturing economy declined in the 1970s </a:t>
            </a:r>
          </a:p>
          <a:p>
            <a:r>
              <a:rPr lang="en-GB" dirty="0" smtClean="0"/>
              <a:t>Then America’s industrial hubs lost the potential of containing Black male population </a:t>
            </a:r>
          </a:p>
          <a:p>
            <a:r>
              <a:rPr lang="en-GB" dirty="0" smtClean="0"/>
              <a:t>The prison kicked in place to regulate and confine the </a:t>
            </a:r>
            <a:r>
              <a:rPr lang="en-GB" dirty="0" err="1" smtClean="0"/>
              <a:t>deproletarianised</a:t>
            </a:r>
            <a:r>
              <a:rPr lang="en-GB" dirty="0" smtClean="0"/>
              <a:t> Black working class. </a:t>
            </a:r>
          </a:p>
          <a:p>
            <a:r>
              <a:rPr lang="en-GB" dirty="0" smtClean="0"/>
              <a:t>Great numbers being mentioned about the swelling Black population in prison </a:t>
            </a:r>
          </a:p>
          <a:p>
            <a:r>
              <a:rPr lang="en-GB" dirty="0" smtClean="0"/>
              <a:t>This appears related to the amalgamation of lack of skills, ethno-racial discrimination, relegation of this population to </a:t>
            </a:r>
            <a:r>
              <a:rPr lang="en-GB" dirty="0" err="1" smtClean="0"/>
              <a:t>hyperghettos</a:t>
            </a:r>
            <a:r>
              <a:rPr lang="en-GB" dirty="0" smtClean="0"/>
              <a:t> and the declining to involve in lowest wages and the indignity </a:t>
            </a:r>
            <a:r>
              <a:rPr lang="en-GB" smtClean="0"/>
              <a:t>of slave work.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The strong relation between economic policy and decline of crime </a:t>
            </a:r>
          </a:p>
          <a:p>
            <a:endParaRPr lang="en-GB" dirty="0" smtClean="0"/>
          </a:p>
          <a:p>
            <a:r>
              <a:rPr lang="en-GB" dirty="0" smtClean="0"/>
              <a:t>Depression times</a:t>
            </a:r>
          </a:p>
          <a:p>
            <a:pPr>
              <a:buFontTx/>
              <a:buChar char="-"/>
            </a:pPr>
            <a:r>
              <a:rPr lang="en-GB" dirty="0" smtClean="0"/>
              <a:t>reducing crime rates </a:t>
            </a:r>
          </a:p>
          <a:p>
            <a:pPr>
              <a:buFontTx/>
              <a:buChar char="-"/>
            </a:pPr>
            <a:r>
              <a:rPr lang="en-GB" dirty="0" smtClean="0"/>
              <a:t>Whether or not it is a crime reduction strategy?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921930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Quite hard to detect a statistically significant relationship between crime and unemployment. </a:t>
            </a:r>
          </a:p>
          <a:p>
            <a:endParaRPr lang="en-GB" dirty="0" smtClean="0"/>
          </a:p>
          <a:p>
            <a:r>
              <a:rPr lang="en-GB" dirty="0" smtClean="0"/>
              <a:t>Crime rates not  went up during the depression of the 1930s</a:t>
            </a:r>
          </a:p>
          <a:p>
            <a:endParaRPr lang="en-GB" dirty="0" smtClean="0"/>
          </a:p>
          <a:p>
            <a:r>
              <a:rPr lang="en-GB" dirty="0" smtClean="0"/>
              <a:t>Instead crime rates rose within the decades of prosperity after the Second World War.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relationship can be specified during the 1970s in that crime rates and unemployment rates go up together. </a:t>
            </a:r>
          </a:p>
          <a:p>
            <a:r>
              <a:rPr lang="en-GB" dirty="0" smtClean="0"/>
              <a:t>There are some debates on whether there is a relationship between crime and unemployment. </a:t>
            </a:r>
          </a:p>
          <a:p>
            <a:r>
              <a:rPr lang="en-GB" dirty="0" smtClean="0"/>
              <a:t>However, it is problematic to claim that unemployment leads to crime. Instead, it is more likely to argue that economic conditions have somehow an impact on crime rates.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Business Cycle and Crime (</a:t>
            </a:r>
            <a:r>
              <a:rPr lang="en-GB" dirty="0" err="1" smtClean="0"/>
              <a:t>Knepper</a:t>
            </a:r>
            <a:r>
              <a:rPr lang="en-GB" dirty="0" smtClean="0"/>
              <a:t>, 2007)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Levels of unemployment  can have some impact on crime rates but its actual influence is dependent on short-term fluctuations in consumption. </a:t>
            </a:r>
          </a:p>
          <a:p>
            <a:endParaRPr lang="en-GB" dirty="0" smtClean="0"/>
          </a:p>
          <a:p>
            <a:r>
              <a:rPr lang="en-GB" dirty="0" smtClean="0"/>
              <a:t>It is important to distinguish short term and long-term influences (Matter of modelling and timing).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that case, crime may be related to short-term influences but nonrelated to long-term causes. </a:t>
            </a:r>
          </a:p>
          <a:p>
            <a:r>
              <a:rPr lang="en-GB" dirty="0" smtClean="0"/>
              <a:t>Unemployment does not account for  the total rates of crime in the long-term; however, it influences crime rates in the short-term</a:t>
            </a:r>
          </a:p>
          <a:p>
            <a:r>
              <a:rPr lang="en-GB" dirty="0" smtClean="0"/>
              <a:t>BUT, bear in mind that the short &amp; long term analyses are context specific because it was measured in England and Wales (Field, 1990; also see </a:t>
            </a:r>
            <a:r>
              <a:rPr lang="en-GB" dirty="0" err="1" smtClean="0"/>
              <a:t>Knepper</a:t>
            </a:r>
            <a:r>
              <a:rPr lang="en-GB" dirty="0" smtClean="0"/>
              <a:t>, 2007)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Behaviour of Criminals and Victims (</a:t>
            </a:r>
            <a:r>
              <a:rPr lang="en-GB" dirty="0" err="1" smtClean="0"/>
              <a:t>Knepper</a:t>
            </a:r>
            <a:r>
              <a:rPr lang="en-GB" dirty="0" smtClean="0"/>
              <a:t>, 2007)</a:t>
            </a:r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Unemployment have a far-reaching impact on the potential behaviour of offenders</a:t>
            </a:r>
          </a:p>
          <a:p>
            <a:r>
              <a:rPr lang="en-GB" dirty="0" smtClean="0"/>
              <a:t>It also affects the behaviour of potential victims</a:t>
            </a:r>
          </a:p>
          <a:p>
            <a:r>
              <a:rPr lang="en-GB" dirty="0" smtClean="0"/>
              <a:t>The rise of unemployment rates might cause both a decrease and increase in offending behaviour</a:t>
            </a:r>
            <a:r>
              <a:rPr lang="en-GB" i="1" dirty="0" smtClean="0"/>
              <a:t>. </a:t>
            </a:r>
          </a:p>
          <a:p>
            <a:r>
              <a:rPr lang="en-GB" dirty="0" smtClean="0"/>
              <a:t>The most predictable outcome would be an immediate decrease because of the decreasing ‘opportunity’ of committing crime </a:t>
            </a:r>
          </a:p>
          <a:p>
            <a:r>
              <a:rPr lang="en-GB" dirty="0" smtClean="0"/>
              <a:t>Routine activities theory (Cohen and </a:t>
            </a:r>
            <a:r>
              <a:rPr lang="en-GB" dirty="0" err="1" smtClean="0"/>
              <a:t>Felson</a:t>
            </a:r>
            <a:r>
              <a:rPr lang="en-GB" dirty="0" smtClean="0"/>
              <a:t>, 1979)..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fewer people go to work, then there would be less opportunity to commit crime as fewer people come out home. </a:t>
            </a:r>
          </a:p>
          <a:p>
            <a:r>
              <a:rPr lang="en-GB" dirty="0" smtClean="0"/>
              <a:t>the  decreasing ‘circulation of people and property’ lessen the opportunity for crime for potential offenders</a:t>
            </a:r>
          </a:p>
          <a:p>
            <a:r>
              <a:rPr lang="en-GB" dirty="0" smtClean="0"/>
              <a:t>There would be no motivated criminal, no available target, and guardian in place.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However, unemployed people could be motivated to commit crime as they have no available income and urgently need financial support.</a:t>
            </a:r>
          </a:p>
          <a:p>
            <a:r>
              <a:rPr lang="en-GB" dirty="0" smtClean="0"/>
              <a:t>Unemployed can get the impact of economic loss gradually. </a:t>
            </a:r>
          </a:p>
          <a:p>
            <a:r>
              <a:rPr lang="en-GB" dirty="0" smtClean="0"/>
              <a:t>the negative opportunity impacts weighs down the positive motivational impacts of offenders. </a:t>
            </a:r>
          </a:p>
          <a:p>
            <a:r>
              <a:rPr lang="en-GB" dirty="0" smtClean="0"/>
              <a:t>Both ‘positive motivational and negative opportunity impacts’ are equally important (Cantor and Land, 1985)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123</TotalTime>
  <Words>1317</Words>
  <Application>Microsoft Office PowerPoint</Application>
  <PresentationFormat>Özel</PresentationFormat>
  <Paragraphs>101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Canlı</vt:lpstr>
      <vt:lpstr>Crime and Social Policy</vt:lpstr>
      <vt:lpstr>Crime and Unemployment</vt:lpstr>
      <vt:lpstr>Slayt 3</vt:lpstr>
      <vt:lpstr>Slayt 4</vt:lpstr>
      <vt:lpstr>Business Cycle and Crime (Knepper, 2007)</vt:lpstr>
      <vt:lpstr>Slayt 6</vt:lpstr>
      <vt:lpstr>Behaviour of Criminals and Victims (Knepper, 2007)</vt:lpstr>
      <vt:lpstr>Slayt 8</vt:lpstr>
      <vt:lpstr>Slayt 9</vt:lpstr>
      <vt:lpstr>Slayt 10</vt:lpstr>
      <vt:lpstr>Cultural Meaning and Social Contexts</vt:lpstr>
      <vt:lpstr>Slayt 12</vt:lpstr>
      <vt:lpstr>Slayt 13</vt:lpstr>
      <vt:lpstr>Slayt 14</vt:lpstr>
      <vt:lpstr>Slayt 15</vt:lpstr>
      <vt:lpstr>Slayt 16</vt:lpstr>
      <vt:lpstr>Slayt 17</vt:lpstr>
      <vt:lpstr>Slayt 18</vt:lpstr>
      <vt:lpstr>Slayt 19</vt:lpstr>
      <vt:lpstr>Wacquant (2009) Punishing the Poor</vt:lpstr>
      <vt:lpstr>Slayt 21</vt:lpstr>
      <vt:lpstr>Slayt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Crime and Social Policy</dc:title>
  <dc:creator>BORAN ALI MERCAN</dc:creator>
  <cp:lastModifiedBy>Boran Mercan</cp:lastModifiedBy>
  <cp:revision>16</cp:revision>
  <dcterms:created xsi:type="dcterms:W3CDTF">2018-01-30T12:20:49Z</dcterms:created>
  <dcterms:modified xsi:type="dcterms:W3CDTF">2018-05-16T13:22:37Z</dcterms:modified>
</cp:coreProperties>
</file>