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3" r:id="rId3"/>
    <p:sldId id="276" r:id="rId4"/>
    <p:sldId id="277" r:id="rId5"/>
    <p:sldId id="314" r:id="rId6"/>
    <p:sldId id="315" r:id="rId7"/>
    <p:sldId id="288" r:id="rId8"/>
    <p:sldId id="292" r:id="rId9"/>
    <p:sldId id="300" r:id="rId10"/>
    <p:sldId id="25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SEMICONDUCTOR MATERIALS</a:t>
            </a:r>
            <a:br>
              <a:rPr lang="en-US" dirty="0"/>
            </a:br>
            <a:r>
              <a:rPr lang="en-US" dirty="0"/>
              <a:t>FOR SOLAR CELLS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https://</a:t>
            </a:r>
            <a:r>
              <a:rPr lang="tr-TR" sz="2400" dirty="0" smtClean="0"/>
              <a:t>ocw.tudelft.nl/wp-content/uploads/Solar-Cells-R3-CH3_Solar_cell_materials.pdf (04.01.2018)</a:t>
            </a:r>
          </a:p>
          <a:p>
            <a:r>
              <a:rPr lang="tr-TR" sz="2400" dirty="0"/>
              <a:t>https://</a:t>
            </a:r>
            <a:r>
              <a:rPr lang="tr-TR" sz="2400" dirty="0" smtClean="0"/>
              <a:t>courses.edx.org/c4x/DelftX/ET.3034TU/asset/solar_energy_v1.1.pdf</a:t>
            </a:r>
            <a:r>
              <a:rPr lang="tr-TR" sz="2400" dirty="0"/>
              <a:t> (04.01.2018</a:t>
            </a:r>
            <a:r>
              <a:rPr lang="tr-TR" sz="2400" dirty="0" smtClean="0"/>
              <a:t>)</a:t>
            </a:r>
          </a:p>
          <a:p>
            <a:r>
              <a:rPr lang="tr-TR" sz="2400" dirty="0"/>
              <a:t>http://</a:t>
            </a:r>
            <a:r>
              <a:rPr lang="tr-TR" sz="2400" dirty="0" smtClean="0"/>
              <a:t>alan.ece.gatech.edu/ECE4833/Lectures/Lecture3_Introduction2Semiconductors.pdf (04.01.2018)</a:t>
            </a:r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55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Content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Semiconductor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: Carrier </a:t>
            </a:r>
            <a:r>
              <a:rPr lang="tr-TR" dirty="0" err="1" smtClean="0"/>
              <a:t>concentrations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Semiconductor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: Transport </a:t>
            </a:r>
            <a:r>
              <a:rPr lang="tr-TR" dirty="0" err="1" smtClean="0"/>
              <a:t>properties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Semiconductor properties</a:t>
            </a:r>
            <a:r>
              <a:rPr lang="tr-TR" dirty="0" smtClean="0"/>
              <a:t>: </a:t>
            </a:r>
            <a:r>
              <a:rPr lang="en-US" dirty="0" smtClean="0"/>
              <a:t>Recombination </a:t>
            </a:r>
            <a:r>
              <a:rPr lang="en-US" dirty="0"/>
              <a:t>and generation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358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Semiconductor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3200" dirty="0"/>
              <a:t>Carrier </a:t>
            </a:r>
            <a:r>
              <a:rPr lang="tr-TR" sz="3200" dirty="0" err="1"/>
              <a:t>concentrations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In </a:t>
            </a:r>
            <a:r>
              <a:rPr lang="en-US" sz="2400" dirty="0"/>
              <a:t>an </a:t>
            </a:r>
            <a:r>
              <a:rPr lang="en-US" sz="2400" dirty="0" smtClean="0"/>
              <a:t>i</a:t>
            </a:r>
            <a:r>
              <a:rPr lang="tr-TR" sz="2400" dirty="0" err="1" smtClean="0"/>
              <a:t>ntrinsic</a:t>
            </a:r>
            <a:r>
              <a:rPr lang="en-US" sz="2400" dirty="0" smtClean="0"/>
              <a:t> </a:t>
            </a:r>
            <a:r>
              <a:rPr lang="en-US" sz="2400" dirty="0"/>
              <a:t>Si atom, electrons are allowed to have only discrete </a:t>
            </a:r>
            <a:r>
              <a:rPr lang="en-US" sz="2400" dirty="0" smtClean="0"/>
              <a:t>energy</a:t>
            </a:r>
            <a:r>
              <a:rPr lang="tr-TR" sz="2400" dirty="0" smtClean="0"/>
              <a:t> </a:t>
            </a:r>
            <a:r>
              <a:rPr lang="en-US" sz="2400" dirty="0" smtClean="0"/>
              <a:t>values</a:t>
            </a:r>
            <a:r>
              <a:rPr lang="tr-TR" sz="2400" dirty="0" smtClean="0"/>
              <a:t>,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tr-TR" sz="2400" dirty="0" err="1" smtClean="0"/>
              <a:t>orbitals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Peri</a:t>
            </a:r>
            <a:r>
              <a:rPr lang="en-US" sz="2400" dirty="0" err="1" smtClean="0"/>
              <a:t>odic</a:t>
            </a:r>
            <a:r>
              <a:rPr lang="en-US" sz="2400" dirty="0" smtClean="0"/>
              <a:t> atomic structure </a:t>
            </a:r>
            <a:r>
              <a:rPr lang="en-US" sz="2400" dirty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single </a:t>
            </a:r>
            <a:r>
              <a:rPr lang="en-US" sz="2400" dirty="0"/>
              <a:t>crystal silicon </a:t>
            </a:r>
            <a:r>
              <a:rPr lang="tr-TR" sz="2400" dirty="0" err="1" smtClean="0"/>
              <a:t>gives</a:t>
            </a:r>
            <a:r>
              <a:rPr lang="tr-TR" sz="2400" dirty="0" smtClean="0"/>
              <a:t> </a:t>
            </a:r>
            <a:r>
              <a:rPr lang="tr-TR" sz="2400" dirty="0" err="1" smtClean="0"/>
              <a:t>rise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the ranges of </a:t>
            </a:r>
            <a:r>
              <a:rPr lang="en-US" sz="2400" dirty="0" smtClean="0"/>
              <a:t>allowed</a:t>
            </a:r>
            <a:r>
              <a:rPr lang="tr-TR" sz="2400" dirty="0" smtClean="0"/>
              <a:t> </a:t>
            </a:r>
            <a:r>
              <a:rPr lang="en-US" sz="2400" dirty="0" smtClean="0"/>
              <a:t>energy </a:t>
            </a:r>
            <a:r>
              <a:rPr lang="en-US" sz="2400" dirty="0"/>
              <a:t>states for electrons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/>
              <a:t>energy bands and the excluded energy </a:t>
            </a:r>
            <a:r>
              <a:rPr lang="en-US" sz="2400" dirty="0" smtClean="0"/>
              <a:t>ranges,</a:t>
            </a:r>
            <a:r>
              <a:rPr lang="tr-TR" sz="2400" dirty="0" smtClean="0"/>
              <a:t> </a:t>
            </a:r>
            <a:r>
              <a:rPr lang="en-US" sz="2400" dirty="0" smtClean="0"/>
              <a:t>band gap.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electrons released from the bonds determine the amount of charge carried by a </a:t>
            </a:r>
            <a:r>
              <a:rPr lang="en-US" sz="2400" dirty="0" smtClean="0"/>
              <a:t>semi</a:t>
            </a:r>
            <a:r>
              <a:rPr lang="tr-TR" sz="2400" dirty="0" err="1" smtClean="0"/>
              <a:t>conductor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 valence electrons in the covalent bonds have the </a:t>
            </a:r>
            <a:r>
              <a:rPr lang="tr-TR" sz="2400" dirty="0" err="1" smtClean="0"/>
              <a:t>allowed</a:t>
            </a:r>
            <a:r>
              <a:rPr lang="en-US" sz="2400" dirty="0" smtClean="0"/>
              <a:t> </a:t>
            </a:r>
            <a:r>
              <a:rPr lang="en-US" sz="2400" dirty="0"/>
              <a:t>energies in the valence band (VB) and the </a:t>
            </a:r>
            <a:r>
              <a:rPr lang="tr-TR" sz="2400" dirty="0" err="1" smtClean="0"/>
              <a:t>allowed</a:t>
            </a:r>
            <a:r>
              <a:rPr lang="en-US" sz="2400" dirty="0" smtClean="0"/>
              <a:t> </a:t>
            </a:r>
            <a:r>
              <a:rPr lang="en-US" sz="2400" dirty="0"/>
              <a:t>energies of the electrons released from the covalent bonds form the </a:t>
            </a:r>
            <a:r>
              <a:rPr lang="tr-TR" sz="2400" dirty="0" err="1" smtClean="0"/>
              <a:t>conduction</a:t>
            </a:r>
            <a:r>
              <a:rPr lang="en-US" sz="2400" dirty="0" smtClean="0"/>
              <a:t> </a:t>
            </a:r>
            <a:r>
              <a:rPr lang="en-US" sz="2400" dirty="0"/>
              <a:t>band (CB).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51152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Semiconductor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3200" dirty="0"/>
              <a:t>Carrier </a:t>
            </a:r>
            <a:r>
              <a:rPr lang="tr-TR" sz="3200" dirty="0" err="1"/>
              <a:t>concentrations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7741" y="1825625"/>
            <a:ext cx="10302028" cy="4351338"/>
          </a:xfrm>
        </p:spPr>
        <p:txBody>
          <a:bodyPr>
            <a:noAutofit/>
          </a:bodyPr>
          <a:lstStyle/>
          <a:p>
            <a:endParaRPr lang="tr-TR" sz="2400" dirty="0" smtClean="0"/>
          </a:p>
          <a:p>
            <a:r>
              <a:rPr lang="en-US" sz="2400" dirty="0" smtClean="0"/>
              <a:t>T</a:t>
            </a:r>
            <a:r>
              <a:rPr lang="tr-TR" sz="2400" dirty="0" smtClean="0"/>
              <a:t>he </a:t>
            </a:r>
            <a:r>
              <a:rPr lang="tr-TR" sz="2400" dirty="0" err="1" smtClean="0"/>
              <a:t>fobidden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level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tr-TR" sz="2400" dirty="0" err="1" smtClean="0"/>
              <a:t>band</a:t>
            </a:r>
            <a:r>
              <a:rPr lang="tr-TR" sz="2400" dirty="0" smtClean="0"/>
              <a:t> </a:t>
            </a:r>
            <a:r>
              <a:rPr lang="tr-TR" sz="2400" dirty="0" err="1" smtClean="0"/>
              <a:t>gap</a:t>
            </a:r>
            <a:r>
              <a:rPr lang="tr-TR" sz="2400" dirty="0" smtClean="0"/>
              <a:t> </a:t>
            </a:r>
            <a:r>
              <a:rPr lang="en-US" sz="2400" dirty="0" smtClean="0"/>
              <a:t>separate</a:t>
            </a:r>
            <a:r>
              <a:rPr lang="tr-TR" sz="2400" dirty="0" smtClean="0"/>
              <a:t>s </a:t>
            </a:r>
            <a:r>
              <a:rPr lang="tr-TR" sz="2400" dirty="0" err="1" smtClean="0"/>
              <a:t>the</a:t>
            </a:r>
            <a:r>
              <a:rPr lang="tr-TR" sz="2400" dirty="0" smtClean="0"/>
              <a:t> valence </a:t>
            </a:r>
            <a:r>
              <a:rPr lang="tr-TR" sz="2400" dirty="0" err="1" smtClean="0"/>
              <a:t>band</a:t>
            </a:r>
            <a:r>
              <a:rPr lang="tr-TR" sz="2400" dirty="0" smtClean="0"/>
              <a:t> </a:t>
            </a:r>
            <a:r>
              <a:rPr lang="en-US" sz="2400" dirty="0" smtClean="0"/>
              <a:t>from </a:t>
            </a:r>
            <a:r>
              <a:rPr lang="en-US" sz="2400" dirty="0"/>
              <a:t>the conduction </a:t>
            </a:r>
            <a:r>
              <a:rPr lang="en-US" sz="2400" dirty="0" smtClean="0"/>
              <a:t>band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maximum </a:t>
            </a:r>
            <a:r>
              <a:rPr lang="en-US" sz="2400" dirty="0" smtClean="0"/>
              <a:t>a</a:t>
            </a:r>
            <a:r>
              <a:rPr lang="tr-TR" sz="2400" dirty="0" err="1" smtClean="0"/>
              <a:t>llowed</a:t>
            </a:r>
            <a:r>
              <a:rPr lang="en-US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level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valence-band </a:t>
            </a:r>
            <a:r>
              <a:rPr lang="en-US" sz="2400" dirty="0"/>
              <a:t>is denoted E</a:t>
            </a:r>
            <a:r>
              <a:rPr lang="en-US" sz="2400" baseline="-25000" dirty="0"/>
              <a:t>V</a:t>
            </a:r>
            <a:r>
              <a:rPr lang="en-US" sz="2400" dirty="0"/>
              <a:t>, and the minimum </a:t>
            </a:r>
            <a:r>
              <a:rPr lang="en-US" sz="2400" dirty="0" smtClean="0"/>
              <a:t>a</a:t>
            </a:r>
            <a:r>
              <a:rPr lang="tr-TR" sz="2400" dirty="0" err="1" smtClean="0"/>
              <a:t>llowed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level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conduction-band </a:t>
            </a:r>
            <a:r>
              <a:rPr lang="en-US" sz="2400" dirty="0"/>
              <a:t>is denoted E</a:t>
            </a:r>
            <a:r>
              <a:rPr lang="en-US" sz="2400" baseline="-25000" dirty="0"/>
              <a:t>C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energy difference between </a:t>
            </a:r>
            <a:r>
              <a:rPr lang="tr-TR" sz="2400" dirty="0" err="1" smtClean="0"/>
              <a:t>Ec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Ev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levels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these </a:t>
            </a:r>
            <a:r>
              <a:rPr lang="en-US" sz="2400" dirty="0" smtClean="0"/>
              <a:t>two</a:t>
            </a:r>
            <a:r>
              <a:rPr lang="tr-TR" sz="2400" dirty="0" smtClean="0"/>
              <a:t> </a:t>
            </a:r>
            <a:r>
              <a:rPr lang="en-US" sz="2400" dirty="0" smtClean="0"/>
              <a:t>bands </a:t>
            </a:r>
            <a:r>
              <a:rPr lang="en-US" sz="2400" dirty="0"/>
              <a:t>is called the band gap energy or band gap, </a:t>
            </a:r>
            <a:r>
              <a:rPr lang="en-US" sz="2400" dirty="0" smtClean="0"/>
              <a:t>E</a:t>
            </a:r>
            <a:r>
              <a:rPr lang="en-US" sz="2400" baseline="-25000" dirty="0" smtClean="0"/>
              <a:t>G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The band gap of the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silicon </a:t>
            </a:r>
            <a:r>
              <a:rPr lang="tr-TR" sz="2400" dirty="0" err="1" smtClean="0"/>
              <a:t>crystal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tr-TR" sz="2400" dirty="0" err="1" smtClean="0"/>
              <a:t>nearly</a:t>
            </a:r>
            <a:r>
              <a:rPr lang="en-US" sz="2400" dirty="0" smtClean="0"/>
              <a:t> 1.1 </a:t>
            </a:r>
            <a:r>
              <a:rPr lang="en-US" sz="2400" dirty="0" err="1"/>
              <a:t>eV</a:t>
            </a:r>
            <a:r>
              <a:rPr lang="en-US" sz="2400" dirty="0"/>
              <a:t> at room temperature.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3223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Semiconductor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Carrier </a:t>
            </a:r>
            <a:r>
              <a:rPr lang="tr-TR" dirty="0" err="1"/>
              <a:t>concentrations</a:t>
            </a:r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933" y="1720671"/>
            <a:ext cx="7201705" cy="4482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1197735" y="6202851"/>
            <a:ext cx="10200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/>
              <a:t>1</a:t>
            </a:r>
            <a:r>
              <a:rPr lang="en-US" dirty="0" smtClean="0"/>
              <a:t>. </a:t>
            </a:r>
            <a:r>
              <a:rPr lang="en-US" dirty="0"/>
              <a:t>(a) </a:t>
            </a:r>
            <a:r>
              <a:rPr lang="tr-TR" dirty="0"/>
              <a:t>E</a:t>
            </a:r>
            <a:r>
              <a:rPr lang="en-US" dirty="0" err="1" smtClean="0"/>
              <a:t>nergy</a:t>
            </a:r>
            <a:r>
              <a:rPr lang="en-US" dirty="0" smtClean="0"/>
              <a:t> </a:t>
            </a:r>
            <a:r>
              <a:rPr lang="en-US" dirty="0"/>
              <a:t>band diagram and (b) widely used simplified version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energy </a:t>
            </a:r>
            <a:r>
              <a:rPr lang="tr-TR" dirty="0" err="1" smtClean="0"/>
              <a:t>band</a:t>
            </a:r>
            <a:r>
              <a:rPr lang="tr-TR" dirty="0" smtClean="0"/>
              <a:t> </a:t>
            </a:r>
            <a:r>
              <a:rPr lang="en-US" dirty="0" smtClean="0"/>
              <a:t>diagram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517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13609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Semiconductor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3200" dirty="0"/>
              <a:t>Carrier </a:t>
            </a:r>
            <a:r>
              <a:rPr lang="tr-TR" sz="3200" dirty="0" err="1"/>
              <a:t>concentrations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22593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Placing </a:t>
            </a:r>
            <a:r>
              <a:rPr lang="en-US" sz="2400" dirty="0"/>
              <a:t>the donor and </a:t>
            </a:r>
            <a:r>
              <a:rPr lang="tr-TR" sz="2400" dirty="0" err="1" smtClean="0"/>
              <a:t>acceptor</a:t>
            </a:r>
            <a:r>
              <a:rPr lang="en-US" sz="2400" dirty="0" smtClean="0"/>
              <a:t> </a:t>
            </a:r>
            <a:r>
              <a:rPr lang="en-US" sz="2400" dirty="0"/>
              <a:t>atoms in the crystal </a:t>
            </a:r>
            <a:r>
              <a:rPr lang="tr-TR" sz="2400" dirty="0" err="1" smtClean="0"/>
              <a:t>lattice</a:t>
            </a:r>
            <a:r>
              <a:rPr lang="tr-TR" sz="2400" dirty="0" smtClean="0"/>
              <a:t> of </a:t>
            </a:r>
            <a:r>
              <a:rPr lang="en-US" sz="2400" dirty="0" smtClean="0"/>
              <a:t>silicon brings </a:t>
            </a:r>
            <a:r>
              <a:rPr lang="en-US" sz="2400" dirty="0"/>
              <a:t>the </a:t>
            </a:r>
            <a:r>
              <a:rPr lang="tr-TR" sz="2400" dirty="0" err="1" smtClean="0"/>
              <a:t>allowed</a:t>
            </a:r>
            <a:r>
              <a:rPr lang="tr-TR" sz="2400" dirty="0" smtClean="0"/>
              <a:t> </a:t>
            </a:r>
            <a:r>
              <a:rPr lang="en-US" sz="2400" dirty="0" smtClean="0"/>
              <a:t>energy </a:t>
            </a:r>
            <a:r>
              <a:rPr lang="en-US" sz="2400" dirty="0"/>
              <a:t>levels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forbidden</a:t>
            </a:r>
            <a:r>
              <a:rPr lang="tr-TR" sz="2400" dirty="0" smtClean="0"/>
              <a:t> </a:t>
            </a:r>
            <a:r>
              <a:rPr lang="en-US" sz="2400" dirty="0" smtClean="0"/>
              <a:t>band </a:t>
            </a:r>
            <a:r>
              <a:rPr lang="en-US" sz="2400" dirty="0"/>
              <a:t>gap.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fifth </a:t>
            </a:r>
            <a:r>
              <a:rPr lang="en-US" sz="2400" dirty="0"/>
              <a:t>valence electron of the phosphorus atom does not play a role in forming a bond, </a:t>
            </a:r>
            <a:r>
              <a:rPr lang="tr-TR" sz="2400" dirty="0" err="1" smtClean="0"/>
              <a:t>therefore</a:t>
            </a:r>
            <a:r>
              <a:rPr lang="tr-TR" sz="2400" dirty="0" smtClean="0"/>
              <a:t> </a:t>
            </a:r>
            <a:r>
              <a:rPr lang="en-US" sz="2400" dirty="0" smtClean="0"/>
              <a:t>it </a:t>
            </a:r>
            <a:r>
              <a:rPr lang="en-US" sz="2400" dirty="0"/>
              <a:t>binds weakly to the atom and easily rid of the phosphorus atom.</a:t>
            </a:r>
          </a:p>
          <a:p>
            <a:r>
              <a:rPr lang="en-US" sz="2400" dirty="0"/>
              <a:t>The energy of the </a:t>
            </a:r>
            <a:r>
              <a:rPr lang="en-US" sz="2400" dirty="0" smtClean="0"/>
              <a:t>r</a:t>
            </a:r>
            <a:r>
              <a:rPr lang="tr-TR" sz="2400" dirty="0" err="1" smtClean="0"/>
              <a:t>eleased</a:t>
            </a:r>
            <a:r>
              <a:rPr lang="en-US" sz="2400" dirty="0" smtClean="0"/>
              <a:t> </a:t>
            </a:r>
            <a:r>
              <a:rPr lang="en-US" sz="2400" dirty="0"/>
              <a:t>electron lies in the </a:t>
            </a:r>
            <a:r>
              <a:rPr lang="tr-TR" sz="2400" dirty="0" err="1" smtClean="0"/>
              <a:t>conducting</a:t>
            </a:r>
            <a:r>
              <a:rPr lang="tr-TR" sz="2400" dirty="0" smtClean="0"/>
              <a:t> </a:t>
            </a:r>
            <a:r>
              <a:rPr lang="tr-TR" sz="2400" dirty="0" err="1" smtClean="0"/>
              <a:t>band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 weakly bound valence electrons of the donor atoms must be placed </a:t>
            </a:r>
            <a:r>
              <a:rPr lang="tr-TR" sz="2400" dirty="0" smtClean="0"/>
              <a:t>in an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level</a:t>
            </a:r>
            <a:r>
              <a:rPr lang="tr-TR" sz="2400" dirty="0" smtClean="0"/>
              <a:t>, ED, </a:t>
            </a:r>
            <a:r>
              <a:rPr lang="tr-TR" sz="2400" dirty="0" err="1" smtClean="0"/>
              <a:t>close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tr-TR" sz="2400" dirty="0" err="1" smtClean="0"/>
              <a:t>conducting</a:t>
            </a:r>
            <a:r>
              <a:rPr lang="tr-TR" sz="2400" dirty="0" smtClean="0"/>
              <a:t> </a:t>
            </a:r>
            <a:r>
              <a:rPr lang="tr-TR" sz="2400" dirty="0" err="1" smtClean="0"/>
              <a:t>band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means, that an electron that occupies the ED level, is localized </a:t>
            </a:r>
            <a:r>
              <a:rPr lang="tr-TR" sz="2400" dirty="0" err="1" smtClean="0"/>
              <a:t>near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donor atom.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488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13609"/>
            <a:ext cx="10515600" cy="1325563"/>
          </a:xfrm>
        </p:spPr>
        <p:txBody>
          <a:bodyPr/>
          <a:lstStyle/>
          <a:p>
            <a:pPr algn="ctr"/>
            <a:r>
              <a:rPr lang="tr-TR" dirty="0" err="1"/>
              <a:t>Semiconductor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Transport </a:t>
            </a:r>
            <a:r>
              <a:rPr lang="tr-TR" dirty="0" err="1"/>
              <a:t>properties</a:t>
            </a:r>
            <a:endParaRPr lang="tr-TR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7" y="2076718"/>
            <a:ext cx="11940249" cy="3435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Metin kutusu 6"/>
          <p:cNvSpPr txBox="1"/>
          <p:nvPr/>
        </p:nvSpPr>
        <p:spPr>
          <a:xfrm>
            <a:off x="579549" y="5533150"/>
            <a:ext cx="10200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/>
              <a:t>1</a:t>
            </a:r>
            <a:r>
              <a:rPr lang="en-US" dirty="0" smtClean="0"/>
              <a:t>. </a:t>
            </a:r>
            <a:r>
              <a:rPr lang="tr-TR" dirty="0" smtClean="0"/>
              <a:t>E</a:t>
            </a:r>
            <a:r>
              <a:rPr lang="en-US" dirty="0" err="1" smtClean="0"/>
              <a:t>nergy</a:t>
            </a:r>
            <a:r>
              <a:rPr lang="en-US" dirty="0" smtClean="0"/>
              <a:t> </a:t>
            </a:r>
            <a:r>
              <a:rPr lang="en-US" dirty="0"/>
              <a:t>band diagram </a:t>
            </a:r>
            <a:r>
              <a:rPr lang="tr-TR" dirty="0" smtClean="0"/>
              <a:t>of (a) </a:t>
            </a:r>
            <a:r>
              <a:rPr lang="tr-TR" dirty="0" err="1" smtClean="0"/>
              <a:t>intrinsic</a:t>
            </a:r>
            <a:r>
              <a:rPr lang="tr-TR" dirty="0" smtClean="0"/>
              <a:t> </a:t>
            </a:r>
            <a:r>
              <a:rPr lang="tr-TR" dirty="0" err="1" smtClean="0"/>
              <a:t>semiconductor</a:t>
            </a:r>
            <a:r>
              <a:rPr lang="en-US" dirty="0" smtClean="0"/>
              <a:t> </a:t>
            </a:r>
            <a:r>
              <a:rPr lang="en-US" dirty="0"/>
              <a:t>(b</a:t>
            </a:r>
            <a:r>
              <a:rPr lang="en-US" dirty="0" smtClean="0"/>
              <a:t>)</a:t>
            </a:r>
            <a:r>
              <a:rPr lang="tr-TR" dirty="0" smtClean="0"/>
              <a:t> n-</a:t>
            </a:r>
            <a:r>
              <a:rPr lang="tr-TR" dirty="0" err="1" smtClean="0"/>
              <a:t>type</a:t>
            </a:r>
            <a:r>
              <a:rPr lang="tr-TR" dirty="0" smtClean="0"/>
              <a:t> </a:t>
            </a:r>
            <a:r>
              <a:rPr lang="tr-TR" dirty="0" err="1" smtClean="0"/>
              <a:t>doped</a:t>
            </a:r>
            <a:r>
              <a:rPr lang="tr-TR" dirty="0" smtClean="0"/>
              <a:t> </a:t>
            </a:r>
            <a:r>
              <a:rPr lang="tr-TR" dirty="0" err="1" smtClean="0"/>
              <a:t>semiconductor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(c) p-</a:t>
            </a:r>
            <a:r>
              <a:rPr lang="tr-TR" dirty="0" err="1" smtClean="0"/>
              <a:t>type</a:t>
            </a:r>
            <a:r>
              <a:rPr lang="tr-TR" dirty="0" smtClean="0"/>
              <a:t> </a:t>
            </a:r>
            <a:r>
              <a:rPr lang="tr-TR" dirty="0" err="1" smtClean="0"/>
              <a:t>doped</a:t>
            </a:r>
            <a:r>
              <a:rPr lang="tr-TR" dirty="0" smtClean="0"/>
              <a:t> </a:t>
            </a:r>
            <a:r>
              <a:rPr lang="tr-TR" dirty="0" err="1" smtClean="0"/>
              <a:t>semiconductor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82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274972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Semiconductor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3200" dirty="0"/>
              <a:t>Transport </a:t>
            </a:r>
            <a:r>
              <a:rPr lang="tr-TR" sz="3200" dirty="0" err="1"/>
              <a:t>properties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1079" y="1790163"/>
            <a:ext cx="10515600" cy="4142100"/>
          </a:xfrm>
        </p:spPr>
        <p:txBody>
          <a:bodyPr>
            <a:noAutofit/>
          </a:bodyPr>
          <a:lstStyle/>
          <a:p>
            <a:r>
              <a:rPr lang="en-US" sz="2400" dirty="0" smtClean="0"/>
              <a:t>Similarly</a:t>
            </a:r>
            <a:r>
              <a:rPr lang="en-US" sz="2400" dirty="0"/>
              <a:t>, the </a:t>
            </a:r>
            <a:r>
              <a:rPr lang="tr-TR" sz="2400" dirty="0" err="1" smtClean="0"/>
              <a:t>acceptor</a:t>
            </a:r>
            <a:r>
              <a:rPr lang="en-US" sz="2400" dirty="0" smtClean="0"/>
              <a:t> </a:t>
            </a:r>
            <a:r>
              <a:rPr lang="en-US" sz="2400" dirty="0"/>
              <a:t>atoms bring the </a:t>
            </a:r>
            <a:r>
              <a:rPr lang="tr-TR" sz="2400" dirty="0" err="1" smtClean="0"/>
              <a:t>allowed</a:t>
            </a:r>
            <a:r>
              <a:rPr lang="en-US" sz="2400" dirty="0" smtClean="0"/>
              <a:t> </a:t>
            </a:r>
            <a:r>
              <a:rPr lang="en-US" sz="2400" dirty="0"/>
              <a:t>energy levels </a:t>
            </a:r>
            <a:r>
              <a:rPr lang="en-US" sz="2400" dirty="0" smtClean="0"/>
              <a:t>EA </a:t>
            </a:r>
            <a:r>
              <a:rPr lang="tr-TR" sz="2400" dirty="0" err="1" smtClean="0"/>
              <a:t>near</a:t>
            </a:r>
            <a:r>
              <a:rPr lang="tr-TR" sz="2400" dirty="0" smtClean="0"/>
              <a:t>  </a:t>
            </a:r>
            <a:r>
              <a:rPr lang="tr-TR" sz="2400" dirty="0" err="1" smtClean="0"/>
              <a:t>the</a:t>
            </a:r>
            <a:r>
              <a:rPr lang="tr-TR" sz="2400" dirty="0" smtClean="0"/>
              <a:t> valence </a:t>
            </a:r>
            <a:r>
              <a:rPr lang="tr-TR" sz="2400" dirty="0" err="1" smtClean="0"/>
              <a:t>band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Doping also affects the position of the Fermi energy.</a:t>
            </a:r>
          </a:p>
          <a:p>
            <a:r>
              <a:rPr lang="en-US" sz="2400" dirty="0"/>
              <a:t>While increasing the concentration of electrons by increasing concentration, the Fermi energy will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en-US" sz="2400" dirty="0" smtClean="0"/>
              <a:t>increase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making it closer to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conducting</a:t>
            </a:r>
            <a:r>
              <a:rPr lang="tr-TR" sz="2400" dirty="0" smtClean="0"/>
              <a:t> </a:t>
            </a:r>
            <a:r>
              <a:rPr lang="tr-TR" sz="2400" dirty="0" err="1" smtClean="0"/>
              <a:t>band</a:t>
            </a:r>
            <a:r>
              <a:rPr lang="tr-TR" sz="2400" dirty="0" smtClean="0"/>
              <a:t> </a:t>
            </a:r>
            <a:r>
              <a:rPr lang="en-US" sz="2400" dirty="0" smtClean="0"/>
              <a:t>CB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in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2.</a:t>
            </a:r>
            <a:endParaRPr lang="en-US" sz="2400" dirty="0"/>
          </a:p>
          <a:p>
            <a:r>
              <a:rPr lang="en-US" sz="2400" dirty="0"/>
              <a:t>In P-type material, Fermi energy moves </a:t>
            </a:r>
            <a:r>
              <a:rPr lang="tr-TR" sz="2400" dirty="0" err="1" smtClean="0"/>
              <a:t>close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valence </a:t>
            </a:r>
            <a:r>
              <a:rPr lang="tr-TR" sz="2400" dirty="0" err="1" smtClean="0"/>
              <a:t>band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illustrated</a:t>
            </a:r>
            <a:r>
              <a:rPr lang="tr-TR" sz="2400" dirty="0" smtClean="0"/>
              <a:t> in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2.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42706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Semiconductor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3200" dirty="0" err="1"/>
              <a:t>Recombination</a:t>
            </a:r>
            <a:r>
              <a:rPr lang="tr-TR" sz="3200" dirty="0"/>
              <a:t> </a:t>
            </a:r>
            <a:r>
              <a:rPr lang="tr-TR" sz="3200" dirty="0" err="1"/>
              <a:t>and</a:t>
            </a:r>
            <a:r>
              <a:rPr lang="tr-TR" sz="3200" dirty="0"/>
              <a:t> </a:t>
            </a:r>
            <a:r>
              <a:rPr lang="tr-TR" sz="3200" dirty="0" err="1"/>
              <a:t>generation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80173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electron and hole</a:t>
            </a:r>
            <a:r>
              <a:rPr lang="tr-TR" sz="2400" dirty="0"/>
              <a:t> </a:t>
            </a:r>
            <a:r>
              <a:rPr lang="en-US" sz="2400" dirty="0"/>
              <a:t>concentrations change from their equilibrium </a:t>
            </a:r>
            <a:r>
              <a:rPr lang="en-US" sz="2400" dirty="0" smtClean="0"/>
              <a:t>values</a:t>
            </a:r>
            <a:r>
              <a:rPr lang="tr-TR" sz="2400" dirty="0" smtClean="0"/>
              <a:t> w</a:t>
            </a:r>
            <a:r>
              <a:rPr lang="en-US" sz="2400" dirty="0" smtClean="0"/>
              <a:t>hen </a:t>
            </a:r>
            <a:r>
              <a:rPr lang="en-US" sz="2400" dirty="0"/>
              <a:t>a semiconductor is disturbed from the equilibrium </a:t>
            </a:r>
            <a:r>
              <a:rPr lang="en-US" sz="2400" dirty="0" smtClean="0"/>
              <a:t>state. </a:t>
            </a:r>
            <a:endParaRPr lang="tr-TR" sz="2400" dirty="0" smtClean="0"/>
          </a:p>
          <a:p>
            <a:r>
              <a:rPr lang="en-US" sz="2400" dirty="0"/>
              <a:t>In order to correct the equilibrium conditions, a series of operations begin within the semiconductor after perturbation.</a:t>
            </a:r>
          </a:p>
          <a:p>
            <a:r>
              <a:rPr lang="tr-TR" sz="2400" dirty="0" err="1" smtClean="0"/>
              <a:t>Creation</a:t>
            </a:r>
            <a:r>
              <a:rPr lang="en-US" sz="2400" dirty="0" smtClean="0"/>
              <a:t> </a:t>
            </a:r>
            <a:r>
              <a:rPr lang="en-US" sz="2400" dirty="0"/>
              <a:t>is a process </a:t>
            </a:r>
            <a:r>
              <a:rPr lang="tr-TR" sz="2400" dirty="0" smtClean="0"/>
              <a:t>at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electrons and holes are created.</a:t>
            </a:r>
          </a:p>
          <a:p>
            <a:r>
              <a:rPr lang="en-US" sz="2400" dirty="0"/>
              <a:t>Recombination is a process </a:t>
            </a:r>
            <a:r>
              <a:rPr lang="tr-TR" sz="2400" dirty="0" smtClean="0"/>
              <a:t>at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electrons and holes are </a:t>
            </a:r>
            <a:r>
              <a:rPr lang="en-US" sz="2400" dirty="0" smtClean="0"/>
              <a:t>destroyed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generation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/>
              <a:t>A number of semiconducting processes can occur, leading to the formation and disappearance of electrons and holes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8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583</Words>
  <Application>Microsoft Office PowerPoint</Application>
  <PresentationFormat>Özel</PresentationFormat>
  <Paragraphs>46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SEMICONDUCTOR MATERIALS FOR SOLAR CELLS</vt:lpstr>
      <vt:lpstr>Content</vt:lpstr>
      <vt:lpstr>Semiconductor properties Carrier concentrations</vt:lpstr>
      <vt:lpstr>Semiconductor properties Carrier concentrations</vt:lpstr>
      <vt:lpstr>Semiconductor properties Carrier concentrations</vt:lpstr>
      <vt:lpstr>Semiconductor properties Carrier concentrations</vt:lpstr>
      <vt:lpstr>Semiconductor properties Transport properties</vt:lpstr>
      <vt:lpstr>Semiconductor properties Transport properties</vt:lpstr>
      <vt:lpstr>Semiconductor properties Recombination and generation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169</cp:revision>
  <dcterms:created xsi:type="dcterms:W3CDTF">2018-01-03T07:12:09Z</dcterms:created>
  <dcterms:modified xsi:type="dcterms:W3CDTF">2018-02-02T16:35:29Z</dcterms:modified>
</cp:coreProperties>
</file>