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9" r:id="rId4"/>
    <p:sldId id="258" r:id="rId5"/>
    <p:sldId id="260" r:id="rId6"/>
    <p:sldId id="261" r:id="rId7"/>
    <p:sldId id="265" r:id="rId8"/>
    <p:sldId id="262" r:id="rId9"/>
    <p:sldId id="263" r:id="rId10"/>
    <p:sldId id="264"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lgn="l">
              <a:defRPr/>
            </a:lvl1pPr>
          </a:lstStyle>
          <a:p>
            <a:fld id="{38B71FF9-6FE0-4F55-93AB-52E2519C084B}"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41E4E6-F4A4-4BED-A51B-A89E43017937}" type="slidenum">
              <a:rPr lang="tr-TR" smtClean="0"/>
              <a:t>‹#›</a:t>
            </a:fld>
            <a:endParaRPr lang="tr-TR"/>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4254929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B71FF9-6FE0-4F55-93AB-52E2519C084B}"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155862103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B71FF9-6FE0-4F55-93AB-52E2519C084B}"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41E4E6-F4A4-4BED-A51B-A89E43017937}"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691705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B71FF9-6FE0-4F55-93AB-52E2519C084B}"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12136924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8B71FF9-6FE0-4F55-93AB-52E2519C084B}" type="datetimeFigureOut">
              <a:rPr lang="tr-TR" smtClean="0"/>
              <a:t>11.04.2018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41E4E6-F4A4-4BED-A51B-A89E43017937}" type="slidenum">
              <a:rPr lang="tr-TR" smtClean="0"/>
              <a:t>‹#›</a:t>
            </a:fld>
            <a:endParaRPr lang="tr-TR"/>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2743862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8B71FF9-6FE0-4F55-93AB-52E2519C084B}"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53320016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düzenlemek için tıklatın</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8B71FF9-6FE0-4F55-93AB-52E2519C084B}" type="datetimeFigureOut">
              <a:rPr lang="tr-TR" smtClean="0"/>
              <a:t>11.04.2018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306793400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8B71FF9-6FE0-4F55-93AB-52E2519C084B}" type="datetimeFigureOut">
              <a:rPr lang="tr-TR" smtClean="0"/>
              <a:t>11.04.2018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157032624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71FF9-6FE0-4F55-93AB-52E2519C084B}" type="datetimeFigureOut">
              <a:rPr lang="tr-TR" smtClean="0"/>
              <a:t>11.04.2018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299194551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8B71FF9-6FE0-4F55-93AB-52E2519C084B}"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41E4E6-F4A4-4BED-A51B-A89E43017937}" type="slidenum">
              <a:rPr lang="tr-TR" smtClean="0"/>
              <a:t>‹#›</a:t>
            </a:fld>
            <a:endParaRPr lang="tr-TR"/>
          </a:p>
        </p:txBody>
      </p:sp>
    </p:spTree>
    <p:extLst>
      <p:ext uri="{BB962C8B-B14F-4D97-AF65-F5344CB8AC3E}">
        <p14:creationId xmlns:p14="http://schemas.microsoft.com/office/powerpoint/2010/main" val="66675904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8B71FF9-6FE0-4F55-93AB-52E2519C084B}" type="datetimeFigureOut">
              <a:rPr lang="tr-TR" smtClean="0"/>
              <a:t>11.04.2018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41E4E6-F4A4-4BED-A51B-A89E43017937}"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34019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8B71FF9-6FE0-4F55-93AB-52E2519C084B}" type="datetimeFigureOut">
              <a:rPr lang="tr-TR" smtClean="0"/>
              <a:t>11.04.2018</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141E4E6-F4A4-4BED-A51B-A89E43017937}" type="slidenum">
              <a:rPr lang="tr-TR" smtClean="0"/>
              <a:t>‹#›</a:t>
            </a:fld>
            <a:endParaRPr lang="tr-TR"/>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079817"/>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04800" y="4953000"/>
            <a:ext cx="11493500" cy="2130577"/>
          </a:xfrm>
        </p:spPr>
        <p:txBody>
          <a:bodyPr>
            <a:normAutofit/>
          </a:bodyPr>
          <a:lstStyle/>
          <a:p>
            <a:pPr algn="ctr"/>
            <a:r>
              <a:rPr lang="tr-TR" sz="8800" b="1" dirty="0"/>
              <a:t>KEÇECİ-ZÂDE İZZET MOLLA</a:t>
            </a:r>
            <a:r>
              <a:rPr lang="tr-TR" dirty="0"/>
              <a:t/>
            </a:r>
            <a:br>
              <a:rPr lang="tr-TR" dirty="0"/>
            </a:br>
            <a:endParaRPr lang="tr-TR" dirty="0"/>
          </a:p>
        </p:txBody>
      </p:sp>
    </p:spTree>
    <p:extLst>
      <p:ext uri="{BB962C8B-B14F-4D97-AF65-F5344CB8AC3E}">
        <p14:creationId xmlns:p14="http://schemas.microsoft.com/office/powerpoint/2010/main" val="306825057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7400" y="711200"/>
            <a:ext cx="10426700" cy="6007100"/>
          </a:xfrm>
        </p:spPr>
        <p:txBody>
          <a:bodyPr/>
          <a:lstStyle/>
          <a:p>
            <a:r>
              <a:rPr lang="tr-TR" sz="3200" dirty="0"/>
              <a:t>Dîvân edebiyatının yaşadığı dönemdeki en büyük şairlerinden kabul edilen İzzet Molla’nın, klasik şiirin belirlenmiş sınırlarını aşan orijinal bazı yönleri bulunmaktadır. Şiirlerinde Osmanlı’nın değişim süreci ve ordunun modernleşmesi gibi yer yer toplum ve devlet yönetimine dair serdettiği düşünceler, insana ve hayata dair tespit ve gözlemleri yanında hece ölçüsüyle yazdığı </a:t>
            </a:r>
            <a:r>
              <a:rPr lang="tr-TR" sz="3200" dirty="0" err="1"/>
              <a:t>manzûmeler</a:t>
            </a:r>
            <a:r>
              <a:rPr lang="tr-TR" sz="3200" dirty="0"/>
              <a:t>, ileride oluşacak yeni şiir anlayışının ilk adımları niteliğindedir.</a:t>
            </a:r>
          </a:p>
          <a:p>
            <a:endParaRPr lang="tr-TR" dirty="0"/>
          </a:p>
        </p:txBody>
      </p:sp>
    </p:spTree>
    <p:extLst>
      <p:ext uri="{BB962C8B-B14F-4D97-AF65-F5344CB8AC3E}">
        <p14:creationId xmlns:p14="http://schemas.microsoft.com/office/powerpoint/2010/main" val="13261300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7100" y="585216"/>
            <a:ext cx="9817100" cy="1141984"/>
          </a:xfrm>
        </p:spPr>
        <p:txBody>
          <a:bodyPr/>
          <a:lstStyle/>
          <a:p>
            <a:r>
              <a:rPr lang="tr-TR" dirty="0" smtClean="0"/>
              <a:t>KAYNAKÇA</a:t>
            </a:r>
            <a:endParaRPr lang="tr-TR" dirty="0"/>
          </a:p>
        </p:txBody>
      </p:sp>
      <p:sp>
        <p:nvSpPr>
          <p:cNvPr id="3" name="İçerik Yer Tutucusu 2"/>
          <p:cNvSpPr>
            <a:spLocks noGrp="1"/>
          </p:cNvSpPr>
          <p:nvPr>
            <p:ph idx="1"/>
          </p:nvPr>
        </p:nvSpPr>
        <p:spPr>
          <a:xfrm>
            <a:off x="812800" y="1727200"/>
            <a:ext cx="9931401" cy="4582160"/>
          </a:xfrm>
        </p:spPr>
        <p:txBody>
          <a:bodyPr>
            <a:normAutofit fontScale="92500" lnSpcReduction="10000"/>
          </a:bodyPr>
          <a:lstStyle/>
          <a:p>
            <a:pPr lvl="0"/>
            <a:r>
              <a:rPr lang="tr-TR" dirty="0"/>
              <a:t>Abdurrahman Şeref, </a:t>
            </a:r>
            <a:r>
              <a:rPr lang="tr-TR" i="1" dirty="0" err="1"/>
              <a:t>Târîh</a:t>
            </a:r>
            <a:r>
              <a:rPr lang="tr-TR" i="1" dirty="0"/>
              <a:t> </a:t>
            </a:r>
            <a:r>
              <a:rPr lang="tr-TR" i="1" dirty="0" err="1"/>
              <a:t>Musâhabeleri</a:t>
            </a:r>
            <a:r>
              <a:rPr lang="tr-TR" dirty="0"/>
              <a:t>, Matbaa-i Âmire, İstanbul 1339.</a:t>
            </a:r>
          </a:p>
          <a:p>
            <a:pPr lvl="0"/>
            <a:r>
              <a:rPr lang="tr-TR" dirty="0"/>
              <a:t>Banarlı, </a:t>
            </a:r>
            <a:r>
              <a:rPr lang="tr-TR" dirty="0" err="1"/>
              <a:t>Nihad</a:t>
            </a:r>
            <a:r>
              <a:rPr lang="tr-TR" dirty="0"/>
              <a:t> </a:t>
            </a:r>
            <a:r>
              <a:rPr lang="tr-TR" dirty="0" err="1"/>
              <a:t>Sâmi</a:t>
            </a:r>
            <a:r>
              <a:rPr lang="tr-TR" dirty="0"/>
              <a:t>, </a:t>
            </a:r>
            <a:r>
              <a:rPr lang="tr-TR" i="1" dirty="0"/>
              <a:t>Resimli Türk Edebiyatı Tarihi</a:t>
            </a:r>
            <a:r>
              <a:rPr lang="tr-TR" dirty="0"/>
              <a:t>, (I-II), Milli Eğitim Basımevi, İstanbul 2001.</a:t>
            </a:r>
          </a:p>
          <a:p>
            <a:pPr lvl="0"/>
            <a:r>
              <a:rPr lang="tr-TR" dirty="0"/>
              <a:t>Bursalı </a:t>
            </a:r>
            <a:r>
              <a:rPr lang="tr-TR" dirty="0" err="1"/>
              <a:t>Mehmed</a:t>
            </a:r>
            <a:r>
              <a:rPr lang="tr-TR" dirty="0"/>
              <a:t> Tâhir, </a:t>
            </a:r>
            <a:r>
              <a:rPr lang="tr-TR" i="1" dirty="0"/>
              <a:t>Osmanlı Müellifleri</a:t>
            </a:r>
            <a:r>
              <a:rPr lang="tr-TR" dirty="0"/>
              <a:t>, (I-III), Matbaa-i Âmire, İstanbul 1333.</a:t>
            </a:r>
          </a:p>
          <a:p>
            <a:pPr lvl="0"/>
            <a:r>
              <a:rPr lang="tr-TR" dirty="0"/>
              <a:t>Bülbül, İbrahim, </a:t>
            </a:r>
            <a:r>
              <a:rPr lang="tr-TR" i="1" dirty="0"/>
              <a:t>Keçecizâde İzzet Molla</a:t>
            </a:r>
            <a:r>
              <a:rPr lang="tr-TR" dirty="0"/>
              <a:t>, Kültür Bakanlığı Yayınları, Ankara 1989.</a:t>
            </a:r>
          </a:p>
          <a:p>
            <a:pPr lvl="0"/>
            <a:r>
              <a:rPr lang="tr-TR" dirty="0" err="1"/>
              <a:t>Gibb</a:t>
            </a:r>
            <a:r>
              <a:rPr lang="tr-TR" dirty="0"/>
              <a:t>, E. </a:t>
            </a:r>
            <a:r>
              <a:rPr lang="tr-TR" dirty="0" err="1"/>
              <a:t>Wilkinson</a:t>
            </a:r>
            <a:r>
              <a:rPr lang="tr-TR" dirty="0"/>
              <a:t>, </a:t>
            </a:r>
            <a:r>
              <a:rPr lang="tr-TR" i="1" dirty="0"/>
              <a:t>Osmanlı Şiir Tarihi</a:t>
            </a:r>
            <a:r>
              <a:rPr lang="tr-TR" dirty="0"/>
              <a:t>, (I-II), Çev.: Ali Çavuşoğlu, </a:t>
            </a:r>
            <a:r>
              <a:rPr lang="tr-TR" dirty="0" err="1"/>
              <a:t>Akçağ</a:t>
            </a:r>
            <a:r>
              <a:rPr lang="tr-TR" dirty="0"/>
              <a:t> Yayınları, Ankara 1999. </a:t>
            </a:r>
          </a:p>
          <a:p>
            <a:pPr lvl="0"/>
            <a:r>
              <a:rPr lang="tr-TR" dirty="0"/>
              <a:t>İnal, </a:t>
            </a:r>
            <a:r>
              <a:rPr lang="tr-TR" dirty="0" err="1"/>
              <a:t>İbnülemîn</a:t>
            </a:r>
            <a:r>
              <a:rPr lang="tr-TR" dirty="0"/>
              <a:t> </a:t>
            </a:r>
            <a:r>
              <a:rPr lang="tr-TR" dirty="0" err="1"/>
              <a:t>Mahmud</a:t>
            </a:r>
            <a:r>
              <a:rPr lang="tr-TR" dirty="0"/>
              <a:t> Kemâl, </a:t>
            </a:r>
            <a:r>
              <a:rPr lang="tr-TR" i="1" dirty="0"/>
              <a:t>Son Asır Türk Şairleri</a:t>
            </a:r>
            <a:r>
              <a:rPr lang="tr-TR" dirty="0"/>
              <a:t>, Milli Eğitim Basımevi, İstanbul 1969.</a:t>
            </a:r>
          </a:p>
          <a:p>
            <a:pPr lvl="0"/>
            <a:r>
              <a:rPr lang="tr-TR" dirty="0"/>
              <a:t>Kocatürk, Vasfi Mahir, </a:t>
            </a:r>
            <a:r>
              <a:rPr lang="tr-TR" i="1" dirty="0"/>
              <a:t>Türk Edebiyatı Tarihi</a:t>
            </a:r>
            <a:r>
              <a:rPr lang="tr-TR" dirty="0"/>
              <a:t>, Edebiyat Yayınevi, Ankara 1964.</a:t>
            </a:r>
          </a:p>
          <a:p>
            <a:pPr lvl="0"/>
            <a:r>
              <a:rPr lang="tr-TR" dirty="0"/>
              <a:t>Tanpınar, Ahmet Hamdi, </a:t>
            </a:r>
            <a:r>
              <a:rPr lang="tr-TR" i="1" dirty="0"/>
              <a:t>XIX. Asır Türk Edebiyatı Tarihi</a:t>
            </a:r>
            <a:r>
              <a:rPr lang="tr-TR" dirty="0"/>
              <a:t>, İbrahim Horoz Basımevi, İstanbul 1956.</a:t>
            </a:r>
          </a:p>
          <a:p>
            <a:pPr lvl="0"/>
            <a:r>
              <a:rPr lang="tr-TR" dirty="0"/>
              <a:t>Tansel, Fevziye Abdullah, “Keçecizâde İzzet Molla”, </a:t>
            </a:r>
            <a:r>
              <a:rPr lang="tr-TR" i="1" dirty="0" err="1"/>
              <a:t>Fuad</a:t>
            </a:r>
            <a:r>
              <a:rPr lang="tr-TR" dirty="0"/>
              <a:t> </a:t>
            </a:r>
            <a:r>
              <a:rPr lang="tr-TR" i="1" dirty="0"/>
              <a:t>Köprülü Armağanı</a:t>
            </a:r>
            <a:r>
              <a:rPr lang="tr-TR" dirty="0"/>
              <a:t>, Osman Yalçın Matbaası, İstanbul 1953.</a:t>
            </a:r>
          </a:p>
          <a:p>
            <a:pPr lvl="0"/>
            <a:r>
              <a:rPr lang="tr-TR" dirty="0"/>
              <a:t>Ünver, İsmail, “İzzet Molla”, </a:t>
            </a:r>
            <a:r>
              <a:rPr lang="tr-TR" i="1" dirty="0"/>
              <a:t>Büyük Türk Klasikleri</a:t>
            </a:r>
            <a:r>
              <a:rPr lang="tr-TR" dirty="0"/>
              <a:t>, </a:t>
            </a:r>
            <a:r>
              <a:rPr lang="tr-TR" dirty="0" err="1"/>
              <a:t>Ötüken</a:t>
            </a:r>
            <a:r>
              <a:rPr lang="tr-TR" dirty="0"/>
              <a:t>-Söğüt, İstanbul 1988, VIII/116-128.</a:t>
            </a:r>
          </a:p>
          <a:p>
            <a:endParaRPr lang="tr-TR" dirty="0"/>
          </a:p>
        </p:txBody>
      </p:sp>
    </p:spTree>
    <p:extLst>
      <p:ext uri="{BB962C8B-B14F-4D97-AF65-F5344CB8AC3E}">
        <p14:creationId xmlns:p14="http://schemas.microsoft.com/office/powerpoint/2010/main" val="76568334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1500" y="292100"/>
            <a:ext cx="10172700" cy="1181100"/>
          </a:xfrm>
        </p:spPr>
        <p:txBody>
          <a:bodyPr>
            <a:normAutofit/>
          </a:bodyPr>
          <a:lstStyle/>
          <a:p>
            <a:pPr algn="ctr"/>
            <a:r>
              <a:rPr lang="tr-TR" sz="8800" dirty="0" smtClean="0"/>
              <a:t>Hayatı</a:t>
            </a:r>
            <a:endParaRPr lang="tr-TR" sz="8800" dirty="0"/>
          </a:p>
        </p:txBody>
      </p:sp>
      <p:sp>
        <p:nvSpPr>
          <p:cNvPr id="3" name="İçerik Yer Tutucusu 2"/>
          <p:cNvSpPr>
            <a:spLocks noGrp="1"/>
          </p:cNvSpPr>
          <p:nvPr>
            <p:ph idx="1"/>
          </p:nvPr>
        </p:nvSpPr>
        <p:spPr>
          <a:xfrm>
            <a:off x="762000" y="1562100"/>
            <a:ext cx="11112500" cy="4953000"/>
          </a:xfrm>
        </p:spPr>
        <p:txBody>
          <a:bodyPr>
            <a:noAutofit/>
          </a:bodyPr>
          <a:lstStyle/>
          <a:p>
            <a:r>
              <a:rPr lang="tr-TR" sz="3000" dirty="0" err="1"/>
              <a:t>Mehmed</a:t>
            </a:r>
            <a:r>
              <a:rPr lang="tr-TR" sz="3000" dirty="0"/>
              <a:t> İzzet, 1200/1786 yılında İstanbul’da doğmuştur. Dedesi, küçük yaşta Konya’dan İstanbul’a gelerek öğrenim gördükten sonra ilmiye sınıfına dâhil olan Keçeci-zâde Mustafa Efendidir. Babası ise Keçeci-zâde lakabıyla tanınan Salih Efendi olup, I. Abdülhamid dönemi kazaskerlerindendir. İzzet Molla, on üç yaşında iken babasını kaybetmiş, eğitimini eniştelerinin himayesinde tamamlamıştır. 1212/1797’de müderrislik pâyesi almıştır. Rivayete göre içkiye olan düşkünlüğünden dolayı ilmiye sınıfından uzaklaştırılmıştır. Bunun neticesinde içine düştüğü yoksulluk ve bunalımın etkisiyle intihar teşebbüsünde bulunan şair, bir tesadüf eseri olarak </a:t>
            </a:r>
            <a:r>
              <a:rPr lang="tr-TR" sz="3000" dirty="0" smtClean="0"/>
              <a:t>kurtulmuştur.</a:t>
            </a:r>
            <a:endParaRPr lang="tr-TR" sz="3000" dirty="0"/>
          </a:p>
        </p:txBody>
      </p:sp>
    </p:spTree>
    <p:extLst>
      <p:ext uri="{BB962C8B-B14F-4D97-AF65-F5344CB8AC3E}">
        <p14:creationId xmlns:p14="http://schemas.microsoft.com/office/powerpoint/2010/main" val="225633172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0400" y="609600"/>
            <a:ext cx="10604500" cy="5892800"/>
          </a:xfrm>
        </p:spPr>
        <p:txBody>
          <a:bodyPr>
            <a:normAutofit fontScale="92500" lnSpcReduction="10000"/>
          </a:bodyPr>
          <a:lstStyle/>
          <a:p>
            <a:r>
              <a:rPr lang="tr-TR" sz="3500" dirty="0" smtClean="0"/>
              <a:t>Saray </a:t>
            </a:r>
            <a:r>
              <a:rPr lang="tr-TR" sz="3500" dirty="0" err="1"/>
              <a:t>kethüdâsı</a:t>
            </a:r>
            <a:r>
              <a:rPr lang="tr-TR" sz="3500" dirty="0"/>
              <a:t> Hâlet Efendi ile tanışması neticesinde Şeyhülislâm </a:t>
            </a:r>
            <a:r>
              <a:rPr lang="tr-TR" sz="3500" dirty="0" err="1"/>
              <a:t>Sâlih</a:t>
            </a:r>
            <a:r>
              <a:rPr lang="tr-TR" sz="3500" dirty="0"/>
              <a:t>-zâde </a:t>
            </a:r>
            <a:r>
              <a:rPr lang="tr-TR" sz="3500" dirty="0" err="1"/>
              <a:t>Es’ad</a:t>
            </a:r>
            <a:r>
              <a:rPr lang="tr-TR" sz="3500" dirty="0"/>
              <a:t> Efendi aracılığıyla 1224/1809’da Bursa’ya müfettiş olarak tayin edilmiş, ardından </a:t>
            </a:r>
            <a:r>
              <a:rPr lang="tr-TR" sz="3500" dirty="0" err="1"/>
              <a:t>rikâb</a:t>
            </a:r>
            <a:r>
              <a:rPr lang="tr-TR" sz="3500" dirty="0"/>
              <a:t>-ı </a:t>
            </a:r>
            <a:r>
              <a:rPr lang="tr-TR" sz="3500" dirty="0" err="1"/>
              <a:t>hümâyûn</a:t>
            </a:r>
            <a:r>
              <a:rPr lang="tr-TR" sz="3500" dirty="0"/>
              <a:t> </a:t>
            </a:r>
            <a:r>
              <a:rPr lang="tr-TR" sz="3500" dirty="0" err="1"/>
              <a:t>kethüdâlığına</a:t>
            </a:r>
            <a:r>
              <a:rPr lang="tr-TR" sz="3500" dirty="0"/>
              <a:t> getirilmiştir. </a:t>
            </a:r>
          </a:p>
          <a:p>
            <a:pPr marL="0" indent="0">
              <a:buNone/>
            </a:pPr>
            <a:endParaRPr lang="tr-TR" sz="3500" dirty="0" smtClean="0"/>
          </a:p>
          <a:p>
            <a:r>
              <a:rPr lang="tr-TR" sz="3500" dirty="0" smtClean="0"/>
              <a:t>1236/1820 </a:t>
            </a:r>
            <a:r>
              <a:rPr lang="tr-TR" sz="3500" dirty="0"/>
              <a:t>yılında Galata kadılığına atanmıştır. İzzet Molla, </a:t>
            </a:r>
            <a:r>
              <a:rPr lang="tr-TR" sz="3500" dirty="0" err="1"/>
              <a:t>hâmîsi</a:t>
            </a:r>
            <a:r>
              <a:rPr lang="tr-TR" sz="3500" dirty="0"/>
              <a:t> ve dostu olan Hâlet Efendi’nin önce sürgün, ardından idam edilmesi üzerine, </a:t>
            </a:r>
            <a:r>
              <a:rPr lang="tr-TR" sz="3500" dirty="0" err="1"/>
              <a:t>vefâkârlık</a:t>
            </a:r>
            <a:r>
              <a:rPr lang="tr-TR" sz="3500" dirty="0"/>
              <a:t> göstererek onu övmeye, düşmanlarını ise yermeye devam etmiş; bu nedenle 1238/1823’te Keşan’a sürgüne gönderilmiştir. 1239/1824’te affedilerek İstanbul’a dönen şair, 1241/1825’te Mekke kadısı pâyesi almış, bir yıl sonra ise İstanbul kadısı payesiyle Haremeyn müfettişliğine atanmıştır. </a:t>
            </a:r>
            <a:endParaRPr lang="tr-TR" sz="2000" dirty="0"/>
          </a:p>
        </p:txBody>
      </p:sp>
    </p:spTree>
    <p:extLst>
      <p:ext uri="{BB962C8B-B14F-4D97-AF65-F5344CB8AC3E}">
        <p14:creationId xmlns:p14="http://schemas.microsoft.com/office/powerpoint/2010/main" val="8496526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a:xfrm>
            <a:off x="825500" y="482600"/>
            <a:ext cx="10210800" cy="6068060"/>
          </a:xfrm>
        </p:spPr>
        <p:txBody>
          <a:bodyPr>
            <a:noAutofit/>
          </a:bodyPr>
          <a:lstStyle/>
          <a:p>
            <a:r>
              <a:rPr lang="tr-TR" sz="3200" dirty="0"/>
              <a:t>1243/1827’de mahallî idarelerin giderleri için halktan yapılan tahsilatı kontrol etmek üzere görevlendirilmiştir. </a:t>
            </a:r>
            <a:endParaRPr lang="tr-TR" sz="3200" dirty="0" smtClean="0"/>
          </a:p>
          <a:p>
            <a:endParaRPr lang="tr-TR" sz="3200" dirty="0"/>
          </a:p>
          <a:p>
            <a:r>
              <a:rPr lang="tr-TR" sz="3200" dirty="0" smtClean="0"/>
              <a:t>1828 </a:t>
            </a:r>
            <a:r>
              <a:rPr lang="tr-TR" sz="3200" dirty="0"/>
              <a:t>yılında, çıkması muhtemel Osmanlı-Rus savaşının görüşüldüğü Meclis-i </a:t>
            </a:r>
            <a:r>
              <a:rPr lang="tr-TR" sz="3200" dirty="0" err="1"/>
              <a:t>Umûmî’de</a:t>
            </a:r>
            <a:r>
              <a:rPr lang="tr-TR" sz="3200" dirty="0"/>
              <a:t>, çoğunluğun aldığı savaş kararına başlangıçta katılmış gibi gözüken İzzet Molla, sonrasında bu savaşa taraftar olmadığını yazdığı bir lâyiha ile açıklamıştır. İsabetli görülmeyen ve padişahı kızdıran bu lâyiha nedeniyle 1244/1828’de Sivas’a sürgüne gönderilmiştir. </a:t>
            </a:r>
          </a:p>
        </p:txBody>
      </p:sp>
    </p:spTree>
    <p:extLst>
      <p:ext uri="{BB962C8B-B14F-4D97-AF65-F5344CB8AC3E}">
        <p14:creationId xmlns:p14="http://schemas.microsoft.com/office/powerpoint/2010/main" val="43505113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4728" y="304800"/>
            <a:ext cx="10596372" cy="6286500"/>
          </a:xfrm>
        </p:spPr>
        <p:txBody>
          <a:bodyPr>
            <a:noAutofit/>
          </a:bodyPr>
          <a:lstStyle/>
          <a:p>
            <a:r>
              <a:rPr lang="tr-TR" sz="3200" dirty="0"/>
              <a:t>İzzet Molla’nın haklılığı daha sonra ortaya çıkmış ve affedilmişse de, bu konudaki ferman kendisine ulaşmadan, Safer 1245/Ağustos 1829’da Sivas’ta ölmüştür. Kabri, 1335/1916’da İstanbul’a nakledilmiş; </a:t>
            </a:r>
            <a:r>
              <a:rPr lang="tr-TR" sz="3200" dirty="0" err="1"/>
              <a:t>Canbaziye</a:t>
            </a:r>
            <a:r>
              <a:rPr lang="tr-TR" sz="3200" dirty="0"/>
              <a:t> Mahallesi’nde Mustafa Bey Câmii haziresinde babasının yanına defnedilmiştir.</a:t>
            </a:r>
            <a:endParaRPr lang="tr-TR" sz="3200" dirty="0" smtClean="0"/>
          </a:p>
          <a:p>
            <a:endParaRPr lang="tr-TR" sz="3200" dirty="0"/>
          </a:p>
          <a:p>
            <a:r>
              <a:rPr lang="tr-TR" sz="3200" dirty="0" smtClean="0"/>
              <a:t>Uzun </a:t>
            </a:r>
            <a:r>
              <a:rPr lang="tr-TR" sz="3200" dirty="0"/>
              <a:t>boylu, seyrek sakallı, iri yarı bir kimse olan İzzet Molla, Merzifonlu Kara Mustafa Paşa’nın torunlarından İsmail </a:t>
            </a:r>
            <a:r>
              <a:rPr lang="tr-TR" sz="3200" dirty="0" err="1"/>
              <a:t>Mekkî</a:t>
            </a:r>
            <a:r>
              <a:rPr lang="tr-TR" sz="3200" dirty="0"/>
              <a:t> Bey’in kızı </a:t>
            </a:r>
            <a:r>
              <a:rPr lang="tr-TR" sz="3200" dirty="0" err="1"/>
              <a:t>Hibetullâh</a:t>
            </a:r>
            <a:r>
              <a:rPr lang="tr-TR" sz="3200" dirty="0"/>
              <a:t> Hanımla evlenmiş; bu evlilikten </a:t>
            </a:r>
            <a:r>
              <a:rPr lang="tr-TR" sz="3200" dirty="0" err="1"/>
              <a:t>Fuad</a:t>
            </a:r>
            <a:r>
              <a:rPr lang="tr-TR" sz="3200" dirty="0"/>
              <a:t>, </a:t>
            </a:r>
            <a:r>
              <a:rPr lang="tr-TR" sz="3200" dirty="0" err="1"/>
              <a:t>Reşad</a:t>
            </a:r>
            <a:r>
              <a:rPr lang="tr-TR" sz="3200" dirty="0"/>
              <a:t>, Murad ve </a:t>
            </a:r>
            <a:r>
              <a:rPr lang="tr-TR" sz="3200" dirty="0" err="1"/>
              <a:t>Sedad</a:t>
            </a:r>
            <a:r>
              <a:rPr lang="tr-TR" sz="3200" dirty="0"/>
              <a:t> isimlerinde dört oğlu olmuştur. Bunlardan </a:t>
            </a:r>
            <a:r>
              <a:rPr lang="tr-TR" sz="3200" dirty="0" err="1"/>
              <a:t>Fuad</a:t>
            </a:r>
            <a:r>
              <a:rPr lang="tr-TR" sz="3200" dirty="0"/>
              <a:t> Paşa, Tanzimat döneminin önemli şahsiyetlerinden birisi olup sadrazamlığa kadar yükselmiştir.   </a:t>
            </a:r>
          </a:p>
          <a:p>
            <a:endParaRPr lang="tr-TR" sz="3200" dirty="0"/>
          </a:p>
        </p:txBody>
      </p:sp>
    </p:spTree>
    <p:extLst>
      <p:ext uri="{BB962C8B-B14F-4D97-AF65-F5344CB8AC3E}">
        <p14:creationId xmlns:p14="http://schemas.microsoft.com/office/powerpoint/2010/main" val="329765075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2528" y="788416"/>
            <a:ext cx="10007600" cy="989584"/>
          </a:xfrm>
        </p:spPr>
        <p:txBody>
          <a:bodyPr/>
          <a:lstStyle/>
          <a:p>
            <a:pPr algn="ctr"/>
            <a:r>
              <a:rPr lang="tr-TR" dirty="0" err="1" smtClean="0"/>
              <a:t>şa</a:t>
            </a:r>
            <a:r>
              <a:rPr lang="tr-TR" dirty="0" err="1" smtClean="0">
                <a:latin typeface="+mn-lt"/>
              </a:rPr>
              <a:t>İRLİĞİ</a:t>
            </a:r>
            <a:r>
              <a:rPr lang="tr-TR" dirty="0" smtClean="0">
                <a:latin typeface="+mn-lt"/>
              </a:rPr>
              <a:t> VE ESERLERİ</a:t>
            </a:r>
            <a:endParaRPr lang="tr-TR" dirty="0"/>
          </a:p>
        </p:txBody>
      </p:sp>
      <p:sp>
        <p:nvSpPr>
          <p:cNvPr id="3" name="İçerik Yer Tutucusu 2"/>
          <p:cNvSpPr>
            <a:spLocks noGrp="1"/>
          </p:cNvSpPr>
          <p:nvPr>
            <p:ph idx="1"/>
          </p:nvPr>
        </p:nvSpPr>
        <p:spPr>
          <a:xfrm>
            <a:off x="757428" y="2641600"/>
            <a:ext cx="10583672" cy="3771900"/>
          </a:xfrm>
        </p:spPr>
        <p:txBody>
          <a:bodyPr>
            <a:noAutofit/>
          </a:bodyPr>
          <a:lstStyle/>
          <a:p>
            <a:r>
              <a:rPr lang="tr-TR" sz="3200" i="1" dirty="0" err="1" smtClean="0"/>
              <a:t>Bahâr</a:t>
            </a:r>
            <a:r>
              <a:rPr lang="tr-TR" sz="3200" i="1" dirty="0" smtClean="0"/>
              <a:t>-ı </a:t>
            </a:r>
            <a:r>
              <a:rPr lang="tr-TR" sz="3200" i="1" dirty="0"/>
              <a:t>Efkâr</a:t>
            </a:r>
            <a:r>
              <a:rPr lang="tr-TR" sz="3200" dirty="0"/>
              <a:t> isminde gençlik şiirlerini içeren </a:t>
            </a:r>
            <a:r>
              <a:rPr lang="tr-TR" sz="3200" dirty="0" err="1"/>
              <a:t>dîvânı</a:t>
            </a:r>
            <a:r>
              <a:rPr lang="tr-TR" sz="3200" dirty="0"/>
              <a:t>, </a:t>
            </a:r>
            <a:r>
              <a:rPr lang="tr-TR" sz="3200" dirty="0" err="1"/>
              <a:t>Ârif</a:t>
            </a:r>
            <a:r>
              <a:rPr lang="tr-TR" sz="3200" dirty="0"/>
              <a:t> Hikmet Beyefendi’nin teşviki ile 1241/1825’te tertip edilmiştir. Eser, 1255/1839’da Bulak’ta basılmıştır. İzzet Molla’nın şiirlerini toplayan ikinci </a:t>
            </a:r>
            <a:r>
              <a:rPr lang="tr-TR" sz="3200" dirty="0" err="1"/>
              <a:t>dîvânı</a:t>
            </a:r>
            <a:r>
              <a:rPr lang="tr-TR" sz="3200" dirty="0"/>
              <a:t>, Sivas sürgününde yazdığı </a:t>
            </a:r>
            <a:r>
              <a:rPr lang="tr-TR" sz="3200" i="1" dirty="0" err="1"/>
              <a:t>Hazân</a:t>
            </a:r>
            <a:r>
              <a:rPr lang="tr-TR" sz="3200" i="1" dirty="0"/>
              <a:t>-ı </a:t>
            </a:r>
            <a:r>
              <a:rPr lang="tr-TR" sz="3200" i="1" dirty="0" err="1"/>
              <a:t>Âsâr</a:t>
            </a:r>
            <a:r>
              <a:rPr lang="tr-TR" sz="3200" dirty="0" err="1"/>
              <a:t>’ıdır</a:t>
            </a:r>
            <a:r>
              <a:rPr lang="tr-TR" sz="3200" dirty="0"/>
              <a:t>. Ölümünden sonra 1257/1841’de Matbaa-i </a:t>
            </a:r>
            <a:r>
              <a:rPr lang="tr-TR" sz="3200" dirty="0" err="1"/>
              <a:t>Âmire’de</a:t>
            </a:r>
            <a:r>
              <a:rPr lang="tr-TR" sz="3200" dirty="0"/>
              <a:t> basılmıştır. </a:t>
            </a:r>
            <a:endParaRPr lang="tr-TR" sz="3200" dirty="0"/>
          </a:p>
        </p:txBody>
      </p:sp>
    </p:spTree>
    <p:extLst>
      <p:ext uri="{BB962C8B-B14F-4D97-AF65-F5344CB8AC3E}">
        <p14:creationId xmlns:p14="http://schemas.microsoft.com/office/powerpoint/2010/main" val="122029539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5200" y="749300"/>
            <a:ext cx="9779001" cy="5560060"/>
          </a:xfrm>
        </p:spPr>
        <p:txBody>
          <a:bodyPr>
            <a:normAutofit/>
          </a:bodyPr>
          <a:lstStyle/>
          <a:p>
            <a:r>
              <a:rPr lang="tr-TR" sz="3200" dirty="0"/>
              <a:t>Şairin </a:t>
            </a:r>
            <a:r>
              <a:rPr lang="tr-TR" sz="3200" i="1" dirty="0"/>
              <a:t>Mihnet-</a:t>
            </a:r>
            <a:r>
              <a:rPr lang="tr-TR" sz="3200" i="1" dirty="0" err="1"/>
              <a:t>Keşân</a:t>
            </a:r>
            <a:r>
              <a:rPr lang="tr-TR" sz="3200" dirty="0"/>
              <a:t> ve </a:t>
            </a:r>
            <a:r>
              <a:rPr lang="tr-TR" sz="3200" i="1" dirty="0"/>
              <a:t>Gülşen-i Aşk </a:t>
            </a:r>
            <a:r>
              <a:rPr lang="tr-TR" sz="3200" dirty="0"/>
              <a:t>adlı mesnevîleri bulunmaktadır. </a:t>
            </a:r>
            <a:r>
              <a:rPr lang="tr-TR" sz="3200" i="1" dirty="0"/>
              <a:t>Mihnet-</a:t>
            </a:r>
            <a:r>
              <a:rPr lang="tr-TR" sz="3200" i="1" dirty="0" err="1"/>
              <a:t>Keşân</a:t>
            </a:r>
            <a:r>
              <a:rPr lang="tr-TR" sz="3200" dirty="0"/>
              <a:t>, İzzet Molla’nın Keşan’daki sürgün hayatını, çektiği sıkıntıları anlattığı bir mesnevîdir. Mizahî anlatımdan faydalanan ve tasvirleriyle dikkat çeken “sosyal hiciv” </a:t>
            </a:r>
            <a:r>
              <a:rPr lang="tr-TR" sz="3200" dirty="0" smtClean="0"/>
              <a:t>türündeki </a:t>
            </a:r>
            <a:r>
              <a:rPr lang="tr-TR" sz="3200" dirty="0"/>
              <a:t>bu eser, 1269/1852’de basılmıştır.</a:t>
            </a:r>
            <a:r>
              <a:rPr lang="tr-TR" sz="3200" i="1" dirty="0"/>
              <a:t> Gülşen-i Aşk</a:t>
            </a:r>
            <a:r>
              <a:rPr lang="tr-TR" sz="3200" dirty="0"/>
              <a:t>, Şeyh </a:t>
            </a:r>
            <a:r>
              <a:rPr lang="tr-TR" sz="3200" dirty="0" err="1"/>
              <a:t>Gâlib’in</a:t>
            </a:r>
            <a:r>
              <a:rPr lang="tr-TR" sz="3200" dirty="0"/>
              <a:t> </a:t>
            </a:r>
            <a:r>
              <a:rPr lang="tr-TR" sz="3200" i="1" dirty="0" err="1"/>
              <a:t>Hüsn</a:t>
            </a:r>
            <a:r>
              <a:rPr lang="tr-TR" sz="3200" i="1" dirty="0"/>
              <a:t> ü Aşk</a:t>
            </a:r>
            <a:r>
              <a:rPr lang="tr-TR" sz="3200" dirty="0"/>
              <a:t>’ı gibi alegorik tarzda yazılmış kısa bir mesnevîdir. İlâhî aşkın sembolik bir anlatımla dile getirildiği bu eserin, 1265 ve 1293 yıllarında iki baskısı yapılmıştır. İzzet Molla’nın mensur eserlerinin ilki </a:t>
            </a:r>
            <a:r>
              <a:rPr lang="tr-TR" sz="3200" i="1" dirty="0" err="1"/>
              <a:t>Devhatü’l-Mehâmid</a:t>
            </a:r>
            <a:r>
              <a:rPr lang="tr-TR" sz="3200" i="1" dirty="0"/>
              <a:t> fî-</a:t>
            </a:r>
            <a:r>
              <a:rPr lang="tr-TR" sz="3200" i="1" dirty="0" err="1"/>
              <a:t>Tercemeti’l</a:t>
            </a:r>
            <a:r>
              <a:rPr lang="tr-TR" sz="3200" i="1" dirty="0"/>
              <a:t>-</a:t>
            </a:r>
            <a:r>
              <a:rPr lang="tr-TR" sz="3200" i="1" dirty="0" err="1"/>
              <a:t>Vâlid</a:t>
            </a:r>
            <a:r>
              <a:rPr lang="tr-TR" sz="3200" dirty="0"/>
              <a:t> isminde olup babasının hayat hikâyesini konu almaktadır. </a:t>
            </a:r>
          </a:p>
          <a:p>
            <a:endParaRPr lang="tr-TR" sz="2800" dirty="0"/>
          </a:p>
        </p:txBody>
      </p:sp>
    </p:spTree>
    <p:extLst>
      <p:ext uri="{BB962C8B-B14F-4D97-AF65-F5344CB8AC3E}">
        <p14:creationId xmlns:p14="http://schemas.microsoft.com/office/powerpoint/2010/main" val="421746018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73100"/>
            <a:ext cx="9956801" cy="5966460"/>
          </a:xfrm>
        </p:spPr>
        <p:txBody>
          <a:bodyPr>
            <a:normAutofit/>
          </a:bodyPr>
          <a:lstStyle/>
          <a:p>
            <a:r>
              <a:rPr lang="tr-TR" sz="3200" dirty="0"/>
              <a:t>Şairin devlet yönetimi ile ilgili görüş ve düşüncelerini dile getirdiği iki önemli lâyihası da bulunmaktadır. Lâyihalardan ilki Osmanlı eyaletlerinin gelir-gider işleri ile ilgili tespit ve görüşleri kapsamaktadır. 1827’de II. </a:t>
            </a:r>
            <a:r>
              <a:rPr lang="tr-TR" sz="3200" dirty="0" err="1"/>
              <a:t>Mahmud’un</a:t>
            </a:r>
            <a:r>
              <a:rPr lang="tr-TR" sz="3200" dirty="0"/>
              <a:t> emriyle hazırlanmıştır. İkincisi ise 1828 Rus Harbi dolayısıyla yazılan, o günkü şartları altında savaşa girmenin sakıncalarının belirtildiği lâyihadır. Sivas sürgününe neden olan bu lâyiha </a:t>
            </a:r>
            <a:r>
              <a:rPr lang="tr-TR" sz="3200" i="1" dirty="0"/>
              <a:t>Atâ Tarihi</a:t>
            </a:r>
            <a:r>
              <a:rPr lang="tr-TR" sz="3200" dirty="0"/>
              <a:t>’nde yer almaktadır. İzzet Molla’nın </a:t>
            </a:r>
            <a:r>
              <a:rPr lang="tr-TR" sz="3200" i="1" dirty="0"/>
              <a:t>Şerh-i </a:t>
            </a:r>
            <a:r>
              <a:rPr lang="tr-TR" sz="3200" i="1" dirty="0" err="1"/>
              <a:t>Elgâz</a:t>
            </a:r>
            <a:r>
              <a:rPr lang="tr-TR" sz="3200" i="1" dirty="0"/>
              <a:t>-ı </a:t>
            </a:r>
            <a:r>
              <a:rPr lang="tr-TR" sz="3200" i="1" dirty="0" err="1"/>
              <a:t>Râgıb</a:t>
            </a:r>
            <a:r>
              <a:rPr lang="tr-TR" sz="3200" i="1" dirty="0"/>
              <a:t> Paşa</a:t>
            </a:r>
            <a:r>
              <a:rPr lang="tr-TR" sz="3200" dirty="0"/>
              <a:t> isimli Koca </a:t>
            </a:r>
            <a:r>
              <a:rPr lang="tr-TR" sz="3200" dirty="0" err="1"/>
              <a:t>Râgıb</a:t>
            </a:r>
            <a:r>
              <a:rPr lang="tr-TR" sz="3200" dirty="0"/>
              <a:t> Paşa’nın </a:t>
            </a:r>
            <a:r>
              <a:rPr lang="tr-TR" sz="3200" dirty="0" err="1"/>
              <a:t>lügazlarını</a:t>
            </a:r>
            <a:r>
              <a:rPr lang="tr-TR" sz="3200" dirty="0"/>
              <a:t> kısaca açıklayan on </a:t>
            </a:r>
            <a:r>
              <a:rPr lang="tr-TR" sz="3200" dirty="0" err="1"/>
              <a:t>varaklık</a:t>
            </a:r>
            <a:r>
              <a:rPr lang="tr-TR" sz="3200" dirty="0"/>
              <a:t> küçük bir eseri daha vardır.</a:t>
            </a:r>
          </a:p>
          <a:p>
            <a:endParaRPr lang="tr-TR" sz="3200" dirty="0"/>
          </a:p>
        </p:txBody>
      </p:sp>
    </p:spTree>
    <p:extLst>
      <p:ext uri="{BB962C8B-B14F-4D97-AF65-F5344CB8AC3E}">
        <p14:creationId xmlns:p14="http://schemas.microsoft.com/office/powerpoint/2010/main" val="312016013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2800" y="825500"/>
            <a:ext cx="10883900" cy="6032500"/>
          </a:xfrm>
        </p:spPr>
        <p:txBody>
          <a:bodyPr>
            <a:normAutofit lnSpcReduction="10000"/>
          </a:bodyPr>
          <a:lstStyle/>
          <a:p>
            <a:r>
              <a:rPr lang="tr-TR" sz="3200" dirty="0"/>
              <a:t>Kasidelerinde genellikle </a:t>
            </a:r>
            <a:r>
              <a:rPr lang="tr-TR" sz="3200" dirty="0" err="1"/>
              <a:t>Nef’î’nin</a:t>
            </a:r>
            <a:r>
              <a:rPr lang="tr-TR" sz="3200" dirty="0"/>
              <a:t> etkisinde kalan İzzet Molla’nın diğer şiirlerinde; </a:t>
            </a:r>
            <a:r>
              <a:rPr lang="tr-TR" sz="3200" dirty="0" err="1"/>
              <a:t>Fuzûlî</a:t>
            </a:r>
            <a:r>
              <a:rPr lang="tr-TR" sz="3200" dirty="0"/>
              <a:t>, Bağdatlı </a:t>
            </a:r>
            <a:r>
              <a:rPr lang="tr-TR" sz="3200" dirty="0" err="1"/>
              <a:t>Rûhî</a:t>
            </a:r>
            <a:r>
              <a:rPr lang="tr-TR" sz="3200" dirty="0"/>
              <a:t>, </a:t>
            </a:r>
            <a:r>
              <a:rPr lang="tr-TR" sz="3200" dirty="0" err="1"/>
              <a:t>Seyyid</a:t>
            </a:r>
            <a:r>
              <a:rPr lang="tr-TR" sz="3200" dirty="0"/>
              <a:t> </a:t>
            </a:r>
            <a:r>
              <a:rPr lang="tr-TR" sz="3200" dirty="0" err="1"/>
              <a:t>Vehbî</a:t>
            </a:r>
            <a:r>
              <a:rPr lang="tr-TR" sz="3200" dirty="0"/>
              <a:t> ve </a:t>
            </a:r>
            <a:r>
              <a:rPr lang="tr-TR" sz="3200" dirty="0" err="1"/>
              <a:t>Nedîm’in</a:t>
            </a:r>
            <a:r>
              <a:rPr lang="tr-TR" sz="3200" dirty="0"/>
              <a:t> izleri görülür. Şairin, Mevlânâ ve Şeyh </a:t>
            </a:r>
            <a:r>
              <a:rPr lang="tr-TR" sz="3200" dirty="0" err="1"/>
              <a:t>Gâlib’e</a:t>
            </a:r>
            <a:r>
              <a:rPr lang="tr-TR" sz="3200" dirty="0"/>
              <a:t> ise özel bir ilgi ve bağlılığı vardır. Eserleri bu yönüyle incelendiğinde onun manevî yönü kuvvetli, samimi bir ruh derinliğine sahip olduğu görülür. Dîvân şiirinin </a:t>
            </a:r>
            <a:r>
              <a:rPr lang="tr-TR" sz="3200" dirty="0" err="1"/>
              <a:t>nazîre</a:t>
            </a:r>
            <a:r>
              <a:rPr lang="tr-TR" sz="3200" dirty="0"/>
              <a:t> yazma geleneğini sürdüren İzzet Molla, örnek aldığı şairlerin düzeyine ulaşamasa da, sahip olduğu şairlik yeteneği, akıcı ve zarif üslûbuyla edebî değeri yüksek şiirler yazmıştır. </a:t>
            </a:r>
            <a:r>
              <a:rPr lang="tr-TR" sz="3200" dirty="0" err="1"/>
              <a:t>Kasîdelerinde</a:t>
            </a:r>
            <a:r>
              <a:rPr lang="tr-TR" sz="3200" dirty="0"/>
              <a:t> üstün bir kudret ve şahsiyet gösteremeyen şairin; gazel sahasında çok daha başarılı şiirler yazdığı görülür. İstanbul hayatından sunduğu canlı sahneler, kullandığı yerel unsurlar, şehir kültürünü yansıtan ifadeleri ve özellikle gazellerinde kullandığı sade diliyle İzzet Molla, </a:t>
            </a:r>
            <a:r>
              <a:rPr lang="tr-TR" sz="3200" dirty="0" err="1"/>
              <a:t>mahallîleşme</a:t>
            </a:r>
            <a:r>
              <a:rPr lang="tr-TR" sz="3200" dirty="0"/>
              <a:t> akımının etkisinde kalmış bir şairdir. </a:t>
            </a:r>
            <a:endParaRPr lang="tr-TR" sz="3200" dirty="0" smtClean="0"/>
          </a:p>
          <a:p>
            <a:endParaRPr lang="tr-TR" dirty="0"/>
          </a:p>
        </p:txBody>
      </p:sp>
    </p:spTree>
    <p:extLst>
      <p:ext uri="{BB962C8B-B14F-4D97-AF65-F5344CB8AC3E}">
        <p14:creationId xmlns:p14="http://schemas.microsoft.com/office/powerpoint/2010/main" val="143645789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22</TotalTime>
  <Words>932</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Tw Cen MT</vt:lpstr>
      <vt:lpstr>Tw Cen MT Condensed</vt:lpstr>
      <vt:lpstr>Wingdings 3</vt:lpstr>
      <vt:lpstr>Entegral</vt:lpstr>
      <vt:lpstr>KEÇECİ-ZÂDE İZZET MOLLA </vt:lpstr>
      <vt:lpstr>Hayatı</vt:lpstr>
      <vt:lpstr>PowerPoint Sunusu</vt:lpstr>
      <vt:lpstr>PowerPoint Sunusu</vt:lpstr>
      <vt:lpstr>PowerPoint Sunusu</vt:lpstr>
      <vt:lpstr>şaİRLİĞİ VE ESERLERİ</vt:lpstr>
      <vt:lpstr>PowerPoint Sunusu</vt:lpstr>
      <vt:lpstr>PowerPoint Sunusu</vt:lpstr>
      <vt:lpstr>PowerPoint Sunusu</vt:lpstr>
      <vt:lpstr>PowerPoint Sunusu</vt:lpstr>
      <vt:lpstr>KAYNAKÇA</vt:lpstr>
    </vt:vector>
  </TitlesOfParts>
  <Company>MoTuN TncTR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KEÇECİ-ZÂDE İZZET MOLLA </dc:title>
  <dc:creator>aaa</dc:creator>
  <cp:lastModifiedBy>aaa</cp:lastModifiedBy>
  <cp:revision>4</cp:revision>
  <dcterms:created xsi:type="dcterms:W3CDTF">2018-04-11T08:45:51Z</dcterms:created>
  <dcterms:modified xsi:type="dcterms:W3CDTF">2018-04-11T09:07:55Z</dcterms:modified>
</cp:coreProperties>
</file>