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4ECAA-891E-416B-A79F-7DFD4541415A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E9A8D-05C6-4F80-9A45-8F1964611E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7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38B703D-8F46-4509-95F2-A13F5F76C14D}" type="slidenum">
              <a:rPr lang="tr-TR" altLang="tr-TR" sz="1200" b="0"/>
              <a:pPr algn="r">
                <a:buFontTx/>
                <a:buNone/>
              </a:pPr>
              <a:t>1</a:t>
            </a:fld>
            <a:endParaRPr lang="tr-TR" altLang="tr-TR" sz="1200" b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64809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012FC15-AAF9-4C66-AC32-70E523E24F28}" type="slidenum">
              <a:rPr lang="tr-TR" altLang="tr-TR" sz="1200" b="0"/>
              <a:pPr algn="r">
                <a:buFontTx/>
                <a:buNone/>
              </a:pPr>
              <a:t>10</a:t>
            </a:fld>
            <a:endParaRPr lang="tr-TR" altLang="tr-TR" sz="1200" b="0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21849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D40FBD77-DB9C-49ED-B62B-24F7DD5EC92F}" type="slidenum">
              <a:rPr lang="tr-TR" altLang="tr-TR" sz="1200" b="0"/>
              <a:pPr algn="r">
                <a:buFontTx/>
                <a:buNone/>
              </a:pPr>
              <a:t>2</a:t>
            </a:fld>
            <a:endParaRPr lang="tr-TR" altLang="tr-TR" sz="1200" b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5144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AA43CB09-FD32-4977-A9AE-9C6B20874DAF}" type="slidenum">
              <a:rPr lang="tr-TR" altLang="tr-TR" sz="1200" b="0"/>
              <a:pPr algn="r">
                <a:buFontTx/>
                <a:buNone/>
              </a:pPr>
              <a:t>3</a:t>
            </a:fld>
            <a:endParaRPr lang="tr-TR" altLang="tr-TR" sz="1200" b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25859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E67FB511-F417-4187-B179-A9949B1FB20A}" type="slidenum">
              <a:rPr lang="tr-TR" altLang="tr-TR" sz="1200" b="0"/>
              <a:pPr algn="r">
                <a:buFontTx/>
                <a:buNone/>
              </a:pPr>
              <a:t>4</a:t>
            </a:fld>
            <a:endParaRPr lang="tr-TR" altLang="tr-TR" sz="1200" b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80525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30F6A00D-284E-4069-A1C9-2C3A4746A77D}" type="slidenum">
              <a:rPr lang="tr-TR" altLang="tr-TR" sz="1200" b="0"/>
              <a:pPr algn="r">
                <a:buFontTx/>
                <a:buNone/>
              </a:pPr>
              <a:t>5</a:t>
            </a:fld>
            <a:endParaRPr lang="tr-TR" altLang="tr-TR" sz="1200" b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51912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6F82B216-4A8F-4DB3-9B61-AD2710EFCB64}" type="slidenum">
              <a:rPr lang="tr-TR" altLang="tr-TR" sz="1200" b="0"/>
              <a:pPr algn="r">
                <a:buFontTx/>
                <a:buNone/>
              </a:pPr>
              <a:t>6</a:t>
            </a:fld>
            <a:endParaRPr lang="tr-TR" altLang="tr-TR" sz="1200" b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71629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7602311C-C714-4B54-B71B-829D8CA29084}" type="slidenum">
              <a:rPr lang="tr-TR" altLang="tr-TR" sz="1200" b="0"/>
              <a:pPr algn="r">
                <a:buFontTx/>
                <a:buNone/>
              </a:pPr>
              <a:t>7</a:t>
            </a:fld>
            <a:endParaRPr lang="tr-TR" altLang="tr-TR" sz="1200" b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42580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FEEECE9-A5AD-4455-A3A2-F3B77DF6BDFC}" type="slidenum">
              <a:rPr lang="tr-TR" altLang="tr-TR" sz="1200" b="0"/>
              <a:pPr algn="r">
                <a:buFontTx/>
                <a:buNone/>
              </a:pPr>
              <a:t>8</a:t>
            </a:fld>
            <a:endParaRPr lang="tr-TR" altLang="tr-TR" sz="1200" b="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59777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F260308E-3C52-408A-BB38-8D9E8103078C}" type="slidenum">
              <a:rPr lang="tr-TR" altLang="tr-TR" sz="1200" b="0"/>
              <a:pPr algn="r">
                <a:buFontTx/>
                <a:buNone/>
              </a:pPr>
              <a:t>9</a:t>
            </a:fld>
            <a:endParaRPr lang="tr-TR" altLang="tr-TR" sz="1200" b="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90271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94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49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135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C7E51-564B-4DA1-9741-6AEABB9781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075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44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19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19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96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91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0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24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23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E92E7-A12A-4195-A584-655B02B6718F}" type="datetimeFigureOut">
              <a:rPr lang="tr-TR" smtClean="0"/>
              <a:t>3.12.2020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7C2A-6660-47E3-B330-5615BF9BB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31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3039" y="2414589"/>
            <a:ext cx="5689600" cy="302418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KIRSAL YOLLAR DERSİ 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Doç.Dr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Havva Eylem POLAT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4400" b="1" dirty="0"/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2424114" y="333376"/>
            <a:ext cx="5978525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3000" b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700" b="0">
                <a:latin typeface="Times New Roman" panose="02020603050405020304" pitchFamily="18" charset="0"/>
                <a:cs typeface="Times New Roman" panose="02020603050405020304" pitchFamily="18" charset="0"/>
              </a:rPr>
              <a:t>ZİRAAT FAKÜLTESİ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TARIMSAL YAPILAR VE SULAMA  BÖLÜMÜ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2000" b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1992313" y="3068638"/>
            <a:ext cx="8532812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g1 ve g2	:Düşey eksen eğimleri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L	:Düşey kurbun yatay izdüşümündeki uzunluğu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N	:Düşey kurp üzerindeki herhangi bir nokta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L	:N noktasının en yakın teğet noktasına olan yatay mesafe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D	:Düşey kurp üzerindeki bir N noktasının düşey kurp üzerindeki iz düşümüne olan 	  	 mesafesi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G	:Eğimlerin cebrik farkı (gı-g2)</a:t>
            </a:r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5" name="Rectangle 10"/>
          <p:cNvSpPr>
            <a:spLocks noChangeArrowheads="1"/>
          </p:cNvSpPr>
          <p:nvPr/>
        </p:nvSpPr>
        <p:spPr bwMode="auto">
          <a:xfrm>
            <a:off x="1992313" y="2479675"/>
            <a:ext cx="83486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/>
              <a:t>3.2.1.3.Parabolik Düşey Kurplarda Kırmızı Kot Hesabı</a:t>
            </a:r>
          </a:p>
        </p:txBody>
      </p:sp>
      <p:sp>
        <p:nvSpPr>
          <p:cNvPr id="96266" name="Rectangle 11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7" name="Rectangle 12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8" name="Rectangle 14"/>
          <p:cNvSpPr>
            <a:spLocks noChangeArrowheads="1"/>
          </p:cNvSpPr>
          <p:nvPr/>
        </p:nvSpPr>
        <p:spPr bwMode="auto">
          <a:xfrm>
            <a:off x="5931975" y="30501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69" name="Rectangle 16"/>
          <p:cNvSpPr>
            <a:spLocks noChangeArrowheads="1"/>
          </p:cNvSpPr>
          <p:nvPr/>
        </p:nvSpPr>
        <p:spPr bwMode="auto">
          <a:xfrm>
            <a:off x="5931975" y="30501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6270" name="Rectangle 18"/>
          <p:cNvSpPr>
            <a:spLocks noChangeArrowheads="1"/>
          </p:cNvSpPr>
          <p:nvPr/>
        </p:nvSpPr>
        <p:spPr bwMode="auto">
          <a:xfrm>
            <a:off x="5931975" y="30644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02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44739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3.1 EĞİMLER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3.1.1 MAKSİMUM EĞİMLER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aphicFrame>
        <p:nvGraphicFramePr>
          <p:cNvPr id="244833" name="Group 97"/>
          <p:cNvGraphicFramePr>
            <a:graphicFrameLocks noGrp="1"/>
          </p:cNvGraphicFramePr>
          <p:nvPr>
            <p:ph/>
          </p:nvPr>
        </p:nvGraphicFramePr>
        <p:xfrm>
          <a:off x="2063751" y="2963864"/>
          <a:ext cx="6562725" cy="3273427"/>
        </p:xfrm>
        <a:graphic>
          <a:graphicData uri="http://schemas.openxmlformats.org/drawingml/2006/table">
            <a:tbl>
              <a:tblPr/>
              <a:tblGrid>
                <a:gridCol w="3281363"/>
                <a:gridCol w="3281362"/>
              </a:tblGrid>
              <a:tr h="468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 hızı(km/s)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Maksimum Eğim(%)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5-8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4-7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3-6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</a:t>
                      </a: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162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908" name="Rectangle 99"/>
          <p:cNvSpPr>
            <a:spLocks noChangeArrowheads="1"/>
          </p:cNvSpPr>
          <p:nvPr/>
        </p:nvSpPr>
        <p:spPr bwMode="auto">
          <a:xfrm>
            <a:off x="1939925" y="2444750"/>
            <a:ext cx="5740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Proje hızlarına göre anayollar için verilen maksimum eğimler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55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46787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3.1 EĞİMLER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3.1.2 PROJE KRİTERLERİNE GÖRE EĞİMLER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1919289" y="2346326"/>
            <a:ext cx="8135937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eaLnBrk="1" hangingPunct="1">
              <a:buFontTx/>
              <a:buNone/>
            </a:pPr>
            <a:r>
              <a:rPr lang="tr-TR" altLang="tr-TR" sz="1800" b="0"/>
              <a:t>Maksimum eğimler gibi, kritik eğim uzunluklarının da projelendirme çalışmaları için bilinmesi gerekmektedir. Kritik eğim uzunluğu, bir ağır taşıtın hızını düşürmeden eğim yukarı bir yolda gidebileceği maksimum uzunluk olarak tarif edilir. </a:t>
            </a:r>
          </a:p>
          <a:p>
            <a:pPr algn="justLow" eaLnBrk="1" hangingPunct="1">
              <a:buFontTx/>
              <a:buNone/>
            </a:pPr>
            <a:r>
              <a:rPr lang="tr-TR" altLang="tr-TR" sz="1800" b="0"/>
              <a:t>Çeşitli proje hızları ve eğimler için kritik eğim uzunlukları</a:t>
            </a:r>
          </a:p>
        </p:txBody>
      </p:sp>
      <p:pic>
        <p:nvPicPr>
          <p:cNvPr id="8193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3860800"/>
            <a:ext cx="5400675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31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3978" name="Rectangle 12"/>
          <p:cNvSpPr>
            <a:spLocks noChangeArrowheads="1"/>
          </p:cNvSpPr>
          <p:nvPr/>
        </p:nvSpPr>
        <p:spPr bwMode="auto">
          <a:xfrm>
            <a:off x="1992313" y="2205039"/>
            <a:ext cx="8348662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/>
              <a:t>3.2.1.1. Tepe Düşey Kurplar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Parabolik tepe düşey kurbun minimum uzunluğu </a:t>
            </a:r>
            <a:r>
              <a:rPr lang="tr-TR" altLang="tr-TR" b="0">
                <a:solidFill>
                  <a:srgbClr val="CC0000"/>
                </a:solidFill>
              </a:rPr>
              <a:t>görüş mesafesi esas alınarak</a:t>
            </a:r>
            <a:r>
              <a:rPr lang="tr-TR" altLang="tr-TR" b="0"/>
              <a:t> hesaplandığında güvenlik, konfor ve estetik şartları sağlanmış olmaktadır. Tepe düşey kurplarda, kurp boyu </a:t>
            </a:r>
            <a:r>
              <a:rPr lang="tr-TR" altLang="tr-TR" b="0">
                <a:solidFill>
                  <a:srgbClr val="CC0000"/>
                </a:solidFill>
              </a:rPr>
              <a:t>Duruş Görüş Mesafesi (DGM) esas alınarak hesaplanmalıdır</a:t>
            </a:r>
            <a:r>
              <a:rPr lang="tr-TR" altLang="tr-TR" b="0"/>
              <a:t>. Ayrıca kurp boyunun tasarımında ekonomik kriterler ve yapım koşulları dikkate alınarak mümkün olduğunca Geçiş Görüş Mesafesinin (GGM) sağlanmasına da gayret gösterilmelidir</a:t>
            </a:r>
          </a:p>
        </p:txBody>
      </p:sp>
      <p:pic>
        <p:nvPicPr>
          <p:cNvPr id="8397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4292600"/>
            <a:ext cx="7704138" cy="181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120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5931975" y="2323098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2068513" y="2312989"/>
            <a:ext cx="8348662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sz="1800"/>
              <a:t>3.2.1.1. Tepe Düşey Kurplar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Tepe düşey kurp boyu görüş mesafesi dikkate alınarak aşağıdaki formülle hesaplanır.</a:t>
            </a:r>
          </a:p>
        </p:txBody>
      </p:sp>
      <p:sp>
        <p:nvSpPr>
          <p:cNvPr id="86027" name="Rectangle 13"/>
          <p:cNvSpPr>
            <a:spLocks noChangeArrowheads="1"/>
          </p:cNvSpPr>
          <p:nvPr/>
        </p:nvSpPr>
        <p:spPr bwMode="auto">
          <a:xfrm>
            <a:off x="5931975" y="30120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2063750" y="3325813"/>
          <a:ext cx="28082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enklem" r:id="rId4" imgW="2286000" imgH="495300" progId="Equation.3">
                  <p:embed/>
                </p:oleObj>
              </mc:Choice>
              <mc:Fallback>
                <p:oleObj name="Denklem" r:id="rId4" imgW="2286000" imgH="495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325813"/>
                        <a:ext cx="2808288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9" name="Rectangle 15"/>
          <p:cNvSpPr>
            <a:spLocks noChangeArrowheads="1"/>
          </p:cNvSpPr>
          <p:nvPr/>
        </p:nvSpPr>
        <p:spPr bwMode="auto">
          <a:xfrm>
            <a:off x="5931975" y="304382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5232400" y="3284539"/>
          <a:ext cx="40322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enklem" r:id="rId6" imgW="3009900" imgH="469900" progId="Equation.3">
                  <p:embed/>
                </p:oleObj>
              </mc:Choice>
              <mc:Fallback>
                <p:oleObj name="Denklem" r:id="rId6" imgW="3009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284539"/>
                        <a:ext cx="403225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31" name="Rectangle 18"/>
          <p:cNvSpPr>
            <a:spLocks noChangeArrowheads="1"/>
          </p:cNvSpPr>
          <p:nvPr/>
        </p:nvSpPr>
        <p:spPr bwMode="auto">
          <a:xfrm>
            <a:off x="1838326" y="4365625"/>
            <a:ext cx="4545013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defTabSz="2667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667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667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667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667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L		:Tepe düşey kurp uzunluğu, 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S		:Görüş mesafesi,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A		:Eğimlerin cebrik farkı 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h1		:Sürücü göz yüksekliği,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h2		:Yol üzerindeki obje yüksekliği, m</a:t>
            </a:r>
          </a:p>
        </p:txBody>
      </p:sp>
    </p:spTree>
    <p:extLst>
      <p:ext uri="{BB962C8B-B14F-4D97-AF65-F5344CB8AC3E}">
        <p14:creationId xmlns:p14="http://schemas.microsoft.com/office/powerpoint/2010/main" val="70876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5931975" y="2323098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1992314" y="3429001"/>
            <a:ext cx="6911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2068513" y="2312989"/>
            <a:ext cx="8348662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sz="1800"/>
              <a:t>3.2.1.1. Tepe Düşey Kurplar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Duruş görüş  mesafesi dikkate alınarak aşağıdaki formülle hesaplanır.</a:t>
            </a:r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5931975" y="30120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6" name="Rectangle 13"/>
          <p:cNvSpPr>
            <a:spLocks noChangeArrowheads="1"/>
          </p:cNvSpPr>
          <p:nvPr/>
        </p:nvSpPr>
        <p:spPr bwMode="auto">
          <a:xfrm>
            <a:off x="5931975" y="304382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8077" name="Rectangle 17"/>
          <p:cNvSpPr>
            <a:spLocks noChangeArrowheads="1"/>
          </p:cNvSpPr>
          <p:nvPr/>
        </p:nvSpPr>
        <p:spPr bwMode="auto">
          <a:xfrm>
            <a:off x="5931975" y="30501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88078" name="Object 16"/>
          <p:cNvGraphicFramePr>
            <a:graphicFrameLocks noChangeAspect="1"/>
          </p:cNvGraphicFramePr>
          <p:nvPr/>
        </p:nvGraphicFramePr>
        <p:xfrm>
          <a:off x="2135188" y="3068639"/>
          <a:ext cx="266541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enklem" r:id="rId4" imgW="1612900" imgH="419100" progId="Equation.3">
                  <p:embed/>
                </p:oleObj>
              </mc:Choice>
              <mc:Fallback>
                <p:oleObj name="Denklem" r:id="rId4" imgW="1612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068639"/>
                        <a:ext cx="266541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9" name="Rectangle 19"/>
          <p:cNvSpPr>
            <a:spLocks noChangeArrowheads="1"/>
          </p:cNvSpPr>
          <p:nvPr/>
        </p:nvSpPr>
        <p:spPr bwMode="auto">
          <a:xfrm>
            <a:off x="5931975" y="30644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88080" name="Object 18"/>
          <p:cNvGraphicFramePr>
            <a:graphicFrameLocks noChangeAspect="1"/>
          </p:cNvGraphicFramePr>
          <p:nvPr/>
        </p:nvGraphicFramePr>
        <p:xfrm>
          <a:off x="5951539" y="3141664"/>
          <a:ext cx="28797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Denklem" r:id="rId6" imgW="1879600" imgH="393700" progId="Equation.3">
                  <p:embed/>
                </p:oleObj>
              </mc:Choice>
              <mc:Fallback>
                <p:oleObj name="Denklem" r:id="rId6" imgW="1879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9" y="3141664"/>
                        <a:ext cx="28797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81" name="Rectangle 20"/>
          <p:cNvSpPr>
            <a:spLocks noChangeArrowheads="1"/>
          </p:cNvSpPr>
          <p:nvPr/>
        </p:nvSpPr>
        <p:spPr bwMode="auto">
          <a:xfrm>
            <a:off x="2135189" y="4508500"/>
            <a:ext cx="39020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L	:Tepe düşey kurp uzunluğu, m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S	:Duruş Görüş mesafesi, m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A	:Eğimlerin cebrik farkı%</a:t>
            </a:r>
          </a:p>
        </p:txBody>
      </p:sp>
    </p:spTree>
    <p:extLst>
      <p:ext uri="{BB962C8B-B14F-4D97-AF65-F5344CB8AC3E}">
        <p14:creationId xmlns:p14="http://schemas.microsoft.com/office/powerpoint/2010/main" val="9995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1992313" y="2543176"/>
            <a:ext cx="834866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/>
              <a:t>3.2.1.2. Dere Düşey Kurplar</a:t>
            </a:r>
          </a:p>
          <a:p>
            <a:pPr algn="l" eaLnBrk="1" hangingPunct="1">
              <a:buFontTx/>
              <a:buNone/>
            </a:pPr>
            <a:r>
              <a:rPr lang="tr-TR" altLang="tr-TR" sz="1800" b="0"/>
              <a:t>Dere tipi düşey kurp tasarımında aşağıdaki hususlar göz önüne alınmalıdır:</a:t>
            </a:r>
          </a:p>
          <a:p>
            <a:pPr algn="l" eaLnBrk="1" hangingPunct="1">
              <a:buFontTx/>
              <a:buNone/>
            </a:pPr>
            <a:r>
              <a:rPr lang="tr-TR" altLang="tr-TR" sz="1800">
                <a:solidFill>
                  <a:srgbClr val="FF0000"/>
                </a:solidFill>
              </a:rPr>
              <a:t>Far ışığı, görüş mesafesi, Konfor, Drenaj, Estetik</a:t>
            </a:r>
          </a:p>
        </p:txBody>
      </p:sp>
      <p:sp>
        <p:nvSpPr>
          <p:cNvPr id="90123" name="Rectangle 12"/>
          <p:cNvSpPr>
            <a:spLocks noChangeArrowheads="1"/>
          </p:cNvSpPr>
          <p:nvPr/>
        </p:nvSpPr>
        <p:spPr bwMode="auto">
          <a:xfrm>
            <a:off x="1992313" y="3573463"/>
            <a:ext cx="87122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Dere düşey kurp uzunluğunun hesaplanmasında Şekil görüldüğü gibi far ışığı görüş mesafesi esas alınarak far yüksekliği 0,6m ve ışık doğrultusunun taşıt ekseninden yukarı doğru 1 ° açı yaparak yükseldiği kabulü yapılmıştır. </a:t>
            </a:r>
            <a:endParaRPr lang="tr-TR" altLang="tr-TR"/>
          </a:p>
        </p:txBody>
      </p:sp>
      <p:pic>
        <p:nvPicPr>
          <p:cNvPr id="90124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4437064"/>
            <a:ext cx="5235575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60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1992314" y="3424238"/>
            <a:ext cx="6911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1992313" y="2479675"/>
            <a:ext cx="83486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/>
              <a:t>3.2.1.2. Dere Düşey Kurplar</a:t>
            </a:r>
          </a:p>
        </p:txBody>
      </p:sp>
      <p:sp>
        <p:nvSpPr>
          <p:cNvPr id="92171" name="Rectangle 11"/>
          <p:cNvSpPr>
            <a:spLocks noChangeArrowheads="1"/>
          </p:cNvSpPr>
          <p:nvPr/>
        </p:nvSpPr>
        <p:spPr bwMode="auto">
          <a:xfrm>
            <a:off x="1992313" y="2805113"/>
            <a:ext cx="871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Dere düşey kurp uzunluğu aşağıdaki formülle hesaplanır. </a:t>
            </a:r>
            <a:endParaRPr lang="tr-TR" altLang="tr-TR"/>
          </a:p>
        </p:txBody>
      </p:sp>
      <p:sp>
        <p:nvSpPr>
          <p:cNvPr id="92172" name="Rectangle 1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73" name="Rectangle 16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92174" name="Object 15"/>
          <p:cNvGraphicFramePr>
            <a:graphicFrameLocks noChangeAspect="1"/>
          </p:cNvGraphicFramePr>
          <p:nvPr/>
        </p:nvGraphicFramePr>
        <p:xfrm>
          <a:off x="2135188" y="3233739"/>
          <a:ext cx="35290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enklem" r:id="rId4" imgW="2946400" imgH="457200" progId="Equation.3">
                  <p:embed/>
                </p:oleObj>
              </mc:Choice>
              <mc:Fallback>
                <p:oleObj name="Denklem" r:id="rId4" imgW="294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233739"/>
                        <a:ext cx="352901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5" name="Rectangle 18"/>
          <p:cNvSpPr>
            <a:spLocks noChangeArrowheads="1"/>
          </p:cNvSpPr>
          <p:nvPr/>
        </p:nvSpPr>
        <p:spPr bwMode="auto">
          <a:xfrm>
            <a:off x="5931975" y="303112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176" name="Rectangle 20"/>
          <p:cNvSpPr>
            <a:spLocks noChangeArrowheads="1"/>
          </p:cNvSpPr>
          <p:nvPr/>
        </p:nvSpPr>
        <p:spPr bwMode="auto">
          <a:xfrm>
            <a:off x="5931975" y="304382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92177" name="Object 19"/>
          <p:cNvGraphicFramePr>
            <a:graphicFrameLocks noChangeAspect="1"/>
          </p:cNvGraphicFramePr>
          <p:nvPr/>
        </p:nvGraphicFramePr>
        <p:xfrm>
          <a:off x="5808663" y="3268664"/>
          <a:ext cx="460851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enklem" r:id="rId6" imgW="3771900" imgH="419100" progId="Equation.3">
                  <p:embed/>
                </p:oleObj>
              </mc:Choice>
              <mc:Fallback>
                <p:oleObj name="Denklem" r:id="rId6" imgW="3771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3268664"/>
                        <a:ext cx="4608512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8" name="Rectangle 21"/>
          <p:cNvSpPr>
            <a:spLocks noChangeArrowheads="1"/>
          </p:cNvSpPr>
          <p:nvPr/>
        </p:nvSpPr>
        <p:spPr bwMode="auto">
          <a:xfrm>
            <a:off x="1992313" y="4076701"/>
            <a:ext cx="76327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 b="0"/>
              <a:t>L 		: Dere düşey kurp uzunluğu, m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d 		: Taşıt ile yukarıda tanımlanmış olan ışık hattının yol yüzeyini 		   kestiği nokta arasındaki mesafe, m</a:t>
            </a:r>
          </a:p>
          <a:p>
            <a:pPr algn="l" eaLnBrk="1" hangingPunct="1">
              <a:buFontTx/>
              <a:buNone/>
            </a:pPr>
            <a:r>
              <a:rPr lang="tr-TR" altLang="tr-TR" b="0"/>
              <a:t>A 		: Eğimlerin cebrik farkı, %</a:t>
            </a:r>
          </a:p>
        </p:txBody>
      </p:sp>
    </p:spTree>
    <p:extLst>
      <p:ext uri="{BB962C8B-B14F-4D97-AF65-F5344CB8AC3E}">
        <p14:creationId xmlns:p14="http://schemas.microsoft.com/office/powerpoint/2010/main" val="6993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1774826" y="365133"/>
            <a:ext cx="7777163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accent2"/>
                </a:solidFill>
                <a:latin typeface="Comic Sans MS" panose="030F0702030302020204" pitchFamily="66" charset="0"/>
              </a:rPr>
              <a:t>KARAYOLLARI GEOMETRİK ELEMANLARI TASARIMI</a:t>
            </a:r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992313" y="1341439"/>
            <a:ext cx="79930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 DÜŞEY KURPLAR</a:t>
            </a:r>
            <a:r>
              <a:rPr lang="tr-TR" altLang="tr-TR"/>
              <a:t>    </a:t>
            </a:r>
          </a:p>
          <a:p>
            <a:pPr eaLnBrk="1" hangingPunct="1">
              <a:defRPr/>
            </a:pPr>
            <a:r>
              <a:rPr lang="tr-TR" altLang="tr-TR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3.2.1 PARABOLİK DÜŞEY KURPLER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5931975" y="2899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1992313" y="3141663"/>
            <a:ext cx="71294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endParaRPr lang="tr-TR" altLang="tr-TR" sz="1800" b="0"/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5931975" y="30263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1919288" y="2924176"/>
            <a:ext cx="80645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/>
              <a:t>Parabolik düşey kurplarda kırmızı kot hesabı,  aşağıdaki formüller  kullanılarak hesaplanmaktadır. </a:t>
            </a:r>
          </a:p>
        </p:txBody>
      </p: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1992313" y="2479675"/>
            <a:ext cx="83486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tr-TR" altLang="tr-TR"/>
              <a:t>3.2.1.3.Parabolik Düşey Kurplarda Kırmızı Kot Hesabı</a:t>
            </a:r>
          </a:p>
        </p:txBody>
      </p:sp>
      <p:sp>
        <p:nvSpPr>
          <p:cNvPr id="94219" name="Rectangle 12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20" name="Rectangle 14"/>
          <p:cNvSpPr>
            <a:spLocks noChangeArrowheads="1"/>
          </p:cNvSpPr>
          <p:nvPr/>
        </p:nvSpPr>
        <p:spPr bwMode="auto">
          <a:xfrm>
            <a:off x="5931975" y="-169277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21" name="Rectangle 16"/>
          <p:cNvSpPr>
            <a:spLocks noChangeArrowheads="1"/>
          </p:cNvSpPr>
          <p:nvPr/>
        </p:nvSpPr>
        <p:spPr bwMode="auto">
          <a:xfrm>
            <a:off x="5931975" y="303112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4222" name="Rectangle 18"/>
          <p:cNvSpPr>
            <a:spLocks noChangeArrowheads="1"/>
          </p:cNvSpPr>
          <p:nvPr/>
        </p:nvSpPr>
        <p:spPr bwMode="auto">
          <a:xfrm>
            <a:off x="5931975" y="30501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94223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3429001"/>
            <a:ext cx="7056438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24" name="Rectangle 24"/>
          <p:cNvSpPr>
            <a:spLocks noChangeArrowheads="1"/>
          </p:cNvSpPr>
          <p:nvPr/>
        </p:nvSpPr>
        <p:spPr bwMode="auto">
          <a:xfrm>
            <a:off x="5931975" y="3050173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94225" name="Object 23"/>
          <p:cNvGraphicFramePr>
            <a:graphicFrameLocks noChangeAspect="1"/>
          </p:cNvGraphicFramePr>
          <p:nvPr/>
        </p:nvGraphicFramePr>
        <p:xfrm>
          <a:off x="2495551" y="5610226"/>
          <a:ext cx="14398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Denklem" r:id="rId5" imgW="977900" imgH="419100" progId="Equation.3">
                  <p:embed/>
                </p:oleObj>
              </mc:Choice>
              <mc:Fallback>
                <p:oleObj name="Denklem" r:id="rId5" imgW="977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5610226"/>
                        <a:ext cx="14398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26" name="Rectangle 26"/>
          <p:cNvSpPr>
            <a:spLocks noChangeArrowheads="1"/>
          </p:cNvSpPr>
          <p:nvPr/>
        </p:nvSpPr>
        <p:spPr bwMode="auto">
          <a:xfrm>
            <a:off x="5931975" y="3064461"/>
            <a:ext cx="328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162000" anchor="ctr">
            <a:spAutoFit/>
          </a:bodyPr>
          <a:lstStyle>
            <a:lvl1pPr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aphicFrame>
        <p:nvGraphicFramePr>
          <p:cNvPr id="94227" name="Object 25"/>
          <p:cNvGraphicFramePr>
            <a:graphicFrameLocks noChangeAspect="1"/>
          </p:cNvGraphicFramePr>
          <p:nvPr/>
        </p:nvGraphicFramePr>
        <p:xfrm>
          <a:off x="5087938" y="5767389"/>
          <a:ext cx="792162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Denklem" r:id="rId7" imgW="533169" imgH="393529" progId="Equation.3">
                  <p:embed/>
                </p:oleObj>
              </mc:Choice>
              <mc:Fallback>
                <p:oleObj name="Denklem" r:id="rId7" imgW="5331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5767389"/>
                        <a:ext cx="792162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893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383</Words>
  <Application>Microsoft Office PowerPoint</Application>
  <PresentationFormat>Geniş ekran</PresentationFormat>
  <Paragraphs>90</Paragraphs>
  <Slides>10</Slides>
  <Notes>10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Verdana</vt:lpstr>
      <vt:lpstr>Office Teması</vt:lpstr>
      <vt:lpstr>Microsoft Denklem 3.0</vt:lpstr>
      <vt:lpstr>  KIRSAL YOLLAR DERSİ  6. HAFTA    Doç.Dr. Havva Eylem POLAT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KIRSAL YOLLAR DERSİ  2. HAFTA    Doç.Dr. Havva Eylem POLAT</dc:title>
  <dc:creator>user</dc:creator>
  <cp:lastModifiedBy>user</cp:lastModifiedBy>
  <cp:revision>5</cp:revision>
  <dcterms:created xsi:type="dcterms:W3CDTF">2020-12-03T12:34:00Z</dcterms:created>
  <dcterms:modified xsi:type="dcterms:W3CDTF">2020-12-03T12:37:13Z</dcterms:modified>
</cp:coreProperties>
</file>