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20C03-682F-4EA2-801A-EFC002D5A58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54E2-3DDB-445A-8DA7-F85FD8F6E14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15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AA87AE-2223-4892-98F4-BF39F3820065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6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4B2F0-6359-4AAC-9554-2BBD01C2D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B93D1-B975-45CC-8259-367DF30557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5EDFC-2D1E-4241-B6A0-B5A7254F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664B2-61C9-4FAD-9918-741F53203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35932-EC18-4450-9F4D-6CCC251C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978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77499-FFCA-43AC-AB08-9C95B6EF8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C95533-B4A7-44C0-A4A1-54FEF749C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6C9F8-7E5E-49BA-8AE8-4643304F6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B41C-F4A4-4728-95E6-62BB305F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CD5E4-BBB5-4AD9-8241-74C4EEFD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41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12564-1D86-4146-82C9-2ED376CEC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DE5337-390B-4A17-B550-84914A6AB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111C7-806C-4A39-AE7C-7C0C6E2FF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72CAD-655C-49CF-B667-372F2C53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B11B2-54C6-41DC-B79D-C9BB7F4A5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919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5754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868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5095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446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51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651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1438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723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AFA23-7B51-4D70-8458-9A42138B6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D6652-E06C-4A5D-B313-F98A95625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0E1EF-1C45-4B96-9AC0-13D87969A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04DF-469C-48FC-9588-FF885EA57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C35D-3291-4A42-9F8D-175FC822E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2083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190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1013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14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041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6025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1910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490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80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59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92A8-73FD-46F0-8704-E918AB13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865D0-2620-4D9C-82AF-B5849A1B8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EBF61-8B4D-4765-A3A8-FCB8559D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1092F-4895-4F6B-84E5-75E0BA543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636DA-0C23-462B-817E-4BB6E1683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526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A8C72-88CC-4E02-8B6B-425ED5DA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E0DD6-D2A3-46D1-B32A-3DEFEF895E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2FF21-EFD1-41A1-A626-26ECCC3A6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6A4324-6BD5-4626-A424-3E47450C3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F528A-7CB8-435B-B380-CFE1B18A5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5F751-4303-46D2-88CF-D6F00C61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253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F36E1-54FC-4AE7-87E8-E271C123C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B40E7-9C28-478D-AD53-9F51EAC09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20D54E-EFE1-4307-A267-8C1BA6CB09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12B9-37C2-4C58-A59A-BD4C6A405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A6D76B-0A6C-4374-BFB6-2CE0FF152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6E1C7-3716-4612-AC09-A8E76A0A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76140-B012-4BDF-9240-A7BED440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E3A00-1F68-4DB6-BD71-DB135E9E5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091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C0A40-3EB4-43C7-A539-15BE7475F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A50AB4-4B48-4436-98E0-A36086AD7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0AF6B2-7F65-4298-9886-E48A80AAD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BD71C5-F10D-49A3-B9E3-F50CF6DF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02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582E2F-29D9-4940-9B47-EC01EDDD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1A384-8971-4F79-8094-09C92846A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DBFF5-A242-4E6B-8625-CDC581A7C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361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C3748-B0D7-44BC-9D31-8992894DA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D544B-7F32-4D44-A02D-1F889FFCCC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D22EA-16BF-46AB-B66E-D7AE65C7F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3823E0-1EAE-42F1-B9C3-663DC518F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FA7DB-77FB-4824-A086-ED122C7F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ABF4C6-A329-4988-AA7B-5E7199DE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4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15A4-3F80-4D1E-9151-6180CEF97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B96DA6-3F42-4266-8012-B89AE63C2B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7EA15-0971-472D-B841-9D7BA9210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E585E-D08A-4EFD-9981-498CE542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C85C06-F4D8-409C-9DF6-E296A5A4A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EDDFC-46DB-4C0B-B11E-1EE95C4A1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4077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2416D-76A0-4AFC-B421-334F1AAC1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9FDFD-5FAD-4615-84D7-45CC824C1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2A3B9-72ED-4BFE-89D0-BB35AEB2D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B6F74-EF92-44A8-BEEC-A3725C7ED367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09D47-2E32-4672-832B-74BCE23E9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FCFAB-4405-4723-A891-CE7AD337E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47530-656E-472B-82C6-3BDE02F72E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142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07561EF-D3DC-4FC3-BB4B-5979CFEE2E9E}" type="datetimeFigureOut">
              <a:rPr lang="tr-TR" smtClean="0"/>
              <a:t>9.2.2018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8E589-78DC-4AD2-ADA9-112F00108C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61833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arduino.cc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DERS 1</a:t>
            </a:r>
            <a:br>
              <a:rPr lang="tr-TR" dirty="0"/>
            </a:br>
            <a:r>
              <a:rPr lang="tr-TR" dirty="0"/>
              <a:t>Gömülü Sistemlere Giriş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Öğr. Gör. Gökhan MANAV</a:t>
            </a:r>
          </a:p>
        </p:txBody>
      </p:sp>
    </p:spTree>
    <p:extLst>
      <p:ext uri="{BB962C8B-B14F-4D97-AF65-F5344CB8AC3E}">
        <p14:creationId xmlns:p14="http://schemas.microsoft.com/office/powerpoint/2010/main" val="724177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Sistem Tasarımında </a:t>
            </a:r>
            <a:r>
              <a:rPr lang="tr-TR" dirty="0" err="1"/>
              <a:t>Mikrodenetleyiciler</a:t>
            </a:r>
            <a:r>
              <a:rPr lang="tr-TR" dirty="0"/>
              <a:t> Ne Zaman Gerekmez?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Eğer sistemin işlem yükü çok az ya da işlem yükü barındırmıyorsa</a:t>
            </a:r>
          </a:p>
          <a:p>
            <a:r>
              <a:rPr lang="tr-TR" dirty="0"/>
              <a:t>Ayrık devre elemanları kullanarak daha kolay ve ucuza üretilebiliyorsa</a:t>
            </a:r>
          </a:p>
          <a:p>
            <a:r>
              <a:rPr lang="tr-TR" dirty="0" err="1"/>
              <a:t>Mikrodenetleyici</a:t>
            </a:r>
            <a:r>
              <a:rPr lang="tr-TR" dirty="0"/>
              <a:t> problem için yetersiz kalıyorsa;</a:t>
            </a:r>
          </a:p>
          <a:p>
            <a:pPr lvl="1"/>
            <a:r>
              <a:rPr lang="tr-TR" dirty="0"/>
              <a:t>Çok yavaş</a:t>
            </a:r>
          </a:p>
          <a:p>
            <a:pPr lvl="1"/>
            <a:r>
              <a:rPr lang="tr-TR" dirty="0"/>
              <a:t>Tek bir </a:t>
            </a:r>
            <a:r>
              <a:rPr lang="tr-TR" dirty="0" err="1"/>
              <a:t>mikrodenetleyicinin</a:t>
            </a:r>
            <a:r>
              <a:rPr lang="tr-TR" dirty="0"/>
              <a:t> yetemeyeceği büyüklükte bir sistemse</a:t>
            </a:r>
          </a:p>
          <a:p>
            <a:pPr marL="457200" lvl="1" indent="0">
              <a:buNone/>
            </a:pPr>
            <a:endParaRPr lang="tr-TR" dirty="0"/>
          </a:p>
          <a:p>
            <a:pPr marL="457200" lvl="1" indent="0">
              <a:buNone/>
            </a:pPr>
            <a:r>
              <a:rPr lang="tr-TR" dirty="0"/>
              <a:t>Bunun gibi sistem tasarımında dezavantaj getirebilecek herhangi bir durumda </a:t>
            </a:r>
            <a:r>
              <a:rPr lang="tr-TR" dirty="0" err="1"/>
              <a:t>mikrodenetleyici</a:t>
            </a:r>
            <a:r>
              <a:rPr lang="tr-TR" dirty="0"/>
              <a:t> kullanımı tercih edilmez.</a:t>
            </a:r>
          </a:p>
        </p:txBody>
      </p:sp>
    </p:spTree>
    <p:extLst>
      <p:ext uri="{BB962C8B-B14F-4D97-AF65-F5344CB8AC3E}">
        <p14:creationId xmlns:p14="http://schemas.microsoft.com/office/powerpoint/2010/main" val="170891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Gömülü Sistemlerdeki Genel Kontrol Yapısı</a:t>
            </a:r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97" y="2331721"/>
            <a:ext cx="6706181" cy="3637595"/>
          </a:xfrm>
        </p:spPr>
      </p:pic>
    </p:spTree>
    <p:extLst>
      <p:ext uri="{BB962C8B-B14F-4D97-AF65-F5344CB8AC3E}">
        <p14:creationId xmlns:p14="http://schemas.microsoft.com/office/powerpoint/2010/main" val="551666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Edilebilir Sistemler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Mekanik</a:t>
            </a:r>
          </a:p>
          <a:p>
            <a:r>
              <a:rPr lang="tr-TR" dirty="0"/>
              <a:t>Elektrik</a:t>
            </a:r>
          </a:p>
          <a:p>
            <a:r>
              <a:rPr lang="tr-TR" dirty="0"/>
              <a:t>Elektromekanik (</a:t>
            </a:r>
            <a:r>
              <a:rPr lang="tr-TR" dirty="0" err="1"/>
              <a:t>Mekatronik</a:t>
            </a:r>
            <a:r>
              <a:rPr lang="tr-TR" dirty="0"/>
              <a:t>)</a:t>
            </a:r>
          </a:p>
          <a:p>
            <a:r>
              <a:rPr lang="tr-TR" dirty="0"/>
              <a:t>Biyolojik</a:t>
            </a:r>
          </a:p>
          <a:p>
            <a:r>
              <a:rPr lang="tr-TR" dirty="0"/>
              <a:t>Termodinamik</a:t>
            </a:r>
          </a:p>
          <a:p>
            <a:r>
              <a:rPr lang="tr-TR" dirty="0"/>
              <a:t>Kimyasal</a:t>
            </a:r>
          </a:p>
          <a:p>
            <a:r>
              <a:rPr lang="tr-TR" dirty="0"/>
              <a:t>…………………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636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Kontrol Edilebilir Sistemler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Yanlış giden nedir?</a:t>
            </a:r>
          </a:p>
          <a:p>
            <a:r>
              <a:rPr lang="tr-TR" dirty="0"/>
              <a:t>Ne yapmak isteriz?</a:t>
            </a:r>
          </a:p>
          <a:p>
            <a:r>
              <a:rPr lang="tr-TR" dirty="0"/>
              <a:t>Ne yapabiliriz?</a:t>
            </a:r>
          </a:p>
        </p:txBody>
      </p:sp>
    </p:spTree>
    <p:extLst>
      <p:ext uri="{BB962C8B-B14F-4D97-AF65-F5344CB8AC3E}">
        <p14:creationId xmlns:p14="http://schemas.microsoft.com/office/powerpoint/2010/main" val="160978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Sensör</a:t>
            </a:r>
            <a:r>
              <a:rPr lang="tr-TR" dirty="0"/>
              <a:t> + Sinyal Düzenleyici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«Kapalı Döngülü Sistemler» için gereklidir.</a:t>
            </a:r>
          </a:p>
          <a:p>
            <a:r>
              <a:rPr lang="tr-TR" dirty="0"/>
              <a:t>(Peki </a:t>
            </a:r>
            <a:r>
              <a:rPr lang="tr-TR" dirty="0" err="1"/>
              <a:t>sensör</a:t>
            </a:r>
            <a:r>
              <a:rPr lang="tr-TR" dirty="0"/>
              <a:t> kullanılmazsa sistem ne diye adlandırılır?)</a:t>
            </a:r>
          </a:p>
          <a:p>
            <a:r>
              <a:rPr lang="tr-TR" dirty="0"/>
              <a:t>Sistem değişkenleri için ölçümler önemlidir.</a:t>
            </a:r>
          </a:p>
          <a:p>
            <a:r>
              <a:rPr lang="tr-TR" dirty="0"/>
              <a:t>Ölçümler işlemci tarafından beklenen sinyal şekillerinde dönüştürülmelidir.</a:t>
            </a:r>
          </a:p>
          <a:p>
            <a:r>
              <a:rPr lang="tr-TR" dirty="0"/>
              <a:t>Düzenleme işlemi; sinyalin genliğini değiştirme, ofset ayarlama, filtreleme, vb. denetleyici elemanın veriyi anlamlandırması için gerekli adımları içerebilir.</a:t>
            </a:r>
          </a:p>
        </p:txBody>
      </p:sp>
    </p:spTree>
    <p:extLst>
      <p:ext uri="{BB962C8B-B14F-4D97-AF65-F5344CB8AC3E}">
        <p14:creationId xmlns:p14="http://schemas.microsoft.com/office/powerpoint/2010/main" val="3412323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Güç Kaynakları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Birden fazla gerilim seviyesine ihtiyacımız olabilir (+5V, ±12V, ±24V, vb.)</a:t>
            </a:r>
          </a:p>
          <a:p>
            <a:r>
              <a:rPr lang="tr-TR" dirty="0"/>
              <a:t>Bazen güç kaynakları elektrik dışında başka sistemlerin beslenmesinde de kullanılabilir (hidrolik, </a:t>
            </a:r>
            <a:r>
              <a:rPr lang="tr-TR" dirty="0" err="1"/>
              <a:t>pnömatik</a:t>
            </a:r>
            <a:r>
              <a:rPr lang="tr-TR" dirty="0"/>
              <a:t>, vb.)</a:t>
            </a:r>
          </a:p>
          <a:p>
            <a:r>
              <a:rPr lang="tr-TR" dirty="0"/>
              <a:t>Belki kuvvetli akım ve düşük akım sinyallerinin ikisi de kullanılması gerekebilir.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5601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Güç </a:t>
            </a:r>
            <a:r>
              <a:rPr lang="tr-TR" dirty="0" err="1"/>
              <a:t>Arayüzü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Genellikle bir güç yükselteç katına ihtiyacımız vardır.</a:t>
            </a:r>
          </a:p>
          <a:p>
            <a:r>
              <a:rPr lang="tr-TR" dirty="0" err="1"/>
              <a:t>Aktüatör</a:t>
            </a:r>
            <a:r>
              <a:rPr lang="tr-TR" dirty="0"/>
              <a:t> tarafından talep edilen gücü kontrol edilebilir olması gerekir.</a:t>
            </a:r>
          </a:p>
          <a:p>
            <a:r>
              <a:rPr lang="tr-TR" dirty="0"/>
              <a:t>Genellikle analog, PWM (</a:t>
            </a:r>
            <a:r>
              <a:rPr lang="tr-TR" dirty="0" err="1"/>
              <a:t>Pulse</a:t>
            </a:r>
            <a:r>
              <a:rPr lang="tr-TR" dirty="0"/>
              <a:t> </a:t>
            </a:r>
            <a:r>
              <a:rPr lang="tr-TR" dirty="0" err="1"/>
              <a:t>Width</a:t>
            </a:r>
            <a:r>
              <a:rPr lang="tr-TR" dirty="0"/>
              <a:t> </a:t>
            </a:r>
            <a:r>
              <a:rPr lang="tr-TR" dirty="0" err="1"/>
              <a:t>Modulation</a:t>
            </a:r>
            <a:r>
              <a:rPr lang="tr-TR" dirty="0"/>
              <a:t>) ile de mümkün</a:t>
            </a:r>
          </a:p>
        </p:txBody>
      </p:sp>
      <p:pic>
        <p:nvPicPr>
          <p:cNvPr id="5122" name="Picture 2" descr="https://store.donanimhaber.com/83/c1/06/83c1069330d652da361026a7c6b6ad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13" y="3992282"/>
            <a:ext cx="6106275" cy="286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47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Aktuatör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Enerji dönüşümünü gerçekleştiren devre elemanıdır.</a:t>
            </a:r>
          </a:p>
          <a:p>
            <a:r>
              <a:rPr lang="tr-TR" dirty="0"/>
              <a:t>Enerjiyi kontrol edilmek istenen fiziksel büyüklüğe çevirir.</a:t>
            </a:r>
          </a:p>
          <a:p>
            <a:r>
              <a:rPr lang="tr-TR" dirty="0"/>
              <a:t>Motor, fren, pompa, </a:t>
            </a:r>
            <a:r>
              <a:rPr lang="tr-TR" dirty="0" err="1"/>
              <a:t>selonoid</a:t>
            </a:r>
            <a:r>
              <a:rPr lang="tr-TR" dirty="0"/>
              <a:t>, doğrusal </a:t>
            </a:r>
            <a:r>
              <a:rPr lang="tr-TR" dirty="0" err="1"/>
              <a:t>atuatörler</a:t>
            </a:r>
            <a:r>
              <a:rPr lang="tr-TR" dirty="0"/>
              <a:t>, </a:t>
            </a:r>
            <a:r>
              <a:rPr lang="tr-TR" dirty="0" err="1"/>
              <a:t>flapeler</a:t>
            </a:r>
            <a:r>
              <a:rPr lang="tr-TR" dirty="0"/>
              <a:t>, vb.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151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Kullanıcı </a:t>
            </a:r>
            <a:r>
              <a:rPr lang="tr-TR" dirty="0" err="1"/>
              <a:t>Arayüzü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Kullanıcıdan giriş komutları ve parametreler alınabilir.</a:t>
            </a:r>
          </a:p>
          <a:p>
            <a:r>
              <a:rPr lang="tr-TR" dirty="0"/>
              <a:t>Kullanıcı bilgilendirilebilir.</a:t>
            </a:r>
          </a:p>
          <a:p>
            <a:r>
              <a:rPr lang="tr-TR" dirty="0"/>
              <a:t>Kullanıcı </a:t>
            </a:r>
            <a:r>
              <a:rPr lang="tr-TR" dirty="0" err="1"/>
              <a:t>arayüzleri</a:t>
            </a:r>
            <a:r>
              <a:rPr lang="tr-TR" dirty="0"/>
              <a:t>;</a:t>
            </a:r>
          </a:p>
          <a:p>
            <a:pPr lvl="1"/>
            <a:r>
              <a:rPr lang="tr-TR" dirty="0"/>
              <a:t>GUI (</a:t>
            </a:r>
            <a:r>
              <a:rPr lang="tr-TR" dirty="0" err="1"/>
              <a:t>Graphical</a:t>
            </a:r>
            <a:r>
              <a:rPr lang="tr-TR" dirty="0"/>
              <a:t> User </a:t>
            </a:r>
            <a:r>
              <a:rPr lang="tr-TR" dirty="0" err="1"/>
              <a:t>Interface</a:t>
            </a:r>
            <a:r>
              <a:rPr lang="tr-TR" dirty="0"/>
              <a:t>)</a:t>
            </a:r>
          </a:p>
          <a:p>
            <a:pPr lvl="1"/>
            <a:r>
              <a:rPr lang="tr-TR" dirty="0"/>
              <a:t>Ölçüm</a:t>
            </a:r>
          </a:p>
          <a:p>
            <a:pPr lvl="1"/>
            <a:r>
              <a:rPr lang="tr-TR" dirty="0"/>
              <a:t>Nümerik Okuma</a:t>
            </a:r>
          </a:p>
          <a:p>
            <a:pPr lvl="1"/>
            <a:r>
              <a:rPr lang="tr-TR" dirty="0"/>
              <a:t>Uyarı lambaları</a:t>
            </a:r>
          </a:p>
          <a:p>
            <a:pPr lvl="1"/>
            <a:r>
              <a:rPr lang="tr-TR" dirty="0"/>
              <a:t>Vb. olabilir.</a:t>
            </a:r>
          </a:p>
        </p:txBody>
      </p:sp>
    </p:spTree>
    <p:extLst>
      <p:ext uri="{BB962C8B-B14F-4D97-AF65-F5344CB8AC3E}">
        <p14:creationId xmlns:p14="http://schemas.microsoft.com/office/powerpoint/2010/main" val="3223928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Denetleyici Donanımı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Hesaplama (Analog veya dijital)</a:t>
            </a:r>
          </a:p>
          <a:p>
            <a:r>
              <a:rPr lang="tr-TR" dirty="0" err="1"/>
              <a:t>Mikrodenetleyici</a:t>
            </a:r>
            <a:endParaRPr lang="tr-TR" dirty="0"/>
          </a:p>
          <a:p>
            <a:r>
              <a:rPr lang="tr-TR" dirty="0"/>
              <a:t>İletişim devresi</a:t>
            </a:r>
          </a:p>
          <a:p>
            <a:pPr lvl="1"/>
            <a:r>
              <a:rPr lang="tr-TR" dirty="0"/>
              <a:t>Diğer cihaz ya da donanım bileşenleri ile</a:t>
            </a:r>
          </a:p>
          <a:p>
            <a:r>
              <a:rPr lang="tr-TR" dirty="0"/>
              <a:t>Diğer devre bileşenleri</a:t>
            </a:r>
          </a:p>
          <a:p>
            <a:pPr lvl="1"/>
            <a:r>
              <a:rPr lang="tr-TR" dirty="0" err="1"/>
              <a:t>Pullup</a:t>
            </a:r>
            <a:r>
              <a:rPr lang="tr-TR" dirty="0"/>
              <a:t>/</a:t>
            </a:r>
            <a:r>
              <a:rPr lang="tr-TR" dirty="0" err="1"/>
              <a:t>Pulldown</a:t>
            </a:r>
            <a:r>
              <a:rPr lang="tr-TR" dirty="0"/>
              <a:t> dirençleri</a:t>
            </a:r>
          </a:p>
          <a:p>
            <a:pPr lvl="1"/>
            <a:r>
              <a:rPr lang="tr-TR" dirty="0"/>
              <a:t>Analog işaret işleme</a:t>
            </a:r>
          </a:p>
        </p:txBody>
      </p:sp>
    </p:spTree>
    <p:extLst>
      <p:ext uri="{BB962C8B-B14F-4D97-AF65-F5344CB8AC3E}">
        <p14:creationId xmlns:p14="http://schemas.microsoft.com/office/powerpoint/2010/main" val="306280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Dersin Hedefleri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Analog ya da dijital giriş-çıkış devre elemanları ile </a:t>
            </a:r>
            <a:r>
              <a:rPr lang="tr-TR" dirty="0" err="1"/>
              <a:t>mikrodenetleyiciye</a:t>
            </a:r>
            <a:r>
              <a:rPr lang="tr-TR" dirty="0"/>
              <a:t> arasında bilgi alışverişinin sağlamak</a:t>
            </a:r>
          </a:p>
          <a:p>
            <a:r>
              <a:rPr lang="tr-TR" dirty="0"/>
              <a:t>Kapalı döngü otomatik kontrol uygulaması için </a:t>
            </a:r>
            <a:r>
              <a:rPr lang="tr-TR" dirty="0" err="1"/>
              <a:t>mikrodenetleyiciyi</a:t>
            </a:r>
            <a:r>
              <a:rPr lang="tr-TR" dirty="0"/>
              <a:t> programlayabilmek</a:t>
            </a:r>
          </a:p>
          <a:p>
            <a:r>
              <a:rPr lang="tr-TR" dirty="0" err="1"/>
              <a:t>Mikrodenetleyiciler</a:t>
            </a:r>
            <a:r>
              <a:rPr lang="tr-TR" dirty="0"/>
              <a:t> için </a:t>
            </a:r>
            <a:r>
              <a:rPr lang="tr-TR" dirty="0" err="1"/>
              <a:t>assembly</a:t>
            </a:r>
            <a:r>
              <a:rPr lang="tr-TR" dirty="0"/>
              <a:t> dili ile program yazabilmek ve hataları düzeltebilmek</a:t>
            </a:r>
          </a:p>
          <a:p>
            <a:r>
              <a:rPr lang="tr-TR" dirty="0"/>
              <a:t>Problemi analiz ederek en uygun </a:t>
            </a:r>
            <a:r>
              <a:rPr lang="tr-TR" dirty="0" err="1"/>
              <a:t>mikrodenetleyiciyi</a:t>
            </a:r>
            <a:r>
              <a:rPr lang="tr-TR" dirty="0"/>
              <a:t> seçebilmek</a:t>
            </a:r>
          </a:p>
        </p:txBody>
      </p:sp>
    </p:spTree>
    <p:extLst>
      <p:ext uri="{BB962C8B-B14F-4D97-AF65-F5344CB8AC3E}">
        <p14:creationId xmlns:p14="http://schemas.microsoft.com/office/powerpoint/2010/main" val="66951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Denetleyici Yazılımı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C / C++ / </a:t>
            </a:r>
            <a:r>
              <a:rPr lang="tr-TR" dirty="0" err="1"/>
              <a:t>Arduino</a:t>
            </a:r>
            <a:r>
              <a:rPr lang="tr-TR" dirty="0"/>
              <a:t> IDE birçok işlem için yeterli</a:t>
            </a:r>
          </a:p>
          <a:p>
            <a:r>
              <a:rPr lang="tr-TR" dirty="0"/>
              <a:t>Assembly Dili yüksek hız gerektiren uygulamalar için</a:t>
            </a:r>
          </a:p>
          <a:p>
            <a:r>
              <a:rPr lang="tr-TR" dirty="0"/>
              <a:t>FPGA (</a:t>
            </a:r>
            <a:r>
              <a:rPr lang="tr-TR" dirty="0" err="1"/>
              <a:t>Field</a:t>
            </a:r>
            <a:r>
              <a:rPr lang="tr-TR" dirty="0"/>
              <a:t> </a:t>
            </a:r>
            <a:r>
              <a:rPr lang="tr-TR" dirty="0" err="1"/>
              <a:t>Programmable</a:t>
            </a:r>
            <a:r>
              <a:rPr lang="tr-TR" dirty="0"/>
              <a:t> </a:t>
            </a:r>
            <a:r>
              <a:rPr lang="tr-TR" dirty="0" err="1"/>
              <a:t>Gate</a:t>
            </a:r>
            <a:r>
              <a:rPr lang="tr-TR" dirty="0"/>
              <a:t> </a:t>
            </a:r>
            <a:r>
              <a:rPr lang="tr-TR" dirty="0" err="1"/>
              <a:t>Array</a:t>
            </a:r>
            <a:r>
              <a:rPr lang="tr-TR" dirty="0"/>
              <a:t>) çok yüksek hızlı uygulamalar için ,VHDL (</a:t>
            </a:r>
            <a:r>
              <a:rPr lang="en-US" dirty="0"/>
              <a:t>VHSIC </a:t>
            </a:r>
            <a:r>
              <a:rPr lang="tr-TR" dirty="0"/>
              <a:t>«</a:t>
            </a:r>
            <a:r>
              <a:rPr lang="en-US" dirty="0"/>
              <a:t>Very High-Speed Integrated Circuit</a:t>
            </a:r>
            <a:r>
              <a:rPr lang="tr-TR" dirty="0"/>
              <a:t>» </a:t>
            </a:r>
            <a:r>
              <a:rPr lang="en-US" dirty="0"/>
              <a:t>Hardware Description Language</a:t>
            </a:r>
            <a:r>
              <a:rPr lang="tr-T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50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Gereksinimler</a:t>
            </a:r>
            <a:br>
              <a:rPr lang="tr-TR" dirty="0"/>
            </a:br>
            <a:r>
              <a:rPr lang="tr-TR" dirty="0"/>
              <a:t>Ders Kitabı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6310320" cy="3880773"/>
          </a:xfrm>
        </p:spPr>
        <p:txBody>
          <a:bodyPr/>
          <a:lstStyle/>
          <a:p>
            <a:r>
              <a:rPr lang="tr-TR" dirty="0"/>
              <a:t>Yeni başlayanlar için </a:t>
            </a:r>
            <a:r>
              <a:rPr lang="tr-TR" dirty="0" err="1"/>
              <a:t>Arduino</a:t>
            </a:r>
            <a:r>
              <a:rPr lang="tr-TR" dirty="0"/>
              <a:t> Programlamanın Temelleri</a:t>
            </a:r>
          </a:p>
          <a:p>
            <a:r>
              <a:rPr lang="tr-TR" dirty="0"/>
              <a:t>Yazar: Fahrettin Erdinç</a:t>
            </a:r>
          </a:p>
          <a:p>
            <a:r>
              <a:rPr lang="tr-TR" dirty="0"/>
              <a:t>Yayınevi: Pusula Yayıncılık</a:t>
            </a:r>
          </a:p>
        </p:txBody>
      </p:sp>
      <p:pic>
        <p:nvPicPr>
          <p:cNvPr id="1026" name="Picture 2" descr="http://i.idefix.com/cache/600x600-0/originals/00000006380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718" y="609600"/>
            <a:ext cx="42195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978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2E1E6-F3A2-45DA-A62C-4526A4A8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Gereksinimler</a:t>
            </a:r>
            <a:br>
              <a:rPr lang="tr-TR" dirty="0"/>
            </a:br>
            <a:r>
              <a:rPr lang="tr-TR" dirty="0"/>
              <a:t>Ders Kitabı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B74EE-B6F8-4E91-B589-4C4AF8D78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Arduino Eğitim Kitabı</a:t>
            </a:r>
          </a:p>
          <a:p>
            <a:r>
              <a:rPr lang="tr-TR" dirty="0"/>
              <a:t>Yazar: Gökhan Dökmetaş</a:t>
            </a:r>
          </a:p>
          <a:p>
            <a:r>
              <a:rPr lang="tr-TR" dirty="0"/>
              <a:t>Yayınevi:DİKEYEKSEN YAYINCILIK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E6463-48F9-49C4-88CA-F2748D817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570" y="718007"/>
            <a:ext cx="3870683" cy="53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9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Gereksinimler</a:t>
            </a:r>
            <a:br>
              <a:rPr lang="tr-TR" dirty="0"/>
            </a:br>
            <a:r>
              <a:rPr lang="tr-TR" dirty="0"/>
              <a:t>Uygulama Kitabı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5382272" cy="3880773"/>
          </a:xfrm>
        </p:spPr>
        <p:txBody>
          <a:bodyPr/>
          <a:lstStyle/>
          <a:p>
            <a:r>
              <a:rPr lang="tr-TR" dirty="0" err="1"/>
              <a:t>Arduino</a:t>
            </a:r>
            <a:r>
              <a:rPr lang="tr-TR" dirty="0"/>
              <a:t> ve </a:t>
            </a:r>
            <a:r>
              <a:rPr lang="tr-TR" dirty="0" err="1"/>
              <a:t>Raspberry</a:t>
            </a:r>
            <a:r>
              <a:rPr lang="tr-TR" dirty="0"/>
              <a:t> PI için Temel Elektronik</a:t>
            </a:r>
          </a:p>
          <a:p>
            <a:r>
              <a:rPr lang="tr-TR" dirty="0"/>
              <a:t>Yazar: Devrim ÇAMOĞLU</a:t>
            </a:r>
          </a:p>
          <a:p>
            <a:r>
              <a:rPr lang="tr-TR" dirty="0"/>
              <a:t>Yayınevi: </a:t>
            </a:r>
            <a:r>
              <a:rPr lang="tr-TR" dirty="0" err="1"/>
              <a:t>Dikeyeksen</a:t>
            </a:r>
            <a:endParaRPr lang="tr-TR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pic>
        <p:nvPicPr>
          <p:cNvPr id="4098" name="Picture 2" descr="http://cdn1.n11.com.tr/a1/1024/15/07/23/83/76/15/52/12/12/14/04/29/9802981768916354258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7"/>
          <a:stretch/>
        </p:blipFill>
        <p:spPr bwMode="auto">
          <a:xfrm>
            <a:off x="6826953" y="609600"/>
            <a:ext cx="4894097" cy="5620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466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Gereksinimler</a:t>
            </a:r>
            <a:br>
              <a:rPr lang="tr-TR" dirty="0"/>
            </a:br>
            <a:r>
              <a:rPr lang="tr-TR" dirty="0" err="1"/>
              <a:t>Arduino</a:t>
            </a:r>
            <a:r>
              <a:rPr lang="tr-TR" dirty="0"/>
              <a:t> </a:t>
            </a:r>
            <a:r>
              <a:rPr lang="tr-TR" dirty="0" err="1"/>
              <a:t>Uno</a:t>
            </a:r>
            <a:r>
              <a:rPr lang="tr-TR" dirty="0"/>
              <a:t> R3 + USB Kablo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6242081" cy="3880773"/>
          </a:xfrm>
        </p:spPr>
        <p:txBody>
          <a:bodyPr>
            <a:normAutofit/>
          </a:bodyPr>
          <a:lstStyle/>
          <a:p>
            <a:r>
              <a:rPr lang="tr-TR" b="1" dirty="0"/>
              <a:t>Teknik Özellikler:</a:t>
            </a:r>
            <a:endParaRPr lang="tr-TR" dirty="0"/>
          </a:p>
          <a:p>
            <a:r>
              <a:rPr lang="tr-TR" dirty="0"/>
              <a:t>- ATmega328 </a:t>
            </a:r>
            <a:r>
              <a:rPr lang="tr-TR" dirty="0" err="1"/>
              <a:t>Mikrodenetleyici</a:t>
            </a:r>
            <a:endParaRPr lang="tr-TR" dirty="0"/>
          </a:p>
          <a:p>
            <a:r>
              <a:rPr lang="tr-TR" dirty="0"/>
              <a:t>- 7-12V Giriş Voltajı</a:t>
            </a:r>
          </a:p>
          <a:p>
            <a:r>
              <a:rPr lang="tr-TR" dirty="0"/>
              <a:t>- 14 Dijital G/Ç </a:t>
            </a:r>
            <a:r>
              <a:rPr lang="tr-TR" dirty="0" err="1"/>
              <a:t>Pini</a:t>
            </a:r>
            <a:endParaRPr lang="tr-TR" dirty="0"/>
          </a:p>
          <a:p>
            <a:r>
              <a:rPr lang="tr-TR" dirty="0"/>
              <a:t>- 6 PWM Çıkışı</a:t>
            </a:r>
          </a:p>
          <a:p>
            <a:r>
              <a:rPr lang="tr-TR" dirty="0"/>
              <a:t>- 6 ADC Girişi</a:t>
            </a:r>
          </a:p>
          <a:p>
            <a:r>
              <a:rPr lang="tr-TR" dirty="0"/>
              <a:t>- 16MHz Çalışma Frekansı</a:t>
            </a:r>
          </a:p>
          <a:p>
            <a:r>
              <a:rPr lang="tr-TR" dirty="0"/>
              <a:t>- 32KB Flash Hafıza</a:t>
            </a:r>
          </a:p>
          <a:p>
            <a:endParaRPr lang="tr-TR" dirty="0"/>
          </a:p>
        </p:txBody>
      </p:sp>
      <p:pic>
        <p:nvPicPr>
          <p:cNvPr id="2050" name="Picture 2" descr="https://www.robotizmo.net/Assets/Images/productPhoto/550x500/537c079c-a8d1-428e-94ab-8498c5aa7c3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777" y="1844995"/>
            <a:ext cx="5336275" cy="451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52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Gereksinimler</a:t>
            </a:r>
            <a:br>
              <a:rPr lang="tr-TR" dirty="0"/>
            </a:br>
            <a:r>
              <a:rPr lang="tr-TR" dirty="0" err="1"/>
              <a:t>Arduino</a:t>
            </a:r>
            <a:r>
              <a:rPr lang="tr-TR" dirty="0"/>
              <a:t> IDE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2160589"/>
            <a:ext cx="5409567" cy="3880773"/>
          </a:xfrm>
        </p:spPr>
        <p:txBody>
          <a:bodyPr/>
          <a:lstStyle/>
          <a:p>
            <a:r>
              <a:rPr lang="tr-TR" dirty="0"/>
              <a:t>Son sürümüne </a:t>
            </a:r>
            <a:r>
              <a:rPr lang="tr-TR" dirty="0">
                <a:hlinkClick r:id="rId2"/>
              </a:rPr>
              <a:t>www.arduino.cc</a:t>
            </a:r>
            <a:r>
              <a:rPr lang="tr-TR" dirty="0"/>
              <a:t> resmi internet sitesinden ulaşabilirsiniz.</a:t>
            </a:r>
          </a:p>
          <a:p>
            <a:r>
              <a:rPr lang="tr-TR" dirty="0"/>
              <a:t>Tamamen ücretsizdir.</a:t>
            </a:r>
          </a:p>
          <a:p>
            <a:endParaRPr lang="tr-TR" dirty="0"/>
          </a:p>
        </p:txBody>
      </p:sp>
      <p:pic>
        <p:nvPicPr>
          <p:cNvPr id="3074" name="Picture 2" descr="https://cdn.sparkfun.com/assets/learn_tutorials/3/4/9/Arduino_templ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5" y="609600"/>
            <a:ext cx="5030574" cy="60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97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Gömülü Sistem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Gömülü sitemler;</a:t>
            </a:r>
          </a:p>
          <a:p>
            <a:pPr lvl="1"/>
            <a:r>
              <a:rPr lang="tr-TR" dirty="0" err="1"/>
              <a:t>Sensörler</a:t>
            </a:r>
            <a:endParaRPr lang="tr-TR" dirty="0"/>
          </a:p>
          <a:p>
            <a:pPr lvl="1"/>
            <a:r>
              <a:rPr lang="tr-TR" dirty="0" err="1"/>
              <a:t>Aktüatörler</a:t>
            </a:r>
            <a:endParaRPr lang="tr-TR" dirty="0"/>
          </a:p>
          <a:p>
            <a:pPr lvl="1"/>
            <a:r>
              <a:rPr lang="tr-TR" dirty="0"/>
              <a:t>İşlem gücüne</a:t>
            </a:r>
          </a:p>
          <a:p>
            <a:pPr marL="457200" lvl="1" indent="0">
              <a:buNone/>
            </a:pPr>
            <a:r>
              <a:rPr lang="tr-TR" dirty="0"/>
              <a:t>Sahip, sistem performansını arttıran, daha fazla kapasiteye sahip çok yönlü sistemlerdir.</a:t>
            </a:r>
          </a:p>
        </p:txBody>
      </p:sp>
    </p:spTree>
    <p:extLst>
      <p:ext uri="{BB962C8B-B14F-4D97-AF65-F5344CB8AC3E}">
        <p14:creationId xmlns:p14="http://schemas.microsoft.com/office/powerpoint/2010/main" val="1190596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Sistem Tasarımında </a:t>
            </a:r>
            <a:r>
              <a:rPr lang="tr-TR" dirty="0" err="1"/>
              <a:t>Mikrodenetleyiciler</a:t>
            </a:r>
            <a:r>
              <a:rPr lang="tr-TR" dirty="0"/>
              <a:t> Ne Zaman Tercih Edilir?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Sistemde işlem gücü gerekiyorsa</a:t>
            </a:r>
          </a:p>
          <a:p>
            <a:r>
              <a:rPr lang="tr-TR" dirty="0"/>
              <a:t>Sistem karmaşıklığı azalıyorsa</a:t>
            </a:r>
          </a:p>
          <a:p>
            <a:r>
              <a:rPr lang="tr-TR" dirty="0"/>
              <a:t>Aynı işi yapabilmek için kullanılan ayrık devre elemanlarının maliyetini düşürebiliyorsak</a:t>
            </a:r>
          </a:p>
          <a:p>
            <a:r>
              <a:rPr lang="tr-TR" dirty="0"/>
              <a:t>Sistemde çeşitli </a:t>
            </a:r>
            <a:r>
              <a:rPr lang="tr-TR" dirty="0" err="1"/>
              <a:t>sensör</a:t>
            </a:r>
            <a:r>
              <a:rPr lang="tr-TR" dirty="0"/>
              <a:t> ve </a:t>
            </a:r>
            <a:r>
              <a:rPr lang="tr-TR" dirty="0" err="1"/>
              <a:t>aktuatör</a:t>
            </a:r>
            <a:r>
              <a:rPr lang="tr-TR" dirty="0"/>
              <a:t> kullanımı varsa</a:t>
            </a:r>
          </a:p>
          <a:p>
            <a:r>
              <a:rPr lang="tr-TR" dirty="0"/>
              <a:t>Başka sistemler ile iletişim gerekiyorsa</a:t>
            </a:r>
          </a:p>
        </p:txBody>
      </p:sp>
    </p:spTree>
    <p:extLst>
      <p:ext uri="{BB962C8B-B14F-4D97-AF65-F5344CB8AC3E}">
        <p14:creationId xmlns:p14="http://schemas.microsoft.com/office/powerpoint/2010/main" val="265925246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İyon">
  <a:themeElements>
    <a:clrScheme name="İy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İy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563</Words>
  <Application>Microsoft Office PowerPoint</Application>
  <PresentationFormat>Widescreen</PresentationFormat>
  <Paragraphs>104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Wingdings 3</vt:lpstr>
      <vt:lpstr>Office Theme</vt:lpstr>
      <vt:lpstr>İyon</vt:lpstr>
      <vt:lpstr>DERS 1 Gömülü Sistemlere Giriş</vt:lpstr>
      <vt:lpstr>Dersin Hedefleri</vt:lpstr>
      <vt:lpstr>Gereksinimler Ders Kitabı</vt:lpstr>
      <vt:lpstr>Gereksinimler Ders Kitabı</vt:lpstr>
      <vt:lpstr>Gereksinimler Uygulama Kitabı</vt:lpstr>
      <vt:lpstr>Gereksinimler Arduino Uno R3 + USB Kablo</vt:lpstr>
      <vt:lpstr>Gereksinimler Arduino IDE</vt:lpstr>
      <vt:lpstr>Gömülü Sistem Nedir?</vt:lpstr>
      <vt:lpstr>Sistem Tasarımında Mikrodenetleyiciler Ne Zaman Tercih Edilir?</vt:lpstr>
      <vt:lpstr>Sistem Tasarımında Mikrodenetleyiciler Ne Zaman Gerekmez?</vt:lpstr>
      <vt:lpstr>Gömülü Sistemlerdeki Genel Kontrol Yapısı</vt:lpstr>
      <vt:lpstr>Kontrol Edilebilir Sistemler</vt:lpstr>
      <vt:lpstr>Kontrol Edilebilir Sistemler</vt:lpstr>
      <vt:lpstr>Sensör + Sinyal Düzenleyici</vt:lpstr>
      <vt:lpstr>Güç Kaynakları</vt:lpstr>
      <vt:lpstr>Güç Arayüzü</vt:lpstr>
      <vt:lpstr>Aktuatör</vt:lpstr>
      <vt:lpstr>Kullanıcı Arayüzü</vt:lpstr>
      <vt:lpstr>Denetleyici Donanımı</vt:lpstr>
      <vt:lpstr>Denetleyici Yazılımı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 1 Gömülü Sistemlere Giriş</dc:title>
  <dc:creator>Gokhan.Manav</dc:creator>
  <cp:lastModifiedBy>Gokhan.Manav</cp:lastModifiedBy>
  <cp:revision>1</cp:revision>
  <dcterms:created xsi:type="dcterms:W3CDTF">2018-02-09T07:54:40Z</dcterms:created>
  <dcterms:modified xsi:type="dcterms:W3CDTF">2018-02-09T07:55:50Z</dcterms:modified>
</cp:coreProperties>
</file>