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1E0CAC1-5612-4AD4-A101-BBF46AC669D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594335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E0CAC1-5612-4AD4-A101-BBF46AC669D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1958773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E0CAC1-5612-4AD4-A101-BBF46AC669D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414715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E0CAC1-5612-4AD4-A101-BBF46AC669D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266808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1E0CAC1-5612-4AD4-A101-BBF46AC669DE}"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103793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1E0CAC1-5612-4AD4-A101-BBF46AC669D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270862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1E0CAC1-5612-4AD4-A101-BBF46AC669DE}"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326212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E0CAC1-5612-4AD4-A101-BBF46AC669DE}"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1868070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E0CAC1-5612-4AD4-A101-BBF46AC669DE}"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243346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E0CAC1-5612-4AD4-A101-BBF46AC669D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4107802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E0CAC1-5612-4AD4-A101-BBF46AC669DE}"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3E1728-551D-4F5A-A331-25F79421CF37}" type="slidenum">
              <a:rPr lang="tr-TR" smtClean="0"/>
              <a:t>‹#›</a:t>
            </a:fld>
            <a:endParaRPr lang="tr-TR"/>
          </a:p>
        </p:txBody>
      </p:sp>
    </p:spTree>
    <p:extLst>
      <p:ext uri="{BB962C8B-B14F-4D97-AF65-F5344CB8AC3E}">
        <p14:creationId xmlns:p14="http://schemas.microsoft.com/office/powerpoint/2010/main" val="73894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0CAC1-5612-4AD4-A101-BBF46AC669DE}"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E1728-551D-4F5A-A331-25F79421CF37}" type="slidenum">
              <a:rPr lang="tr-TR" smtClean="0"/>
              <a:t>‹#›</a:t>
            </a:fld>
            <a:endParaRPr lang="tr-TR"/>
          </a:p>
        </p:txBody>
      </p:sp>
    </p:spTree>
    <p:extLst>
      <p:ext uri="{BB962C8B-B14F-4D97-AF65-F5344CB8AC3E}">
        <p14:creationId xmlns:p14="http://schemas.microsoft.com/office/powerpoint/2010/main" val="941711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
          <p:cNvSpPr txBox="1">
            <a:spLocks noChangeArrowheads="1"/>
          </p:cNvSpPr>
          <p:nvPr/>
        </p:nvSpPr>
        <p:spPr bwMode="auto">
          <a:xfrm>
            <a:off x="2468563" y="2484438"/>
            <a:ext cx="7129462" cy="1754326"/>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5400">
                <a:latin typeface="Verdana" panose="020B0604030504040204" pitchFamily="34" charset="0"/>
              </a:rPr>
              <a:t>EKONOMİ BİLİMİNE GİRİŞ</a:t>
            </a:r>
          </a:p>
        </p:txBody>
      </p:sp>
      <p:sp>
        <p:nvSpPr>
          <p:cNvPr id="11276" name="Line 12"/>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277" name="Line 13"/>
          <p:cNvSpPr>
            <a:spLocks noChangeShapeType="1"/>
          </p:cNvSpPr>
          <p:nvPr/>
        </p:nvSpPr>
        <p:spPr bwMode="auto">
          <a:xfrm>
            <a:off x="2649538" y="4751388"/>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73952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1275"/>
                                        </p:tgtEl>
                                        <p:attrNameLst>
                                          <p:attrName>style.visibility</p:attrName>
                                        </p:attrNameLst>
                                      </p:cBhvr>
                                      <p:to>
                                        <p:strVal val="visible"/>
                                      </p:to>
                                    </p:set>
                                    <p:anim calcmode="lin" valueType="num">
                                      <p:cBhvr>
                                        <p:cTn id="7" dur="500" fill="hold"/>
                                        <p:tgtEl>
                                          <p:spTgt spid="11275"/>
                                        </p:tgtEl>
                                        <p:attrNameLst>
                                          <p:attrName>ppt_w</p:attrName>
                                        </p:attrNameLst>
                                      </p:cBhvr>
                                      <p:tavLst>
                                        <p:tav tm="0">
                                          <p:val>
                                            <p:fltVal val="0"/>
                                          </p:val>
                                        </p:tav>
                                        <p:tav tm="100000">
                                          <p:val>
                                            <p:strVal val="#ppt_w"/>
                                          </p:val>
                                        </p:tav>
                                      </p:tavLst>
                                    </p:anim>
                                    <p:anim calcmode="lin" valueType="num">
                                      <p:cBhvr>
                                        <p:cTn id="8" dur="500" fill="hold"/>
                                        <p:tgtEl>
                                          <p:spTgt spid="11275"/>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11276"/>
                                        </p:tgtEl>
                                        <p:attrNameLst>
                                          <p:attrName>style.visibility</p:attrName>
                                        </p:attrNameLst>
                                      </p:cBhvr>
                                      <p:to>
                                        <p:strVal val="visible"/>
                                      </p:to>
                                    </p:set>
                                    <p:animEffect transition="in" filter="slide(fromLeft)">
                                      <p:cBhvr>
                                        <p:cTn id="12" dur="500"/>
                                        <p:tgtEl>
                                          <p:spTgt spid="11276"/>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11277"/>
                                        </p:tgtEl>
                                        <p:attrNameLst>
                                          <p:attrName>style.visibility</p:attrName>
                                        </p:attrNameLst>
                                      </p:cBhvr>
                                      <p:to>
                                        <p:strVal val="visible"/>
                                      </p:to>
                                    </p:set>
                                    <p:animEffect transition="in" filter="slide(fromRight)">
                                      <p:cBhvr>
                                        <p:cTn id="16" dur="500"/>
                                        <p:tgtEl>
                                          <p:spTgt spid="11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11276" grpId="0" animBg="1"/>
      <p:bldP spid="1127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XVIII yy’a kadar olan bilim öncesi dönem</a:t>
            </a:r>
          </a:p>
        </p:txBody>
      </p:sp>
      <p:sp>
        <p:nvSpPr>
          <p:cNvPr id="15365" name="Text Box 5"/>
          <p:cNvSpPr txBox="1">
            <a:spLocks noChangeArrowheads="1"/>
          </p:cNvSpPr>
          <p:nvPr/>
        </p:nvSpPr>
        <p:spPr bwMode="auto">
          <a:xfrm>
            <a:off x="1524000" y="1449389"/>
            <a:ext cx="8496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b="1" u="sng">
                <a:solidFill>
                  <a:schemeClr val="folHlink"/>
                </a:solidFill>
              </a:rPr>
              <a:t>Merkantilist Okul </a:t>
            </a:r>
          </a:p>
        </p:txBody>
      </p:sp>
      <p:sp>
        <p:nvSpPr>
          <p:cNvPr id="15366" name="Text Box 6"/>
          <p:cNvSpPr txBox="1">
            <a:spLocks noChangeArrowheads="1"/>
          </p:cNvSpPr>
          <p:nvPr/>
        </p:nvSpPr>
        <p:spPr bwMode="auto">
          <a:xfrm>
            <a:off x="1524000" y="187642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Merkantilistlerin temel uğraşısı, o çağın hakim toplum biçimi olan prensliklerin nasıl daha çok servet biriktirebileceğini, hangi yoldan zengin olabileceğini ortaya koyan düşünce ve teklifleri bulmaktı. </a:t>
            </a:r>
          </a:p>
        </p:txBody>
      </p:sp>
      <p:sp>
        <p:nvSpPr>
          <p:cNvPr id="15367" name="Text Box 7"/>
          <p:cNvSpPr txBox="1">
            <a:spLocks noChangeArrowheads="1"/>
          </p:cNvSpPr>
          <p:nvPr/>
        </p:nvSpPr>
        <p:spPr bwMode="auto">
          <a:xfrm>
            <a:off x="1524000" y="2854326"/>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Başlıca zenginlik kaynağı olarak altın ve gümüşü kabul etmişlerdir </a:t>
            </a:r>
          </a:p>
        </p:txBody>
      </p:sp>
      <p:sp>
        <p:nvSpPr>
          <p:cNvPr id="15368" name="Text Box 8"/>
          <p:cNvSpPr txBox="1">
            <a:spLocks noChangeArrowheads="1"/>
          </p:cNvSpPr>
          <p:nvPr/>
        </p:nvSpPr>
        <p:spPr bwMode="auto">
          <a:xfrm>
            <a:off x="1524000" y="3282951"/>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Merkantilist düşüncenin en büyük hatası, tarımsal üretimi ihmal etmiş olmasıdır. </a:t>
            </a:r>
          </a:p>
        </p:txBody>
      </p:sp>
      <p:sp>
        <p:nvSpPr>
          <p:cNvPr id="15369" name="Text Box 9"/>
          <p:cNvSpPr txBox="1">
            <a:spLocks noChangeArrowheads="1"/>
          </p:cNvSpPr>
          <p:nvPr/>
        </p:nvSpPr>
        <p:spPr bwMode="auto">
          <a:xfrm>
            <a:off x="1524000" y="371157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Dış ticarette ulaşım araçlarının yetersizliği nedeniyle, yükte hafif, pahada ağır mallara daha fazla önem verilmesi, özellikle gıda maddeleri üretiminin arka planda bırakılmasına yol açmıştır </a:t>
            </a:r>
          </a:p>
        </p:txBody>
      </p:sp>
      <p:sp>
        <p:nvSpPr>
          <p:cNvPr id="15370" name="Text Box 10"/>
          <p:cNvSpPr txBox="1">
            <a:spLocks noChangeArrowheads="1"/>
          </p:cNvSpPr>
          <p:nvPr/>
        </p:nvSpPr>
        <p:spPr bwMode="auto">
          <a:xfrm>
            <a:off x="1524000" y="4689476"/>
            <a:ext cx="849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Merkantilistlerin önerilerinin başında, dış ticaret bilançolarının fazlalık vermesi geliyordu. Bunu amaçla, ihracaatın desteklenmesi, ithalatta koruyuculuk önlemlerinin alınması, ticaret filosunun geliştirilmesi, gibi tedbirleri kabul etmişlerdir. </a:t>
            </a:r>
          </a:p>
        </p:txBody>
      </p:sp>
      <p:sp>
        <p:nvSpPr>
          <p:cNvPr id="15371" name="Text Box 11"/>
          <p:cNvSpPr txBox="1">
            <a:spLocks noChangeArrowheads="1"/>
          </p:cNvSpPr>
          <p:nvPr/>
        </p:nvSpPr>
        <p:spPr bwMode="auto">
          <a:xfrm>
            <a:off x="1524000" y="5942014"/>
            <a:ext cx="84963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Merkantilizmin uygulandığı ülkelerde kıymetli maden varlığının artması nakdi akımlarla reel akımlar arasındaki dengeyi bozmuş; bu durum </a:t>
            </a:r>
            <a:r>
              <a:rPr lang="tr-TR" altLang="tr-TR">
                <a:solidFill>
                  <a:schemeClr val="hlink"/>
                </a:solidFill>
              </a:rPr>
              <a:t>enflasyona </a:t>
            </a:r>
            <a:r>
              <a:rPr lang="tr-TR" altLang="tr-TR"/>
              <a:t>neden olmuştur. </a:t>
            </a:r>
          </a:p>
        </p:txBody>
      </p:sp>
      <p:sp>
        <p:nvSpPr>
          <p:cNvPr id="15372" name="Line 12"/>
          <p:cNvSpPr>
            <a:spLocks noChangeShapeType="1"/>
          </p:cNvSpPr>
          <p:nvPr/>
        </p:nvSpPr>
        <p:spPr bwMode="auto">
          <a:xfrm>
            <a:off x="1524000" y="28241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5373" name="Line 13"/>
          <p:cNvSpPr>
            <a:spLocks noChangeShapeType="1"/>
          </p:cNvSpPr>
          <p:nvPr/>
        </p:nvSpPr>
        <p:spPr bwMode="auto">
          <a:xfrm>
            <a:off x="1524000" y="32527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5374" name="Line 14"/>
          <p:cNvSpPr>
            <a:spLocks noChangeShapeType="1"/>
          </p:cNvSpPr>
          <p:nvPr/>
        </p:nvSpPr>
        <p:spPr bwMode="auto">
          <a:xfrm>
            <a:off x="1524000" y="3679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5375" name="Line 15"/>
          <p:cNvSpPr>
            <a:spLocks noChangeShapeType="1"/>
          </p:cNvSpPr>
          <p:nvPr/>
        </p:nvSpPr>
        <p:spPr bwMode="auto">
          <a:xfrm>
            <a:off x="1524000" y="4657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5376" name="Line 16"/>
          <p:cNvSpPr>
            <a:spLocks noChangeShapeType="1"/>
          </p:cNvSpPr>
          <p:nvPr/>
        </p:nvSpPr>
        <p:spPr bwMode="auto">
          <a:xfrm>
            <a:off x="1524000" y="59102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8862104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slide(fromTop)">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5365"/>
                                        </p:tgtEl>
                                        <p:attrNameLst>
                                          <p:attrName>style.visibility</p:attrName>
                                        </p:attrNameLst>
                                      </p:cBhvr>
                                      <p:to>
                                        <p:strVal val="visible"/>
                                      </p:to>
                                    </p:set>
                                    <p:animEffect transition="in" filter="slide(fromTop)">
                                      <p:cBhvr>
                                        <p:cTn id="12" dur="500"/>
                                        <p:tgtEl>
                                          <p:spTgt spid="153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5366"/>
                                        </p:tgtEl>
                                        <p:attrNameLst>
                                          <p:attrName>style.visibility</p:attrName>
                                        </p:attrNameLst>
                                      </p:cBhvr>
                                      <p:to>
                                        <p:strVal val="visible"/>
                                      </p:to>
                                    </p:set>
                                    <p:animEffect transition="in" filter="slide(fromTop)">
                                      <p:cBhvr>
                                        <p:cTn id="17" dur="500"/>
                                        <p:tgtEl>
                                          <p:spTgt spid="15366"/>
                                        </p:tgtEl>
                                      </p:cBhvr>
                                    </p:animEffect>
                                  </p:childTnLst>
                                </p:cTn>
                              </p:par>
                            </p:childTnLst>
                          </p:cTn>
                        </p:par>
                        <p:par>
                          <p:cTn id="18" fill="hold" nodeType="afterGroup">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5372"/>
                                        </p:tgtEl>
                                        <p:attrNameLst>
                                          <p:attrName>style.visibility</p:attrName>
                                        </p:attrNameLst>
                                      </p:cBhvr>
                                      <p:to>
                                        <p:strVal val="visible"/>
                                      </p:to>
                                    </p:set>
                                    <p:animEffect transition="in" filter="slide(fromLeft)">
                                      <p:cBhvr>
                                        <p:cTn id="21" dur="500"/>
                                        <p:tgtEl>
                                          <p:spTgt spid="1537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15367"/>
                                        </p:tgtEl>
                                        <p:attrNameLst>
                                          <p:attrName>style.visibility</p:attrName>
                                        </p:attrNameLst>
                                      </p:cBhvr>
                                      <p:to>
                                        <p:strVal val="visible"/>
                                      </p:to>
                                    </p:set>
                                    <p:animEffect transition="in" filter="slide(fromTop)">
                                      <p:cBhvr>
                                        <p:cTn id="26" dur="500"/>
                                        <p:tgtEl>
                                          <p:spTgt spid="15367"/>
                                        </p:tgtEl>
                                      </p:cBhvr>
                                    </p:animEffect>
                                  </p:childTnLst>
                                </p:cTn>
                              </p:par>
                            </p:childTnLst>
                          </p:cTn>
                        </p:par>
                        <p:par>
                          <p:cTn id="27" fill="hold" nodeType="afterGroup">
                            <p:stCondLst>
                              <p:cond delay="500"/>
                            </p:stCondLst>
                            <p:childTnLst>
                              <p:par>
                                <p:cTn id="28" presetID="12" presetClass="entr" presetSubtype="8" fill="hold" grpId="0" nodeType="afterEffect">
                                  <p:stCondLst>
                                    <p:cond delay="0"/>
                                  </p:stCondLst>
                                  <p:childTnLst>
                                    <p:set>
                                      <p:cBhvr>
                                        <p:cTn id="29" dur="1" fill="hold">
                                          <p:stCondLst>
                                            <p:cond delay="0"/>
                                          </p:stCondLst>
                                        </p:cTn>
                                        <p:tgtEl>
                                          <p:spTgt spid="15373"/>
                                        </p:tgtEl>
                                        <p:attrNameLst>
                                          <p:attrName>style.visibility</p:attrName>
                                        </p:attrNameLst>
                                      </p:cBhvr>
                                      <p:to>
                                        <p:strVal val="visible"/>
                                      </p:to>
                                    </p:set>
                                    <p:animEffect transition="in" filter="slide(fromLeft)">
                                      <p:cBhvr>
                                        <p:cTn id="30" dur="500"/>
                                        <p:tgtEl>
                                          <p:spTgt spid="1537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15368"/>
                                        </p:tgtEl>
                                        <p:attrNameLst>
                                          <p:attrName>style.visibility</p:attrName>
                                        </p:attrNameLst>
                                      </p:cBhvr>
                                      <p:to>
                                        <p:strVal val="visible"/>
                                      </p:to>
                                    </p:set>
                                    <p:animEffect transition="in" filter="slide(fromTop)">
                                      <p:cBhvr>
                                        <p:cTn id="35" dur="500"/>
                                        <p:tgtEl>
                                          <p:spTgt spid="15368"/>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15374"/>
                                        </p:tgtEl>
                                        <p:attrNameLst>
                                          <p:attrName>style.visibility</p:attrName>
                                        </p:attrNameLst>
                                      </p:cBhvr>
                                      <p:to>
                                        <p:strVal val="visible"/>
                                      </p:to>
                                    </p:set>
                                    <p:animEffect transition="in" filter="slide(fromLeft)">
                                      <p:cBhvr>
                                        <p:cTn id="39" dur="500"/>
                                        <p:tgtEl>
                                          <p:spTgt spid="1537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15369"/>
                                        </p:tgtEl>
                                        <p:attrNameLst>
                                          <p:attrName>style.visibility</p:attrName>
                                        </p:attrNameLst>
                                      </p:cBhvr>
                                      <p:to>
                                        <p:strVal val="visible"/>
                                      </p:to>
                                    </p:set>
                                    <p:animEffect transition="in" filter="slide(fromTop)">
                                      <p:cBhvr>
                                        <p:cTn id="44" dur="500"/>
                                        <p:tgtEl>
                                          <p:spTgt spid="15369"/>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15375"/>
                                        </p:tgtEl>
                                        <p:attrNameLst>
                                          <p:attrName>style.visibility</p:attrName>
                                        </p:attrNameLst>
                                      </p:cBhvr>
                                      <p:to>
                                        <p:strVal val="visible"/>
                                      </p:to>
                                    </p:set>
                                    <p:animEffect transition="in" filter="slide(fromLeft)">
                                      <p:cBhvr>
                                        <p:cTn id="48" dur="500"/>
                                        <p:tgtEl>
                                          <p:spTgt spid="1537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15370"/>
                                        </p:tgtEl>
                                        <p:attrNameLst>
                                          <p:attrName>style.visibility</p:attrName>
                                        </p:attrNameLst>
                                      </p:cBhvr>
                                      <p:to>
                                        <p:strVal val="visible"/>
                                      </p:to>
                                    </p:set>
                                    <p:animEffect transition="in" filter="slide(fromTop)">
                                      <p:cBhvr>
                                        <p:cTn id="53" dur="500"/>
                                        <p:tgtEl>
                                          <p:spTgt spid="15370"/>
                                        </p:tgtEl>
                                      </p:cBhvr>
                                    </p:animEffect>
                                  </p:childTnLst>
                                </p:cTn>
                              </p:par>
                            </p:childTnLst>
                          </p:cTn>
                        </p:par>
                        <p:par>
                          <p:cTn id="54" fill="hold" nodeType="afterGroup">
                            <p:stCondLst>
                              <p:cond delay="500"/>
                            </p:stCondLst>
                            <p:childTnLst>
                              <p:par>
                                <p:cTn id="55" presetID="12" presetClass="entr" presetSubtype="8" fill="hold" grpId="0" nodeType="afterEffect">
                                  <p:stCondLst>
                                    <p:cond delay="0"/>
                                  </p:stCondLst>
                                  <p:childTnLst>
                                    <p:set>
                                      <p:cBhvr>
                                        <p:cTn id="56" dur="1" fill="hold">
                                          <p:stCondLst>
                                            <p:cond delay="0"/>
                                          </p:stCondLst>
                                        </p:cTn>
                                        <p:tgtEl>
                                          <p:spTgt spid="15376"/>
                                        </p:tgtEl>
                                        <p:attrNameLst>
                                          <p:attrName>style.visibility</p:attrName>
                                        </p:attrNameLst>
                                      </p:cBhvr>
                                      <p:to>
                                        <p:strVal val="visible"/>
                                      </p:to>
                                    </p:set>
                                    <p:animEffect transition="in" filter="slide(fromLeft)">
                                      <p:cBhvr>
                                        <p:cTn id="57" dur="500"/>
                                        <p:tgtEl>
                                          <p:spTgt spid="1537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1" fill="hold" grpId="0" nodeType="clickEffect">
                                  <p:stCondLst>
                                    <p:cond delay="0"/>
                                  </p:stCondLst>
                                  <p:childTnLst>
                                    <p:set>
                                      <p:cBhvr>
                                        <p:cTn id="61" dur="1" fill="hold">
                                          <p:stCondLst>
                                            <p:cond delay="0"/>
                                          </p:stCondLst>
                                        </p:cTn>
                                        <p:tgtEl>
                                          <p:spTgt spid="15371"/>
                                        </p:tgtEl>
                                        <p:attrNameLst>
                                          <p:attrName>style.visibility</p:attrName>
                                        </p:attrNameLst>
                                      </p:cBhvr>
                                      <p:to>
                                        <p:strVal val="visible"/>
                                      </p:to>
                                    </p:set>
                                    <p:animEffect transition="in" filter="slide(fromTop)">
                                      <p:cBhvr>
                                        <p:cTn id="62" dur="500"/>
                                        <p:tgtEl>
                                          <p:spTgt spid="15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5" grpId="0"/>
      <p:bldP spid="15366" grpId="0"/>
      <p:bldP spid="15367" grpId="0"/>
      <p:bldP spid="15368" grpId="0"/>
      <p:bldP spid="15369" grpId="0"/>
      <p:bldP spid="15370" grpId="0"/>
      <p:bldP spid="15371" grpId="0"/>
      <p:bldP spid="15372" grpId="0" animBg="1"/>
      <p:bldP spid="15373" grpId="0" animBg="1"/>
      <p:bldP spid="15374" grpId="0" animBg="1"/>
      <p:bldP spid="15375" grpId="0" animBg="1"/>
      <p:bldP spid="1537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 Biliminin Doğuşu</a:t>
            </a:r>
          </a:p>
        </p:txBody>
      </p:sp>
      <p:sp>
        <p:nvSpPr>
          <p:cNvPr id="24579" name="Text Box 3"/>
          <p:cNvSpPr txBox="1">
            <a:spLocks noChangeArrowheads="1"/>
          </p:cNvSpPr>
          <p:nvPr/>
        </p:nvSpPr>
        <p:spPr bwMode="auto">
          <a:xfrm>
            <a:off x="1524000" y="1454151"/>
            <a:ext cx="8496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b="1" u="sng">
                <a:solidFill>
                  <a:schemeClr val="folHlink"/>
                </a:solidFill>
              </a:rPr>
              <a:t>Fizyokratlar </a:t>
            </a:r>
          </a:p>
        </p:txBody>
      </p:sp>
      <p:sp>
        <p:nvSpPr>
          <p:cNvPr id="24580" name="Text Box 4"/>
          <p:cNvSpPr txBox="1">
            <a:spLocks noChangeArrowheads="1"/>
          </p:cNvSpPr>
          <p:nvPr/>
        </p:nvSpPr>
        <p:spPr bwMode="auto">
          <a:xfrm>
            <a:off x="1524000" y="1887538"/>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Kurucusu, </a:t>
            </a:r>
            <a:r>
              <a:rPr lang="tr-TR" altLang="tr-TR" b="1"/>
              <a:t>Dr. François Quesnay</a:t>
            </a:r>
            <a:r>
              <a:rPr lang="tr-TR" altLang="tr-TR"/>
              <a:t>’dır.</a:t>
            </a:r>
          </a:p>
        </p:txBody>
      </p:sp>
      <p:sp>
        <p:nvSpPr>
          <p:cNvPr id="24581" name="Text Box 5"/>
          <p:cNvSpPr txBox="1">
            <a:spLocks noChangeArrowheads="1"/>
          </p:cNvSpPr>
          <p:nvPr/>
        </p:nvSpPr>
        <p:spPr bwMode="auto">
          <a:xfrm>
            <a:off x="1524000" y="23272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Merkantilistlerin tarımı ihmal ederken, Fizyokratlar tarımsal üretimin artırılmasını ve kırsal ekonomik kalkınmayı hedef almışlardır.</a:t>
            </a:r>
          </a:p>
        </p:txBody>
      </p:sp>
      <p:sp>
        <p:nvSpPr>
          <p:cNvPr id="24582" name="Text Box 6"/>
          <p:cNvSpPr txBox="1">
            <a:spLocks noChangeArrowheads="1"/>
          </p:cNvSpPr>
          <p:nvPr/>
        </p:nvSpPr>
        <p:spPr bwMode="auto">
          <a:xfrm>
            <a:off x="1524000" y="30416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Dr. Quesnay, bir ülke ekonomisini, insan vücudunda meydana gelen fizyolojik olaylarla benzetmiştir.</a:t>
            </a:r>
          </a:p>
        </p:txBody>
      </p:sp>
      <p:sp>
        <p:nvSpPr>
          <p:cNvPr id="24583" name="Text Box 7"/>
          <p:cNvSpPr txBox="1">
            <a:spLocks noChangeArrowheads="1"/>
          </p:cNvSpPr>
          <p:nvPr/>
        </p:nvSpPr>
        <p:spPr bwMode="auto">
          <a:xfrm>
            <a:off x="1524000" y="3754438"/>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görüşünü 1758 yılında </a:t>
            </a:r>
            <a:r>
              <a:rPr lang="tr-TR" altLang="tr-TR" b="1"/>
              <a:t>Ekonomik Tablo </a:t>
            </a:r>
            <a:r>
              <a:rPr lang="tr-TR" altLang="tr-TR"/>
              <a:t>adlı eserinde açıklamıştır.</a:t>
            </a:r>
          </a:p>
        </p:txBody>
      </p:sp>
      <p:sp>
        <p:nvSpPr>
          <p:cNvPr id="24584" name="Text Box 8"/>
          <p:cNvSpPr txBox="1">
            <a:spLocks noChangeArrowheads="1"/>
          </p:cNvSpPr>
          <p:nvPr/>
        </p:nvSpPr>
        <p:spPr bwMode="auto">
          <a:xfrm>
            <a:off x="1524000" y="41941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Fizyokratik doktrine göre dünyada bir tabii düzen vardır. Devlet iktisadi olaylara müdahale etmezse, her şey kendiliğinden uyum içinde yürür.</a:t>
            </a:r>
          </a:p>
        </p:txBody>
      </p:sp>
      <p:sp>
        <p:nvSpPr>
          <p:cNvPr id="24585" name="Text Box 9"/>
          <p:cNvSpPr txBox="1">
            <a:spLocks noChangeArrowheads="1"/>
          </p:cNvSpPr>
          <p:nvPr/>
        </p:nvSpPr>
        <p:spPr bwMode="auto">
          <a:xfrm>
            <a:off x="1524000" y="49085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Quesnay ve arkadaşlarına göre, bir ülkede tek üretken sınıf, toprağı işleyen sınıf ve gerçek değer fazlası yaratan tek faktör de topraktır.</a:t>
            </a:r>
          </a:p>
        </p:txBody>
      </p:sp>
      <p:sp>
        <p:nvSpPr>
          <p:cNvPr id="24586" name="Text Box 10"/>
          <p:cNvSpPr txBox="1">
            <a:spLocks noChangeArrowheads="1"/>
          </p:cNvSpPr>
          <p:nvPr/>
        </p:nvSpPr>
        <p:spPr bwMode="auto">
          <a:xfrm>
            <a:off x="1524000" y="5622926"/>
            <a:ext cx="849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Fizyokratlara göre, her toplumda üç ayrı sınıf vardır:</a:t>
            </a:r>
          </a:p>
          <a:p>
            <a:pPr eaLnBrk="1" hangingPunct="1"/>
            <a:r>
              <a:rPr lang="tr-TR" altLang="tr-TR"/>
              <a:t>	Toprağı işleyenler yani tarımda kiracılar</a:t>
            </a:r>
          </a:p>
          <a:p>
            <a:pPr eaLnBrk="1" hangingPunct="1"/>
            <a:r>
              <a:rPr lang="tr-TR" altLang="tr-TR"/>
              <a:t>	Toprak sahipleri </a:t>
            </a:r>
          </a:p>
          <a:p>
            <a:pPr eaLnBrk="1" hangingPunct="1"/>
            <a:r>
              <a:rPr lang="tr-TR" altLang="tr-TR"/>
              <a:t>	Ticaret ve sanayi sınıfı (Kısır sınıf).</a:t>
            </a:r>
          </a:p>
        </p:txBody>
      </p:sp>
      <p:sp>
        <p:nvSpPr>
          <p:cNvPr id="24587" name="Line 11"/>
          <p:cNvSpPr>
            <a:spLocks noChangeShapeType="1"/>
          </p:cNvSpPr>
          <p:nvPr/>
        </p:nvSpPr>
        <p:spPr bwMode="auto">
          <a:xfrm>
            <a:off x="1524000" y="22907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4588" name="Line 12"/>
          <p:cNvSpPr>
            <a:spLocks noChangeShapeType="1"/>
          </p:cNvSpPr>
          <p:nvPr/>
        </p:nvSpPr>
        <p:spPr bwMode="auto">
          <a:xfrm>
            <a:off x="1524000" y="30051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4589" name="Line 13"/>
          <p:cNvSpPr>
            <a:spLocks noChangeShapeType="1"/>
          </p:cNvSpPr>
          <p:nvPr/>
        </p:nvSpPr>
        <p:spPr bwMode="auto">
          <a:xfrm>
            <a:off x="1524000" y="37195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4590" name="Line 14"/>
          <p:cNvSpPr>
            <a:spLocks noChangeShapeType="1"/>
          </p:cNvSpPr>
          <p:nvPr/>
        </p:nvSpPr>
        <p:spPr bwMode="auto">
          <a:xfrm>
            <a:off x="1524000" y="41576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4591" name="Line 15"/>
          <p:cNvSpPr>
            <a:spLocks noChangeShapeType="1"/>
          </p:cNvSpPr>
          <p:nvPr/>
        </p:nvSpPr>
        <p:spPr bwMode="auto">
          <a:xfrm>
            <a:off x="1524000" y="48720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4592" name="Line 16"/>
          <p:cNvSpPr>
            <a:spLocks noChangeShapeType="1"/>
          </p:cNvSpPr>
          <p:nvPr/>
        </p:nvSpPr>
        <p:spPr bwMode="auto">
          <a:xfrm>
            <a:off x="1524000" y="55864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650071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slide(fromTop)">
                                      <p:cBhvr>
                                        <p:cTn id="7" dur="500"/>
                                        <p:tgtEl>
                                          <p:spTgt spid="245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4579"/>
                                        </p:tgtEl>
                                        <p:attrNameLst>
                                          <p:attrName>style.visibility</p:attrName>
                                        </p:attrNameLst>
                                      </p:cBhvr>
                                      <p:to>
                                        <p:strVal val="visible"/>
                                      </p:to>
                                    </p:set>
                                    <p:animEffect transition="in" filter="slide(fromTop)">
                                      <p:cBhvr>
                                        <p:cTn id="12" dur="500"/>
                                        <p:tgtEl>
                                          <p:spTgt spid="245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24580"/>
                                        </p:tgtEl>
                                        <p:attrNameLst>
                                          <p:attrName>style.visibility</p:attrName>
                                        </p:attrNameLst>
                                      </p:cBhvr>
                                      <p:to>
                                        <p:strVal val="visible"/>
                                      </p:to>
                                    </p:set>
                                    <p:animEffect transition="in" filter="slide(fromTop)">
                                      <p:cBhvr>
                                        <p:cTn id="17" dur="500"/>
                                        <p:tgtEl>
                                          <p:spTgt spid="24580"/>
                                        </p:tgtEl>
                                      </p:cBhvr>
                                    </p:animEffect>
                                  </p:childTnLst>
                                </p:cTn>
                              </p:par>
                            </p:childTnLst>
                          </p:cTn>
                        </p:par>
                        <p:par>
                          <p:cTn id="18" fill="hold" nodeType="afterGroup">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24587"/>
                                        </p:tgtEl>
                                        <p:attrNameLst>
                                          <p:attrName>style.visibility</p:attrName>
                                        </p:attrNameLst>
                                      </p:cBhvr>
                                      <p:to>
                                        <p:strVal val="visible"/>
                                      </p:to>
                                    </p:set>
                                    <p:animEffect transition="in" filter="slide(fromLeft)">
                                      <p:cBhvr>
                                        <p:cTn id="21" dur="500"/>
                                        <p:tgtEl>
                                          <p:spTgt spid="2458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24581"/>
                                        </p:tgtEl>
                                        <p:attrNameLst>
                                          <p:attrName>style.visibility</p:attrName>
                                        </p:attrNameLst>
                                      </p:cBhvr>
                                      <p:to>
                                        <p:strVal val="visible"/>
                                      </p:to>
                                    </p:set>
                                    <p:animEffect transition="in" filter="slide(fromTop)">
                                      <p:cBhvr>
                                        <p:cTn id="26" dur="500"/>
                                        <p:tgtEl>
                                          <p:spTgt spid="24581"/>
                                        </p:tgtEl>
                                      </p:cBhvr>
                                    </p:animEffect>
                                  </p:childTnLst>
                                </p:cTn>
                              </p:par>
                            </p:childTnLst>
                          </p:cTn>
                        </p:par>
                        <p:par>
                          <p:cTn id="27" fill="hold" nodeType="afterGroup">
                            <p:stCondLst>
                              <p:cond delay="500"/>
                            </p:stCondLst>
                            <p:childTnLst>
                              <p:par>
                                <p:cTn id="28" presetID="12" presetClass="entr" presetSubtype="8" fill="hold" grpId="0" nodeType="afterEffect">
                                  <p:stCondLst>
                                    <p:cond delay="0"/>
                                  </p:stCondLst>
                                  <p:childTnLst>
                                    <p:set>
                                      <p:cBhvr>
                                        <p:cTn id="29" dur="1" fill="hold">
                                          <p:stCondLst>
                                            <p:cond delay="0"/>
                                          </p:stCondLst>
                                        </p:cTn>
                                        <p:tgtEl>
                                          <p:spTgt spid="24588"/>
                                        </p:tgtEl>
                                        <p:attrNameLst>
                                          <p:attrName>style.visibility</p:attrName>
                                        </p:attrNameLst>
                                      </p:cBhvr>
                                      <p:to>
                                        <p:strVal val="visible"/>
                                      </p:to>
                                    </p:set>
                                    <p:animEffect transition="in" filter="slide(fromLeft)">
                                      <p:cBhvr>
                                        <p:cTn id="30" dur="500"/>
                                        <p:tgtEl>
                                          <p:spTgt spid="2458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4582"/>
                                        </p:tgtEl>
                                        <p:attrNameLst>
                                          <p:attrName>style.visibility</p:attrName>
                                        </p:attrNameLst>
                                      </p:cBhvr>
                                      <p:to>
                                        <p:strVal val="visible"/>
                                      </p:to>
                                    </p:set>
                                    <p:animEffect transition="in" filter="slide(fromTop)">
                                      <p:cBhvr>
                                        <p:cTn id="35" dur="500"/>
                                        <p:tgtEl>
                                          <p:spTgt spid="24582"/>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24589"/>
                                        </p:tgtEl>
                                        <p:attrNameLst>
                                          <p:attrName>style.visibility</p:attrName>
                                        </p:attrNameLst>
                                      </p:cBhvr>
                                      <p:to>
                                        <p:strVal val="visible"/>
                                      </p:to>
                                    </p:set>
                                    <p:animEffect transition="in" filter="slide(fromLeft)">
                                      <p:cBhvr>
                                        <p:cTn id="39" dur="500"/>
                                        <p:tgtEl>
                                          <p:spTgt spid="2458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4583"/>
                                        </p:tgtEl>
                                        <p:attrNameLst>
                                          <p:attrName>style.visibility</p:attrName>
                                        </p:attrNameLst>
                                      </p:cBhvr>
                                      <p:to>
                                        <p:strVal val="visible"/>
                                      </p:to>
                                    </p:set>
                                    <p:animEffect transition="in" filter="slide(fromTop)">
                                      <p:cBhvr>
                                        <p:cTn id="44" dur="500"/>
                                        <p:tgtEl>
                                          <p:spTgt spid="24583"/>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24590"/>
                                        </p:tgtEl>
                                        <p:attrNameLst>
                                          <p:attrName>style.visibility</p:attrName>
                                        </p:attrNameLst>
                                      </p:cBhvr>
                                      <p:to>
                                        <p:strVal val="visible"/>
                                      </p:to>
                                    </p:set>
                                    <p:animEffect transition="in" filter="slide(fromLeft)">
                                      <p:cBhvr>
                                        <p:cTn id="48" dur="500"/>
                                        <p:tgtEl>
                                          <p:spTgt spid="24590"/>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24584"/>
                                        </p:tgtEl>
                                        <p:attrNameLst>
                                          <p:attrName>style.visibility</p:attrName>
                                        </p:attrNameLst>
                                      </p:cBhvr>
                                      <p:to>
                                        <p:strVal val="visible"/>
                                      </p:to>
                                    </p:set>
                                    <p:animEffect transition="in" filter="slide(fromTop)">
                                      <p:cBhvr>
                                        <p:cTn id="53" dur="500"/>
                                        <p:tgtEl>
                                          <p:spTgt spid="24584"/>
                                        </p:tgtEl>
                                      </p:cBhvr>
                                    </p:animEffect>
                                  </p:childTnLst>
                                </p:cTn>
                              </p:par>
                            </p:childTnLst>
                          </p:cTn>
                        </p:par>
                        <p:par>
                          <p:cTn id="54" fill="hold" nodeType="afterGroup">
                            <p:stCondLst>
                              <p:cond delay="500"/>
                            </p:stCondLst>
                            <p:childTnLst>
                              <p:par>
                                <p:cTn id="55" presetID="12" presetClass="entr" presetSubtype="8" fill="hold" grpId="0" nodeType="afterEffect">
                                  <p:stCondLst>
                                    <p:cond delay="0"/>
                                  </p:stCondLst>
                                  <p:childTnLst>
                                    <p:set>
                                      <p:cBhvr>
                                        <p:cTn id="56" dur="1" fill="hold">
                                          <p:stCondLst>
                                            <p:cond delay="0"/>
                                          </p:stCondLst>
                                        </p:cTn>
                                        <p:tgtEl>
                                          <p:spTgt spid="24591"/>
                                        </p:tgtEl>
                                        <p:attrNameLst>
                                          <p:attrName>style.visibility</p:attrName>
                                        </p:attrNameLst>
                                      </p:cBhvr>
                                      <p:to>
                                        <p:strVal val="visible"/>
                                      </p:to>
                                    </p:set>
                                    <p:animEffect transition="in" filter="slide(fromLeft)">
                                      <p:cBhvr>
                                        <p:cTn id="57" dur="500"/>
                                        <p:tgtEl>
                                          <p:spTgt spid="2459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1" fill="hold" grpId="0" nodeType="clickEffect">
                                  <p:stCondLst>
                                    <p:cond delay="0"/>
                                  </p:stCondLst>
                                  <p:childTnLst>
                                    <p:set>
                                      <p:cBhvr>
                                        <p:cTn id="61" dur="1" fill="hold">
                                          <p:stCondLst>
                                            <p:cond delay="0"/>
                                          </p:stCondLst>
                                        </p:cTn>
                                        <p:tgtEl>
                                          <p:spTgt spid="24585"/>
                                        </p:tgtEl>
                                        <p:attrNameLst>
                                          <p:attrName>style.visibility</p:attrName>
                                        </p:attrNameLst>
                                      </p:cBhvr>
                                      <p:to>
                                        <p:strVal val="visible"/>
                                      </p:to>
                                    </p:set>
                                    <p:animEffect transition="in" filter="slide(fromTop)">
                                      <p:cBhvr>
                                        <p:cTn id="62" dur="500"/>
                                        <p:tgtEl>
                                          <p:spTgt spid="24585"/>
                                        </p:tgtEl>
                                      </p:cBhvr>
                                    </p:animEffect>
                                  </p:childTnLst>
                                </p:cTn>
                              </p:par>
                            </p:childTnLst>
                          </p:cTn>
                        </p:par>
                        <p:par>
                          <p:cTn id="63" fill="hold" nodeType="afterGroup">
                            <p:stCondLst>
                              <p:cond delay="500"/>
                            </p:stCondLst>
                            <p:childTnLst>
                              <p:par>
                                <p:cTn id="64" presetID="12" presetClass="entr" presetSubtype="8" fill="hold" grpId="0" nodeType="afterEffect">
                                  <p:stCondLst>
                                    <p:cond delay="0"/>
                                  </p:stCondLst>
                                  <p:childTnLst>
                                    <p:set>
                                      <p:cBhvr>
                                        <p:cTn id="65" dur="1" fill="hold">
                                          <p:stCondLst>
                                            <p:cond delay="0"/>
                                          </p:stCondLst>
                                        </p:cTn>
                                        <p:tgtEl>
                                          <p:spTgt spid="24592"/>
                                        </p:tgtEl>
                                        <p:attrNameLst>
                                          <p:attrName>style.visibility</p:attrName>
                                        </p:attrNameLst>
                                      </p:cBhvr>
                                      <p:to>
                                        <p:strVal val="visible"/>
                                      </p:to>
                                    </p:set>
                                    <p:animEffect transition="in" filter="slide(fromLeft)">
                                      <p:cBhvr>
                                        <p:cTn id="66" dur="500"/>
                                        <p:tgtEl>
                                          <p:spTgt spid="2459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2" presetClass="entr" presetSubtype="1" fill="hold" grpId="0" nodeType="clickEffect">
                                  <p:stCondLst>
                                    <p:cond delay="0"/>
                                  </p:stCondLst>
                                  <p:childTnLst>
                                    <p:set>
                                      <p:cBhvr>
                                        <p:cTn id="70" dur="1" fill="hold">
                                          <p:stCondLst>
                                            <p:cond delay="0"/>
                                          </p:stCondLst>
                                        </p:cTn>
                                        <p:tgtEl>
                                          <p:spTgt spid="24586"/>
                                        </p:tgtEl>
                                        <p:attrNameLst>
                                          <p:attrName>style.visibility</p:attrName>
                                        </p:attrNameLst>
                                      </p:cBhvr>
                                      <p:to>
                                        <p:strVal val="visible"/>
                                      </p:to>
                                    </p:set>
                                    <p:animEffect transition="in" filter="slide(fromTop)">
                                      <p:cBhvr>
                                        <p:cTn id="71" dur="500"/>
                                        <p:tgtEl>
                                          <p:spTgt spid="24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p:bldP spid="24580" grpId="0"/>
      <p:bldP spid="24581" grpId="0"/>
      <p:bldP spid="24582" grpId="0"/>
      <p:bldP spid="24583" grpId="0"/>
      <p:bldP spid="24584" grpId="0"/>
      <p:bldP spid="24585" grpId="0"/>
      <p:bldP spid="24586" grpId="0"/>
      <p:bldP spid="24587" grpId="0" animBg="1"/>
      <p:bldP spid="24588" grpId="0" animBg="1"/>
      <p:bldP spid="24589" grpId="0" animBg="1"/>
      <p:bldP spid="24590" grpId="0" animBg="1"/>
      <p:bldP spid="24591" grpId="0" animBg="1"/>
      <p:bldP spid="2459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524000" y="1125539"/>
            <a:ext cx="8496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b="1" u="sng">
                <a:solidFill>
                  <a:schemeClr val="folHlink"/>
                </a:solidFill>
              </a:rPr>
              <a:t>Klasik İktisatçılar </a:t>
            </a:r>
          </a:p>
        </p:txBody>
      </p:sp>
      <p:sp>
        <p:nvSpPr>
          <p:cNvPr id="23555" name="Text Box 3"/>
          <p:cNvSpPr txBox="1">
            <a:spLocks noChangeArrowheads="1"/>
          </p:cNvSpPr>
          <p:nvPr/>
        </p:nvSpPr>
        <p:spPr bwMode="auto">
          <a:xfrm>
            <a:off x="1524000" y="15509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Klasiklerin en önemli temsilcisi İngiliz felsefe profesörü Adam Smith’dir </a:t>
            </a:r>
            <a:r>
              <a:rPr lang="tr-TR" altLang="tr-TR" sz="1600"/>
              <a:t>(1723-1790). </a:t>
            </a:r>
          </a:p>
        </p:txBody>
      </p:sp>
      <p:sp>
        <p:nvSpPr>
          <p:cNvPr id="23556" name="Text Box 4"/>
          <p:cNvSpPr txBox="1">
            <a:spLocks noChangeArrowheads="1"/>
          </p:cNvSpPr>
          <p:nvPr/>
        </p:nvSpPr>
        <p:spPr bwMode="auto">
          <a:xfrm>
            <a:off x="1524000" y="19748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Onun 1776 yılında yayınladığı </a:t>
            </a:r>
            <a:r>
              <a:rPr lang="tr-TR" altLang="tr-TR" b="1"/>
              <a:t>Milletlerin Serveti </a:t>
            </a:r>
            <a:r>
              <a:rPr lang="tr-TR" altLang="tr-TR"/>
              <a:t>adını taşıyan kitabı, ekonominin bilim haline gelmesini sağlayan temel eserlerden biri sayılmaktadır.</a:t>
            </a:r>
          </a:p>
        </p:txBody>
      </p:sp>
      <p:sp>
        <p:nvSpPr>
          <p:cNvPr id="23557" name="Text Box 5"/>
          <p:cNvSpPr txBox="1">
            <a:spLocks noChangeArrowheads="1"/>
          </p:cNvSpPr>
          <p:nvPr/>
        </p:nvSpPr>
        <p:spPr bwMode="auto">
          <a:xfrm>
            <a:off x="1524000" y="267493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Klasik iktisatçılar düşünce sanayi devriminin ekonomik koşullarını inceleyip onları bilimsel kurallara bağlamaya çalışmışlardır. </a:t>
            </a:r>
          </a:p>
        </p:txBody>
      </p:sp>
      <p:sp>
        <p:nvSpPr>
          <p:cNvPr id="23558" name="Text Box 6"/>
          <p:cNvSpPr txBox="1">
            <a:spLocks noChangeArrowheads="1"/>
          </p:cNvSpPr>
          <p:nvPr/>
        </p:nvSpPr>
        <p:spPr bwMode="auto">
          <a:xfrm>
            <a:off x="1524000" y="33734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A. Smith zenginliğin asıl kaynağının emek olduğunu kabul etmekle beraber diğer üretim faktörleri olan toprak ve sermayenin önemini de vurgulamaktadır. Böylece üretimin üç önemli faktöre dayandığı tezini ilk açıklayan iktisatçı olmuştur </a:t>
            </a:r>
          </a:p>
        </p:txBody>
      </p:sp>
      <p:sp>
        <p:nvSpPr>
          <p:cNvPr id="23559" name="Text Box 7"/>
          <p:cNvSpPr txBox="1">
            <a:spLocks noChangeArrowheads="1"/>
          </p:cNvSpPr>
          <p:nvPr/>
        </p:nvSpPr>
        <p:spPr bwMode="auto">
          <a:xfrm>
            <a:off x="1524000" y="434816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Ona göre bir malın iki fiyatı vardır; doğal fiyatı ve pazar fiyatı. </a:t>
            </a:r>
          </a:p>
        </p:txBody>
      </p:sp>
      <p:sp>
        <p:nvSpPr>
          <p:cNvPr id="23560" name="Text Box 8"/>
          <p:cNvSpPr txBox="1">
            <a:spLocks noChangeArrowheads="1"/>
          </p:cNvSpPr>
          <p:nvPr/>
        </p:nvSpPr>
        <p:spPr bwMode="auto">
          <a:xfrm>
            <a:off x="1524001" y="4772025"/>
            <a:ext cx="8893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Piyasa mekanizması ve serbest rekabet Smith’e göre tıpkı bir </a:t>
            </a:r>
            <a:r>
              <a:rPr lang="tr-TR" altLang="tr-TR" b="1">
                <a:solidFill>
                  <a:schemeClr val="hlink"/>
                </a:solidFill>
              </a:rPr>
              <a:t>gizli el</a:t>
            </a:r>
            <a:r>
              <a:rPr lang="tr-TR" altLang="tr-TR"/>
              <a:t> gibi toplumun refahını sağlayacaktır. </a:t>
            </a:r>
          </a:p>
        </p:txBody>
      </p:sp>
      <p:sp>
        <p:nvSpPr>
          <p:cNvPr id="23561" name="Text Box 9"/>
          <p:cNvSpPr txBox="1">
            <a:spLocks noChangeArrowheads="1"/>
          </p:cNvSpPr>
          <p:nvPr/>
        </p:nvSpPr>
        <p:spPr bwMode="auto">
          <a:xfrm>
            <a:off x="1524001" y="5472113"/>
            <a:ext cx="8893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J.Babtiste SAY, devlet müdahalesinin gereksizliğini </a:t>
            </a:r>
            <a:r>
              <a:rPr lang="tr-TR" altLang="tr-TR" b="1"/>
              <a:t>Mahreçler Yasası</a:t>
            </a:r>
            <a:r>
              <a:rPr lang="tr-TR" altLang="tr-TR"/>
              <a:t> ile açıklamıştır.Ona göre, üretilen her mal kendi talebini yaratmaktadır. </a:t>
            </a:r>
          </a:p>
        </p:txBody>
      </p:sp>
      <p:sp>
        <p:nvSpPr>
          <p:cNvPr id="23562" name="Text Box 10"/>
          <p:cNvSpPr txBox="1">
            <a:spLocks noChangeArrowheads="1"/>
          </p:cNvSpPr>
          <p:nvPr/>
        </p:nvSpPr>
        <p:spPr bwMode="auto">
          <a:xfrm>
            <a:off x="1524000" y="617220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Ricardo’nun klasik teoriye katkısı ise, </a:t>
            </a:r>
            <a:r>
              <a:rPr lang="tr-TR" altLang="tr-TR" b="1"/>
              <a:t>Emek- Değer Teorisi</a:t>
            </a:r>
            <a:r>
              <a:rPr lang="tr-TR" altLang="tr-TR"/>
              <a:t>dir. Ona göre bir malın değerini o malın üretimi için sarfedilen çaba, yani emek belirlemektedir. </a:t>
            </a:r>
          </a:p>
        </p:txBody>
      </p:sp>
      <p:sp>
        <p:nvSpPr>
          <p:cNvPr id="23563" name="Line 11"/>
          <p:cNvSpPr>
            <a:spLocks noChangeShapeType="1"/>
          </p:cNvSpPr>
          <p:nvPr/>
        </p:nvSpPr>
        <p:spPr bwMode="auto">
          <a:xfrm>
            <a:off x="1524000" y="19462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4" name="Line 12"/>
          <p:cNvSpPr>
            <a:spLocks noChangeShapeType="1"/>
          </p:cNvSpPr>
          <p:nvPr/>
        </p:nvSpPr>
        <p:spPr bwMode="auto">
          <a:xfrm>
            <a:off x="1524000" y="2646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5" name="Line 13"/>
          <p:cNvSpPr>
            <a:spLocks noChangeShapeType="1"/>
          </p:cNvSpPr>
          <p:nvPr/>
        </p:nvSpPr>
        <p:spPr bwMode="auto">
          <a:xfrm>
            <a:off x="1524000" y="33448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6" name="Line 14"/>
          <p:cNvSpPr>
            <a:spLocks noChangeShapeType="1"/>
          </p:cNvSpPr>
          <p:nvPr/>
        </p:nvSpPr>
        <p:spPr bwMode="auto">
          <a:xfrm>
            <a:off x="1524000" y="43195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7" name="Line 15"/>
          <p:cNvSpPr>
            <a:spLocks noChangeShapeType="1"/>
          </p:cNvSpPr>
          <p:nvPr/>
        </p:nvSpPr>
        <p:spPr bwMode="auto">
          <a:xfrm>
            <a:off x="1524000" y="47434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8" name="Line 16"/>
          <p:cNvSpPr>
            <a:spLocks noChangeShapeType="1"/>
          </p:cNvSpPr>
          <p:nvPr/>
        </p:nvSpPr>
        <p:spPr bwMode="auto">
          <a:xfrm>
            <a:off x="1524000" y="54435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3569" name="Line 17"/>
          <p:cNvSpPr>
            <a:spLocks noChangeShapeType="1"/>
          </p:cNvSpPr>
          <p:nvPr/>
        </p:nvSpPr>
        <p:spPr bwMode="auto">
          <a:xfrm>
            <a:off x="1524000" y="61420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136502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slide(fromTop)">
                                      <p:cBhvr>
                                        <p:cTn id="7" dur="500"/>
                                        <p:tgtEl>
                                          <p:spTgt spid="235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3555"/>
                                        </p:tgtEl>
                                        <p:attrNameLst>
                                          <p:attrName>style.visibility</p:attrName>
                                        </p:attrNameLst>
                                      </p:cBhvr>
                                      <p:to>
                                        <p:strVal val="visible"/>
                                      </p:to>
                                    </p:set>
                                    <p:animEffect transition="in" filter="slide(fromTop)">
                                      <p:cBhvr>
                                        <p:cTn id="12" dur="500"/>
                                        <p:tgtEl>
                                          <p:spTgt spid="2355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3563"/>
                                        </p:tgtEl>
                                        <p:attrNameLst>
                                          <p:attrName>style.visibility</p:attrName>
                                        </p:attrNameLst>
                                      </p:cBhvr>
                                      <p:to>
                                        <p:strVal val="visible"/>
                                      </p:to>
                                    </p:set>
                                    <p:animEffect transition="in" filter="slide(fromLeft)">
                                      <p:cBhvr>
                                        <p:cTn id="16" dur="500"/>
                                        <p:tgtEl>
                                          <p:spTgt spid="2356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3556"/>
                                        </p:tgtEl>
                                        <p:attrNameLst>
                                          <p:attrName>style.visibility</p:attrName>
                                        </p:attrNameLst>
                                      </p:cBhvr>
                                      <p:to>
                                        <p:strVal val="visible"/>
                                      </p:to>
                                    </p:set>
                                    <p:animEffect transition="in" filter="slide(fromTop)">
                                      <p:cBhvr>
                                        <p:cTn id="21" dur="500"/>
                                        <p:tgtEl>
                                          <p:spTgt spid="2355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3564"/>
                                        </p:tgtEl>
                                        <p:attrNameLst>
                                          <p:attrName>style.visibility</p:attrName>
                                        </p:attrNameLst>
                                      </p:cBhvr>
                                      <p:to>
                                        <p:strVal val="visible"/>
                                      </p:to>
                                    </p:set>
                                    <p:animEffect transition="in" filter="slide(fromLeft)">
                                      <p:cBhvr>
                                        <p:cTn id="25" dur="500"/>
                                        <p:tgtEl>
                                          <p:spTgt spid="2356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3557"/>
                                        </p:tgtEl>
                                        <p:attrNameLst>
                                          <p:attrName>style.visibility</p:attrName>
                                        </p:attrNameLst>
                                      </p:cBhvr>
                                      <p:to>
                                        <p:strVal val="visible"/>
                                      </p:to>
                                    </p:set>
                                    <p:animEffect transition="in" filter="slide(fromTop)">
                                      <p:cBhvr>
                                        <p:cTn id="30" dur="500"/>
                                        <p:tgtEl>
                                          <p:spTgt spid="2355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3565"/>
                                        </p:tgtEl>
                                        <p:attrNameLst>
                                          <p:attrName>style.visibility</p:attrName>
                                        </p:attrNameLst>
                                      </p:cBhvr>
                                      <p:to>
                                        <p:strVal val="visible"/>
                                      </p:to>
                                    </p:set>
                                    <p:animEffect transition="in" filter="slide(fromLeft)">
                                      <p:cBhvr>
                                        <p:cTn id="34" dur="500"/>
                                        <p:tgtEl>
                                          <p:spTgt spid="2356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3558"/>
                                        </p:tgtEl>
                                        <p:attrNameLst>
                                          <p:attrName>style.visibility</p:attrName>
                                        </p:attrNameLst>
                                      </p:cBhvr>
                                      <p:to>
                                        <p:strVal val="visible"/>
                                      </p:to>
                                    </p:set>
                                    <p:animEffect transition="in" filter="slide(fromTop)">
                                      <p:cBhvr>
                                        <p:cTn id="39" dur="500"/>
                                        <p:tgtEl>
                                          <p:spTgt spid="2355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23566"/>
                                        </p:tgtEl>
                                        <p:attrNameLst>
                                          <p:attrName>style.visibility</p:attrName>
                                        </p:attrNameLst>
                                      </p:cBhvr>
                                      <p:to>
                                        <p:strVal val="visible"/>
                                      </p:to>
                                    </p:set>
                                    <p:animEffect transition="in" filter="slide(fromLeft)">
                                      <p:cBhvr>
                                        <p:cTn id="43" dur="500"/>
                                        <p:tgtEl>
                                          <p:spTgt spid="2356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3559"/>
                                        </p:tgtEl>
                                        <p:attrNameLst>
                                          <p:attrName>style.visibility</p:attrName>
                                        </p:attrNameLst>
                                      </p:cBhvr>
                                      <p:to>
                                        <p:strVal val="visible"/>
                                      </p:to>
                                    </p:set>
                                    <p:animEffect transition="in" filter="slide(fromTop)">
                                      <p:cBhvr>
                                        <p:cTn id="48" dur="500"/>
                                        <p:tgtEl>
                                          <p:spTgt spid="2355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23567"/>
                                        </p:tgtEl>
                                        <p:attrNameLst>
                                          <p:attrName>style.visibility</p:attrName>
                                        </p:attrNameLst>
                                      </p:cBhvr>
                                      <p:to>
                                        <p:strVal val="visible"/>
                                      </p:to>
                                    </p:set>
                                    <p:animEffect transition="in" filter="slide(fromLeft)">
                                      <p:cBhvr>
                                        <p:cTn id="52" dur="500"/>
                                        <p:tgtEl>
                                          <p:spTgt spid="2356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23560"/>
                                        </p:tgtEl>
                                        <p:attrNameLst>
                                          <p:attrName>style.visibility</p:attrName>
                                        </p:attrNameLst>
                                      </p:cBhvr>
                                      <p:to>
                                        <p:strVal val="visible"/>
                                      </p:to>
                                    </p:set>
                                    <p:animEffect transition="in" filter="slide(fromTop)">
                                      <p:cBhvr>
                                        <p:cTn id="57" dur="500"/>
                                        <p:tgtEl>
                                          <p:spTgt spid="23560"/>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23568"/>
                                        </p:tgtEl>
                                        <p:attrNameLst>
                                          <p:attrName>style.visibility</p:attrName>
                                        </p:attrNameLst>
                                      </p:cBhvr>
                                      <p:to>
                                        <p:strVal val="visible"/>
                                      </p:to>
                                    </p:set>
                                    <p:animEffect transition="in" filter="slide(fromLeft)">
                                      <p:cBhvr>
                                        <p:cTn id="61" dur="500"/>
                                        <p:tgtEl>
                                          <p:spTgt spid="2356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23561"/>
                                        </p:tgtEl>
                                        <p:attrNameLst>
                                          <p:attrName>style.visibility</p:attrName>
                                        </p:attrNameLst>
                                      </p:cBhvr>
                                      <p:to>
                                        <p:strVal val="visible"/>
                                      </p:to>
                                    </p:set>
                                    <p:animEffect transition="in" filter="slide(fromTop)">
                                      <p:cBhvr>
                                        <p:cTn id="66" dur="500"/>
                                        <p:tgtEl>
                                          <p:spTgt spid="23561"/>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23569"/>
                                        </p:tgtEl>
                                        <p:attrNameLst>
                                          <p:attrName>style.visibility</p:attrName>
                                        </p:attrNameLst>
                                      </p:cBhvr>
                                      <p:to>
                                        <p:strVal val="visible"/>
                                      </p:to>
                                    </p:set>
                                    <p:animEffect transition="in" filter="slide(fromLeft)">
                                      <p:cBhvr>
                                        <p:cTn id="70" dur="500"/>
                                        <p:tgtEl>
                                          <p:spTgt spid="2356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23562"/>
                                        </p:tgtEl>
                                        <p:attrNameLst>
                                          <p:attrName>style.visibility</p:attrName>
                                        </p:attrNameLst>
                                      </p:cBhvr>
                                      <p:to>
                                        <p:strVal val="visible"/>
                                      </p:to>
                                    </p:set>
                                    <p:animEffect transition="in" filter="slide(fromTop)">
                                      <p:cBhvr>
                                        <p:cTn id="75" dur="500"/>
                                        <p:tgtEl>
                                          <p:spTgt spid="235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p:bldP spid="23556" grpId="0"/>
      <p:bldP spid="23557" grpId="0"/>
      <p:bldP spid="23558" grpId="0"/>
      <p:bldP spid="23559" grpId="0"/>
      <p:bldP spid="23560" grpId="0"/>
      <p:bldP spid="23561" grpId="0"/>
      <p:bldP spid="23562" grpId="0"/>
      <p:bldP spid="23563" grpId="0" animBg="1"/>
      <p:bldP spid="23564" grpId="0" animBg="1"/>
      <p:bldP spid="23565" grpId="0" animBg="1"/>
      <p:bldP spid="23566" grpId="0" animBg="1"/>
      <p:bldP spid="23567" grpId="0" animBg="1"/>
      <p:bldP spid="23568" grpId="0" animBg="1"/>
      <p:bldP spid="2356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Klasik okula Tepkiler Dönemi</a:t>
            </a:r>
          </a:p>
        </p:txBody>
      </p:sp>
      <p:sp>
        <p:nvSpPr>
          <p:cNvPr id="22531" name="Text Box 3"/>
          <p:cNvSpPr txBox="1">
            <a:spLocks noChangeArrowheads="1"/>
          </p:cNvSpPr>
          <p:nvPr/>
        </p:nvSpPr>
        <p:spPr bwMode="auto">
          <a:xfrm>
            <a:off x="1524000" y="1587500"/>
            <a:ext cx="8496300" cy="215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Bunlardan bir kısmı klasik okulun liberal iktisat politikası görüşünü eleştiren </a:t>
            </a:r>
            <a:r>
              <a:rPr lang="tr-TR" altLang="tr-TR" b="1"/>
              <a:t>Himayecilik Tezi </a:t>
            </a:r>
            <a:r>
              <a:rPr lang="tr-TR" altLang="tr-TR"/>
              <a:t>veya </a:t>
            </a:r>
            <a:r>
              <a:rPr lang="tr-TR" altLang="tr-TR" b="1"/>
              <a:t>Müdahaleci Okul</a:t>
            </a:r>
            <a:r>
              <a:rPr lang="tr-TR" altLang="tr-TR"/>
              <a:t>, </a:t>
            </a:r>
          </a:p>
          <a:p>
            <a:pPr eaLnBrk="1" hangingPunct="1">
              <a:spcBef>
                <a:spcPct val="50000"/>
              </a:spcBef>
            </a:pPr>
            <a:r>
              <a:rPr lang="tr-TR" altLang="tr-TR"/>
              <a:t>bir kısmı klasiklerin kullandıkları bilimsel metodları eleştiren </a:t>
            </a:r>
            <a:r>
              <a:rPr lang="tr-TR" altLang="tr-TR" b="1"/>
              <a:t>Tarihçi Okul</a:t>
            </a:r>
            <a:r>
              <a:rPr lang="tr-TR" altLang="tr-TR"/>
              <a:t>,</a:t>
            </a:r>
          </a:p>
          <a:p>
            <a:pPr eaLnBrk="1" hangingPunct="1">
              <a:spcBef>
                <a:spcPct val="50000"/>
              </a:spcBef>
            </a:pPr>
            <a:r>
              <a:rPr lang="tr-TR" altLang="tr-TR"/>
              <a:t>bir kısmı da klasiklerin savundukları kapitalist düzeni ve onun sosyal adalete ters düşen sonuçlarını şiddetle eleştiren </a:t>
            </a:r>
            <a:r>
              <a:rPr lang="tr-TR" altLang="tr-TR" b="1"/>
              <a:t>Sosyalist Düşünce Akımları </a:t>
            </a:r>
          </a:p>
          <a:p>
            <a:pPr eaLnBrk="1" hangingPunct="1">
              <a:spcBef>
                <a:spcPct val="50000"/>
              </a:spcBef>
            </a:pPr>
            <a:r>
              <a:rPr lang="tr-TR" altLang="tr-TR"/>
              <a:t>olarak ortaya çıkmıştır. </a:t>
            </a:r>
          </a:p>
        </p:txBody>
      </p:sp>
      <p:sp>
        <p:nvSpPr>
          <p:cNvPr id="22535" name="Text Box 7"/>
          <p:cNvSpPr txBox="1">
            <a:spLocks noChangeArrowheads="1"/>
          </p:cNvSpPr>
          <p:nvPr/>
        </p:nvSpPr>
        <p:spPr bwMode="auto">
          <a:xfrm>
            <a:off x="1524000" y="3752851"/>
            <a:ext cx="849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 </a:t>
            </a:r>
            <a:r>
              <a:rPr lang="tr-TR" altLang="tr-TR">
                <a:solidFill>
                  <a:schemeClr val="hlink"/>
                </a:solidFill>
              </a:rPr>
              <a:t>Müdahaleci Okul</a:t>
            </a:r>
            <a:r>
              <a:rPr lang="tr-TR" altLang="tr-TR"/>
              <a:t> (Frederick List. 1789-1846) s List’ e göre bir ulusun zenginliği  o ulusun sahip olduğu girişim gücüne bağlıdır. F. List yeni doğuş halinde olan Alman sanayiini gelişmiş İngiliz sanayiinin rekabetine karşı korumak için daima korumacı bir siyasetten yana olmuştur. </a:t>
            </a:r>
          </a:p>
        </p:txBody>
      </p:sp>
      <p:sp>
        <p:nvSpPr>
          <p:cNvPr id="22536" name="Text Box 8"/>
          <p:cNvSpPr txBox="1">
            <a:spLocks noChangeArrowheads="1"/>
          </p:cNvSpPr>
          <p:nvPr/>
        </p:nvSpPr>
        <p:spPr bwMode="auto">
          <a:xfrm>
            <a:off x="1524000" y="495458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solidFill>
                  <a:schemeClr val="hlink"/>
                </a:solidFill>
              </a:rPr>
              <a:t>Tarihçi Okul</a:t>
            </a:r>
            <a:r>
              <a:rPr lang="tr-TR" altLang="tr-TR"/>
              <a:t> ekonomi biliminde soyutlama metodu yerine tarih metodunun kullanılmasını önermiştir. </a:t>
            </a:r>
          </a:p>
        </p:txBody>
      </p:sp>
      <p:sp>
        <p:nvSpPr>
          <p:cNvPr id="22537" name="Text Box 9"/>
          <p:cNvSpPr txBox="1">
            <a:spLocks noChangeArrowheads="1"/>
          </p:cNvSpPr>
          <p:nvPr/>
        </p:nvSpPr>
        <p:spPr bwMode="auto">
          <a:xfrm>
            <a:off x="1524000" y="5608639"/>
            <a:ext cx="84963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solidFill>
                  <a:schemeClr val="hlink"/>
                </a:solidFill>
              </a:rPr>
              <a:t>Bilimsel Sosyalizm;</a:t>
            </a:r>
            <a:r>
              <a:rPr lang="tr-TR" altLang="tr-TR"/>
              <a:t> kurucusu Karl Marx’tır(1818-1883). Marx, Emek Değer Teorisini ve buna bağlı olarak Artık Değer Teorisini ortaya koymuştur. Marksizmde insan unsuru ve refahı ön plandadır.</a:t>
            </a:r>
          </a:p>
        </p:txBody>
      </p:sp>
      <p:sp>
        <p:nvSpPr>
          <p:cNvPr id="22538" name="Line 10"/>
          <p:cNvSpPr>
            <a:spLocks noChangeShapeType="1"/>
          </p:cNvSpPr>
          <p:nvPr/>
        </p:nvSpPr>
        <p:spPr bwMode="auto">
          <a:xfrm>
            <a:off x="1524000" y="37480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2539" name="Line 11"/>
          <p:cNvSpPr>
            <a:spLocks noChangeShapeType="1"/>
          </p:cNvSpPr>
          <p:nvPr/>
        </p:nvSpPr>
        <p:spPr bwMode="auto">
          <a:xfrm>
            <a:off x="1524000" y="4949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2540" name="Line 12"/>
          <p:cNvSpPr>
            <a:spLocks noChangeShapeType="1"/>
          </p:cNvSpPr>
          <p:nvPr/>
        </p:nvSpPr>
        <p:spPr bwMode="auto">
          <a:xfrm>
            <a:off x="1524000" y="56022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85243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slide(fromTop)">
                                      <p:cBhvr>
                                        <p:cTn id="7" dur="5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2531"/>
                                        </p:tgtEl>
                                        <p:attrNameLst>
                                          <p:attrName>style.visibility</p:attrName>
                                        </p:attrNameLst>
                                      </p:cBhvr>
                                      <p:to>
                                        <p:strVal val="visible"/>
                                      </p:to>
                                    </p:set>
                                    <p:animEffect transition="in" filter="slide(fromTop)">
                                      <p:cBhvr>
                                        <p:cTn id="12" dur="500"/>
                                        <p:tgtEl>
                                          <p:spTgt spid="2253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2538"/>
                                        </p:tgtEl>
                                        <p:attrNameLst>
                                          <p:attrName>style.visibility</p:attrName>
                                        </p:attrNameLst>
                                      </p:cBhvr>
                                      <p:to>
                                        <p:strVal val="visible"/>
                                      </p:to>
                                    </p:set>
                                    <p:animEffect transition="in" filter="slide(fromLeft)">
                                      <p:cBhvr>
                                        <p:cTn id="16" dur="500"/>
                                        <p:tgtEl>
                                          <p:spTgt spid="2253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2535"/>
                                        </p:tgtEl>
                                        <p:attrNameLst>
                                          <p:attrName>style.visibility</p:attrName>
                                        </p:attrNameLst>
                                      </p:cBhvr>
                                      <p:to>
                                        <p:strVal val="visible"/>
                                      </p:to>
                                    </p:set>
                                    <p:animEffect transition="in" filter="slide(fromTop)">
                                      <p:cBhvr>
                                        <p:cTn id="21" dur="500"/>
                                        <p:tgtEl>
                                          <p:spTgt spid="22535"/>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2539"/>
                                        </p:tgtEl>
                                        <p:attrNameLst>
                                          <p:attrName>style.visibility</p:attrName>
                                        </p:attrNameLst>
                                      </p:cBhvr>
                                      <p:to>
                                        <p:strVal val="visible"/>
                                      </p:to>
                                    </p:set>
                                    <p:animEffect transition="in" filter="slide(fromLeft)">
                                      <p:cBhvr>
                                        <p:cTn id="25" dur="500"/>
                                        <p:tgtEl>
                                          <p:spTgt spid="2253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2536"/>
                                        </p:tgtEl>
                                        <p:attrNameLst>
                                          <p:attrName>style.visibility</p:attrName>
                                        </p:attrNameLst>
                                      </p:cBhvr>
                                      <p:to>
                                        <p:strVal val="visible"/>
                                      </p:to>
                                    </p:set>
                                    <p:animEffect transition="in" filter="slide(fromTop)">
                                      <p:cBhvr>
                                        <p:cTn id="30" dur="500"/>
                                        <p:tgtEl>
                                          <p:spTgt spid="22536"/>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2540"/>
                                        </p:tgtEl>
                                        <p:attrNameLst>
                                          <p:attrName>style.visibility</p:attrName>
                                        </p:attrNameLst>
                                      </p:cBhvr>
                                      <p:to>
                                        <p:strVal val="visible"/>
                                      </p:to>
                                    </p:set>
                                    <p:animEffect transition="in" filter="slide(fromLeft)">
                                      <p:cBhvr>
                                        <p:cTn id="34" dur="500"/>
                                        <p:tgtEl>
                                          <p:spTgt spid="2254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2537"/>
                                        </p:tgtEl>
                                        <p:attrNameLst>
                                          <p:attrName>style.visibility</p:attrName>
                                        </p:attrNameLst>
                                      </p:cBhvr>
                                      <p:to>
                                        <p:strVal val="visible"/>
                                      </p:to>
                                    </p:set>
                                    <p:animEffect transition="in" filter="slide(fromTop)">
                                      <p:cBhvr>
                                        <p:cTn id="39" dur="500"/>
                                        <p:tgtEl>
                                          <p:spTgt spid="22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p:bldP spid="22535" grpId="0"/>
      <p:bldP spid="22536" grpId="0"/>
      <p:bldP spid="22537" grpId="0"/>
      <p:bldP spid="22538" grpId="0" animBg="1"/>
      <p:bldP spid="22539" grpId="0" animBg="1"/>
      <p:bldP spid="2254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Modern Ekonomi</a:t>
            </a:r>
          </a:p>
        </p:txBody>
      </p:sp>
      <p:sp>
        <p:nvSpPr>
          <p:cNvPr id="21507" name="Text Box 3"/>
          <p:cNvSpPr txBox="1">
            <a:spLocks noChangeArrowheads="1"/>
          </p:cNvSpPr>
          <p:nvPr/>
        </p:nvSpPr>
        <p:spPr bwMode="auto">
          <a:xfrm>
            <a:off x="1524000" y="1549401"/>
            <a:ext cx="849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hlink"/>
                </a:solidFill>
              </a:rPr>
              <a:t>Marjinalistler;</a:t>
            </a:r>
            <a:r>
              <a:rPr lang="tr-TR" altLang="tr-TR" b="1"/>
              <a:t> </a:t>
            </a:r>
            <a:r>
              <a:rPr lang="tr-TR" altLang="tr-TR"/>
              <a:t>Neoklasik veya marjinalist okul mensupları Klasik düşüncenin ekonomi biliminde öne aldığı, üretim, arz ve maliyet konularını geriye iterek, önemli olanın tüketim, talep ve fayda olduğu tezini geliştirmişlerdir Ekonomi literatüründe marjinal fayda kavramını geliştirmişlerdir. </a:t>
            </a:r>
          </a:p>
        </p:txBody>
      </p:sp>
      <p:sp>
        <p:nvSpPr>
          <p:cNvPr id="21508" name="Text Box 4"/>
          <p:cNvSpPr txBox="1">
            <a:spLocks noChangeArrowheads="1"/>
          </p:cNvSpPr>
          <p:nvPr/>
        </p:nvSpPr>
        <p:spPr bwMode="auto">
          <a:xfrm>
            <a:off x="1524000" y="300196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hlink"/>
                </a:solidFill>
              </a:rPr>
              <a:t>J.Maynard KEYNES (1883-1946)</a:t>
            </a:r>
            <a:endParaRPr lang="tr-TR" altLang="tr-TR" b="1"/>
          </a:p>
        </p:txBody>
      </p:sp>
      <p:sp>
        <p:nvSpPr>
          <p:cNvPr id="21509" name="Text Box 5"/>
          <p:cNvSpPr txBox="1">
            <a:spLocks noChangeArrowheads="1"/>
          </p:cNvSpPr>
          <p:nvPr/>
        </p:nvSpPr>
        <p:spPr bwMode="auto">
          <a:xfrm>
            <a:off x="1524000" y="35004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Keynes kendisinden öncekilerden farklı olarak bir denge değil, aksine  </a:t>
            </a:r>
            <a:r>
              <a:rPr lang="tr-TR" altLang="tr-TR" i="1"/>
              <a:t>dengesizlik teorisi</a:t>
            </a:r>
            <a:r>
              <a:rPr lang="tr-TR" altLang="tr-TR"/>
              <a:t>‘ni açıklamaya çalışmıştır. Kapitalist düzende tam istihdamı otomatik olarak sağlamanın söz konusu olamayacağı, müdahale etmek gerektiği tezini savunmuştur.</a:t>
            </a:r>
          </a:p>
        </p:txBody>
      </p:sp>
      <p:sp>
        <p:nvSpPr>
          <p:cNvPr id="21510" name="Text Box 6"/>
          <p:cNvSpPr txBox="1">
            <a:spLocks noChangeArrowheads="1"/>
          </p:cNvSpPr>
          <p:nvPr/>
        </p:nvSpPr>
        <p:spPr bwMode="auto">
          <a:xfrm>
            <a:off x="1524000" y="467836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hlink"/>
                </a:solidFill>
              </a:rPr>
              <a:t>Modern Büyüme Teorileri</a:t>
            </a:r>
            <a:r>
              <a:rPr lang="tr-TR" altLang="tr-TR"/>
              <a:t> </a:t>
            </a:r>
          </a:p>
        </p:txBody>
      </p:sp>
      <p:sp>
        <p:nvSpPr>
          <p:cNvPr id="21511" name="Text Box 7"/>
          <p:cNvSpPr txBox="1">
            <a:spLocks noChangeArrowheads="1"/>
          </p:cNvSpPr>
          <p:nvPr/>
        </p:nvSpPr>
        <p:spPr bwMode="auto">
          <a:xfrm>
            <a:off x="1524000" y="51752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Büyüme ve Kalkınma kavramları</a:t>
            </a:r>
          </a:p>
        </p:txBody>
      </p:sp>
      <p:sp>
        <p:nvSpPr>
          <p:cNvPr id="21512" name="Text Box 8"/>
          <p:cNvSpPr txBox="1">
            <a:spLocks noChangeArrowheads="1"/>
          </p:cNvSpPr>
          <p:nvPr/>
        </p:nvSpPr>
        <p:spPr bwMode="auto">
          <a:xfrm>
            <a:off x="1524000" y="580548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t>Kalkınma’da </a:t>
            </a:r>
            <a:r>
              <a:rPr lang="tr-TR" altLang="tr-TR"/>
              <a:t>söz konusu olan sadece ekonomik büyüme değil,  toplumun kurumsal, sosyal, kültürel ve politik yönleriyle de gelişmesidir. Bu nedenle de yapısal değişiklikler gerektirir. </a:t>
            </a:r>
          </a:p>
        </p:txBody>
      </p:sp>
      <p:sp>
        <p:nvSpPr>
          <p:cNvPr id="21513" name="Line 9"/>
          <p:cNvSpPr>
            <a:spLocks noChangeShapeType="1"/>
          </p:cNvSpPr>
          <p:nvPr/>
        </p:nvSpPr>
        <p:spPr bwMode="auto">
          <a:xfrm>
            <a:off x="1524000" y="28717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1514" name="Line 10"/>
          <p:cNvSpPr>
            <a:spLocks noChangeShapeType="1"/>
          </p:cNvSpPr>
          <p:nvPr/>
        </p:nvSpPr>
        <p:spPr bwMode="auto">
          <a:xfrm>
            <a:off x="1524000" y="4546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1515" name="Line 11"/>
          <p:cNvSpPr>
            <a:spLocks noChangeShapeType="1"/>
          </p:cNvSpPr>
          <p:nvPr/>
        </p:nvSpPr>
        <p:spPr bwMode="auto">
          <a:xfrm>
            <a:off x="1524000" y="5673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885645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slide(fromTop)">
                                      <p:cBhvr>
                                        <p:cTn id="7" dur="5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1507"/>
                                        </p:tgtEl>
                                        <p:attrNameLst>
                                          <p:attrName>style.visibility</p:attrName>
                                        </p:attrNameLst>
                                      </p:cBhvr>
                                      <p:to>
                                        <p:strVal val="visible"/>
                                      </p:to>
                                    </p:set>
                                    <p:animEffect transition="in" filter="slide(fromTop)">
                                      <p:cBhvr>
                                        <p:cTn id="12" dur="500"/>
                                        <p:tgtEl>
                                          <p:spTgt spid="2150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1513"/>
                                        </p:tgtEl>
                                        <p:attrNameLst>
                                          <p:attrName>style.visibility</p:attrName>
                                        </p:attrNameLst>
                                      </p:cBhvr>
                                      <p:to>
                                        <p:strVal val="visible"/>
                                      </p:to>
                                    </p:set>
                                    <p:animEffect transition="in" filter="slide(fromLeft)">
                                      <p:cBhvr>
                                        <p:cTn id="16" dur="500"/>
                                        <p:tgtEl>
                                          <p:spTgt spid="2151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1508"/>
                                        </p:tgtEl>
                                        <p:attrNameLst>
                                          <p:attrName>style.visibility</p:attrName>
                                        </p:attrNameLst>
                                      </p:cBhvr>
                                      <p:to>
                                        <p:strVal val="visible"/>
                                      </p:to>
                                    </p:set>
                                    <p:animEffect transition="in" filter="slide(fromTop)">
                                      <p:cBhvr>
                                        <p:cTn id="21" dur="500"/>
                                        <p:tgtEl>
                                          <p:spTgt spid="2150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21509"/>
                                        </p:tgtEl>
                                        <p:attrNameLst>
                                          <p:attrName>style.visibility</p:attrName>
                                        </p:attrNameLst>
                                      </p:cBhvr>
                                      <p:to>
                                        <p:strVal val="visible"/>
                                      </p:to>
                                    </p:set>
                                    <p:animEffect transition="in" filter="slide(fromTop)">
                                      <p:cBhvr>
                                        <p:cTn id="26" dur="500"/>
                                        <p:tgtEl>
                                          <p:spTgt spid="21509"/>
                                        </p:tgtEl>
                                      </p:cBhvr>
                                    </p:animEffect>
                                  </p:childTnLst>
                                </p:cTn>
                              </p:par>
                            </p:childTnLst>
                          </p:cTn>
                        </p:par>
                        <p:par>
                          <p:cTn id="27" fill="hold" nodeType="afterGroup">
                            <p:stCondLst>
                              <p:cond delay="500"/>
                            </p:stCondLst>
                            <p:childTnLst>
                              <p:par>
                                <p:cTn id="28" presetID="12" presetClass="entr" presetSubtype="8" fill="hold" grpId="0" nodeType="afterEffect">
                                  <p:stCondLst>
                                    <p:cond delay="0"/>
                                  </p:stCondLst>
                                  <p:childTnLst>
                                    <p:set>
                                      <p:cBhvr>
                                        <p:cTn id="29" dur="1" fill="hold">
                                          <p:stCondLst>
                                            <p:cond delay="0"/>
                                          </p:stCondLst>
                                        </p:cTn>
                                        <p:tgtEl>
                                          <p:spTgt spid="21514"/>
                                        </p:tgtEl>
                                        <p:attrNameLst>
                                          <p:attrName>style.visibility</p:attrName>
                                        </p:attrNameLst>
                                      </p:cBhvr>
                                      <p:to>
                                        <p:strVal val="visible"/>
                                      </p:to>
                                    </p:set>
                                    <p:animEffect transition="in" filter="slide(fromLeft)">
                                      <p:cBhvr>
                                        <p:cTn id="30" dur="500"/>
                                        <p:tgtEl>
                                          <p:spTgt spid="2151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1510"/>
                                        </p:tgtEl>
                                        <p:attrNameLst>
                                          <p:attrName>style.visibility</p:attrName>
                                        </p:attrNameLst>
                                      </p:cBhvr>
                                      <p:to>
                                        <p:strVal val="visible"/>
                                      </p:to>
                                    </p:set>
                                    <p:animEffect transition="in" filter="slide(fromTop)">
                                      <p:cBhvr>
                                        <p:cTn id="35" dur="500"/>
                                        <p:tgtEl>
                                          <p:spTgt spid="2151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21511"/>
                                        </p:tgtEl>
                                        <p:attrNameLst>
                                          <p:attrName>style.visibility</p:attrName>
                                        </p:attrNameLst>
                                      </p:cBhvr>
                                      <p:to>
                                        <p:strVal val="visible"/>
                                      </p:to>
                                    </p:set>
                                    <p:animEffect transition="in" filter="slide(fromTop)">
                                      <p:cBhvr>
                                        <p:cTn id="40" dur="500"/>
                                        <p:tgtEl>
                                          <p:spTgt spid="21511"/>
                                        </p:tgtEl>
                                      </p:cBhvr>
                                    </p:animEffect>
                                  </p:childTnLst>
                                </p:cTn>
                              </p:par>
                            </p:childTnLst>
                          </p:cTn>
                        </p:par>
                        <p:par>
                          <p:cTn id="41" fill="hold" nodeType="afterGroup">
                            <p:stCondLst>
                              <p:cond delay="500"/>
                            </p:stCondLst>
                            <p:childTnLst>
                              <p:par>
                                <p:cTn id="42" presetID="12" presetClass="entr" presetSubtype="8" fill="hold" grpId="0" nodeType="afterEffect">
                                  <p:stCondLst>
                                    <p:cond delay="0"/>
                                  </p:stCondLst>
                                  <p:childTnLst>
                                    <p:set>
                                      <p:cBhvr>
                                        <p:cTn id="43" dur="1" fill="hold">
                                          <p:stCondLst>
                                            <p:cond delay="0"/>
                                          </p:stCondLst>
                                        </p:cTn>
                                        <p:tgtEl>
                                          <p:spTgt spid="21515"/>
                                        </p:tgtEl>
                                        <p:attrNameLst>
                                          <p:attrName>style.visibility</p:attrName>
                                        </p:attrNameLst>
                                      </p:cBhvr>
                                      <p:to>
                                        <p:strVal val="visible"/>
                                      </p:to>
                                    </p:set>
                                    <p:animEffect transition="in" filter="slide(fromLeft)">
                                      <p:cBhvr>
                                        <p:cTn id="44" dur="500"/>
                                        <p:tgtEl>
                                          <p:spTgt spid="2151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21512"/>
                                        </p:tgtEl>
                                        <p:attrNameLst>
                                          <p:attrName>style.visibility</p:attrName>
                                        </p:attrNameLst>
                                      </p:cBhvr>
                                      <p:to>
                                        <p:strVal val="visible"/>
                                      </p:to>
                                    </p:set>
                                    <p:animEffect transition="in" filter="slide(fromTop)">
                                      <p:cBhvr>
                                        <p:cTn id="49" dur="5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21509" grpId="0"/>
      <p:bldP spid="21510" grpId="0"/>
      <p:bldP spid="21511" grpId="0"/>
      <p:bldP spid="21512" grpId="0"/>
      <p:bldP spid="21513" grpId="0" animBg="1"/>
      <p:bldP spid="21514" grpId="0" animBg="1"/>
      <p:bldP spid="215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Temel ekonomik Kavramlar</a:t>
            </a:r>
          </a:p>
        </p:txBody>
      </p:sp>
      <p:sp>
        <p:nvSpPr>
          <p:cNvPr id="20483" name="Text Box 3"/>
          <p:cNvSpPr txBox="1">
            <a:spLocks noChangeArrowheads="1"/>
          </p:cNvSpPr>
          <p:nvPr/>
        </p:nvSpPr>
        <p:spPr bwMode="auto">
          <a:xfrm>
            <a:off x="1524000" y="15033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İhtiyaç</a:t>
            </a:r>
          </a:p>
        </p:txBody>
      </p:sp>
      <p:sp>
        <p:nvSpPr>
          <p:cNvPr id="20484" name="Text Box 4"/>
          <p:cNvSpPr txBox="1">
            <a:spLocks noChangeArrowheads="1"/>
          </p:cNvSpPr>
          <p:nvPr/>
        </p:nvSpPr>
        <p:spPr bwMode="auto">
          <a:xfrm>
            <a:off x="1524000" y="19542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İnsan</a:t>
            </a:r>
            <a:r>
              <a:rPr lang="tr-TR" altLang="tr-TR"/>
              <a:t>oğlu, yaşamını </a:t>
            </a:r>
            <a:r>
              <a:rPr lang="en-GB" altLang="tr-TR"/>
              <a:t>biyolojik ve sosyal olarak yüksek standartlarda sürdürmek amacıyla sürekli bir çaba içerisindedir.</a:t>
            </a:r>
            <a:r>
              <a:rPr lang="tr-TR" altLang="tr-TR"/>
              <a:t> </a:t>
            </a:r>
          </a:p>
        </p:txBody>
      </p:sp>
      <p:sp>
        <p:nvSpPr>
          <p:cNvPr id="20485" name="Text Box 5"/>
          <p:cNvSpPr txBox="1">
            <a:spLocks noChangeArrowheads="1"/>
          </p:cNvSpPr>
          <p:nvPr/>
        </p:nvSpPr>
        <p:spPr bwMode="auto">
          <a:xfrm>
            <a:off x="1524000" y="27654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İnsanın bu çabası kendisi dışındaki bir takım unsurların varlığıyla mümkün olabilmektedir</a:t>
            </a:r>
            <a:r>
              <a:rPr lang="tr-TR" altLang="tr-TR"/>
              <a:t> </a:t>
            </a:r>
          </a:p>
        </p:txBody>
      </p:sp>
      <p:sp>
        <p:nvSpPr>
          <p:cNvPr id="20486" name="Text Box 6"/>
          <p:cNvSpPr txBox="1">
            <a:spLocks noChangeArrowheads="1"/>
          </p:cNvSpPr>
          <p:nvPr/>
        </p:nvSpPr>
        <p:spPr bwMode="auto">
          <a:xfrm>
            <a:off x="1524000" y="33020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unsurların yokluğu, insana açlık, susama, üşüme gibi çeşitli derecelerde rahatsızlıklar yaşatabilir; hatta yaşamını yitirmesine neden olabilir.</a:t>
            </a:r>
          </a:p>
        </p:txBody>
      </p:sp>
      <p:sp>
        <p:nvSpPr>
          <p:cNvPr id="20487" name="Text Box 7"/>
          <p:cNvSpPr txBox="1">
            <a:spLocks noChangeArrowheads="1"/>
          </p:cNvSpPr>
          <p:nvPr/>
        </p:nvSpPr>
        <p:spPr bwMode="auto">
          <a:xfrm>
            <a:off x="1524000" y="4111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Varlıkları ise  doyma, ısınma, müzik dinleme, modaya uygun giyinme gibi sevinç ve zevk duygusuna neden olur</a:t>
            </a:r>
            <a:r>
              <a:rPr lang="tr-TR" altLang="tr-TR"/>
              <a:t> </a:t>
            </a:r>
          </a:p>
        </p:txBody>
      </p:sp>
      <p:sp>
        <p:nvSpPr>
          <p:cNvPr id="20488" name="Text Box 8"/>
          <p:cNvSpPr txBox="1">
            <a:spLocks noChangeArrowheads="1"/>
          </p:cNvSpPr>
          <p:nvPr/>
        </p:nvSpPr>
        <p:spPr bwMode="auto">
          <a:xfrm>
            <a:off x="1524000" y="49228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Yokluklarında insana üzüntü ve acı veren, varlıklarında  ise hoşnutluk ve sevinç duyguları yaratan bu unsurlara</a:t>
            </a:r>
            <a:r>
              <a:rPr lang="tr-TR" altLang="tr-TR" b="1">
                <a:solidFill>
                  <a:schemeClr val="hlink"/>
                </a:solidFill>
              </a:rPr>
              <a:t> ihtiyaç </a:t>
            </a:r>
            <a:r>
              <a:rPr lang="tr-TR" altLang="tr-TR"/>
              <a:t>denir.</a:t>
            </a:r>
          </a:p>
        </p:txBody>
      </p:sp>
      <p:sp>
        <p:nvSpPr>
          <p:cNvPr id="20489" name="Text Box 9"/>
          <p:cNvSpPr txBox="1">
            <a:spLocks noChangeArrowheads="1"/>
          </p:cNvSpPr>
          <p:nvPr/>
        </p:nvSpPr>
        <p:spPr bwMode="auto">
          <a:xfrm>
            <a:off x="1524000" y="573405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İnsanların gidermek istedikleri çok sayıda ve çeşitte ihtiyaçları vardır. Üstelik bunlardan yemek yemek, susamak gibi bazıları tatmin edilse bile bir süre sonra tekrar ortaya çıkarlar.</a:t>
            </a:r>
          </a:p>
        </p:txBody>
      </p:sp>
      <p:sp>
        <p:nvSpPr>
          <p:cNvPr id="20491" name="Line 11"/>
          <p:cNvSpPr>
            <a:spLocks noChangeShapeType="1"/>
          </p:cNvSpPr>
          <p:nvPr/>
        </p:nvSpPr>
        <p:spPr bwMode="auto">
          <a:xfrm>
            <a:off x="1524000" y="26812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2" name="Line 12"/>
          <p:cNvSpPr>
            <a:spLocks noChangeShapeType="1"/>
          </p:cNvSpPr>
          <p:nvPr/>
        </p:nvSpPr>
        <p:spPr bwMode="auto">
          <a:xfrm>
            <a:off x="1524000" y="32162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3" name="Line 13"/>
          <p:cNvSpPr>
            <a:spLocks noChangeShapeType="1"/>
          </p:cNvSpPr>
          <p:nvPr/>
        </p:nvSpPr>
        <p:spPr bwMode="auto">
          <a:xfrm>
            <a:off x="1524000" y="4027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4" name="Line 14"/>
          <p:cNvSpPr>
            <a:spLocks noChangeShapeType="1"/>
          </p:cNvSpPr>
          <p:nvPr/>
        </p:nvSpPr>
        <p:spPr bwMode="auto">
          <a:xfrm>
            <a:off x="1524000" y="48387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495" name="Line 15"/>
          <p:cNvSpPr>
            <a:spLocks noChangeShapeType="1"/>
          </p:cNvSpPr>
          <p:nvPr/>
        </p:nvSpPr>
        <p:spPr bwMode="auto">
          <a:xfrm>
            <a:off x="1524000" y="5648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3245316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slide(fromTop)">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slide(fromTop)">
                                      <p:cBhvr>
                                        <p:cTn id="12" dur="500"/>
                                        <p:tgtEl>
                                          <p:spTgt spid="204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20484"/>
                                        </p:tgtEl>
                                        <p:attrNameLst>
                                          <p:attrName>style.visibility</p:attrName>
                                        </p:attrNameLst>
                                      </p:cBhvr>
                                      <p:to>
                                        <p:strVal val="visible"/>
                                      </p:to>
                                    </p:set>
                                    <p:animEffect transition="in" filter="slide(fromTop)">
                                      <p:cBhvr>
                                        <p:cTn id="17" dur="500"/>
                                        <p:tgtEl>
                                          <p:spTgt spid="20484"/>
                                        </p:tgtEl>
                                      </p:cBhvr>
                                    </p:animEffect>
                                  </p:childTnLst>
                                </p:cTn>
                              </p:par>
                            </p:childTnLst>
                          </p:cTn>
                        </p:par>
                        <p:par>
                          <p:cTn id="18" fill="hold" nodeType="afterGroup">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20491"/>
                                        </p:tgtEl>
                                        <p:attrNameLst>
                                          <p:attrName>style.visibility</p:attrName>
                                        </p:attrNameLst>
                                      </p:cBhvr>
                                      <p:to>
                                        <p:strVal val="visible"/>
                                      </p:to>
                                    </p:set>
                                    <p:animEffect transition="in" filter="slide(fromLeft)">
                                      <p:cBhvr>
                                        <p:cTn id="21" dur="500"/>
                                        <p:tgtEl>
                                          <p:spTgt spid="2049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20485"/>
                                        </p:tgtEl>
                                        <p:attrNameLst>
                                          <p:attrName>style.visibility</p:attrName>
                                        </p:attrNameLst>
                                      </p:cBhvr>
                                      <p:to>
                                        <p:strVal val="visible"/>
                                      </p:to>
                                    </p:set>
                                    <p:animEffect transition="in" filter="slide(fromTop)">
                                      <p:cBhvr>
                                        <p:cTn id="26" dur="500"/>
                                        <p:tgtEl>
                                          <p:spTgt spid="20485"/>
                                        </p:tgtEl>
                                      </p:cBhvr>
                                    </p:animEffect>
                                  </p:childTnLst>
                                </p:cTn>
                              </p:par>
                            </p:childTnLst>
                          </p:cTn>
                        </p:par>
                        <p:par>
                          <p:cTn id="27" fill="hold" nodeType="afterGroup">
                            <p:stCondLst>
                              <p:cond delay="500"/>
                            </p:stCondLst>
                            <p:childTnLst>
                              <p:par>
                                <p:cTn id="28" presetID="12" presetClass="entr" presetSubtype="8" fill="hold" grpId="0" nodeType="afterEffect">
                                  <p:stCondLst>
                                    <p:cond delay="0"/>
                                  </p:stCondLst>
                                  <p:childTnLst>
                                    <p:set>
                                      <p:cBhvr>
                                        <p:cTn id="29" dur="1" fill="hold">
                                          <p:stCondLst>
                                            <p:cond delay="0"/>
                                          </p:stCondLst>
                                        </p:cTn>
                                        <p:tgtEl>
                                          <p:spTgt spid="20492"/>
                                        </p:tgtEl>
                                        <p:attrNameLst>
                                          <p:attrName>style.visibility</p:attrName>
                                        </p:attrNameLst>
                                      </p:cBhvr>
                                      <p:to>
                                        <p:strVal val="visible"/>
                                      </p:to>
                                    </p:set>
                                    <p:animEffect transition="in" filter="slide(fromLeft)">
                                      <p:cBhvr>
                                        <p:cTn id="30" dur="500"/>
                                        <p:tgtEl>
                                          <p:spTgt spid="2049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0486"/>
                                        </p:tgtEl>
                                        <p:attrNameLst>
                                          <p:attrName>style.visibility</p:attrName>
                                        </p:attrNameLst>
                                      </p:cBhvr>
                                      <p:to>
                                        <p:strVal val="visible"/>
                                      </p:to>
                                    </p:set>
                                    <p:animEffect transition="in" filter="slide(fromTop)">
                                      <p:cBhvr>
                                        <p:cTn id="35" dur="500"/>
                                        <p:tgtEl>
                                          <p:spTgt spid="20486"/>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20493"/>
                                        </p:tgtEl>
                                        <p:attrNameLst>
                                          <p:attrName>style.visibility</p:attrName>
                                        </p:attrNameLst>
                                      </p:cBhvr>
                                      <p:to>
                                        <p:strVal val="visible"/>
                                      </p:to>
                                    </p:set>
                                    <p:animEffect transition="in" filter="slide(fromLeft)">
                                      <p:cBhvr>
                                        <p:cTn id="39" dur="500"/>
                                        <p:tgtEl>
                                          <p:spTgt spid="2049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0487"/>
                                        </p:tgtEl>
                                        <p:attrNameLst>
                                          <p:attrName>style.visibility</p:attrName>
                                        </p:attrNameLst>
                                      </p:cBhvr>
                                      <p:to>
                                        <p:strVal val="visible"/>
                                      </p:to>
                                    </p:set>
                                    <p:animEffect transition="in" filter="slide(fromTop)">
                                      <p:cBhvr>
                                        <p:cTn id="44" dur="500"/>
                                        <p:tgtEl>
                                          <p:spTgt spid="20487"/>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20494"/>
                                        </p:tgtEl>
                                        <p:attrNameLst>
                                          <p:attrName>style.visibility</p:attrName>
                                        </p:attrNameLst>
                                      </p:cBhvr>
                                      <p:to>
                                        <p:strVal val="visible"/>
                                      </p:to>
                                    </p:set>
                                    <p:animEffect transition="in" filter="slide(fromLeft)">
                                      <p:cBhvr>
                                        <p:cTn id="48" dur="500"/>
                                        <p:tgtEl>
                                          <p:spTgt spid="2049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20488"/>
                                        </p:tgtEl>
                                        <p:attrNameLst>
                                          <p:attrName>style.visibility</p:attrName>
                                        </p:attrNameLst>
                                      </p:cBhvr>
                                      <p:to>
                                        <p:strVal val="visible"/>
                                      </p:to>
                                    </p:set>
                                    <p:animEffect transition="in" filter="slide(fromTop)">
                                      <p:cBhvr>
                                        <p:cTn id="53" dur="500"/>
                                        <p:tgtEl>
                                          <p:spTgt spid="20488"/>
                                        </p:tgtEl>
                                      </p:cBhvr>
                                    </p:animEffect>
                                  </p:childTnLst>
                                </p:cTn>
                              </p:par>
                            </p:childTnLst>
                          </p:cTn>
                        </p:par>
                        <p:par>
                          <p:cTn id="54" fill="hold" nodeType="afterGroup">
                            <p:stCondLst>
                              <p:cond delay="500"/>
                            </p:stCondLst>
                            <p:childTnLst>
                              <p:par>
                                <p:cTn id="55" presetID="12" presetClass="entr" presetSubtype="8" fill="hold" grpId="0" nodeType="afterEffect">
                                  <p:stCondLst>
                                    <p:cond delay="0"/>
                                  </p:stCondLst>
                                  <p:childTnLst>
                                    <p:set>
                                      <p:cBhvr>
                                        <p:cTn id="56" dur="1" fill="hold">
                                          <p:stCondLst>
                                            <p:cond delay="0"/>
                                          </p:stCondLst>
                                        </p:cTn>
                                        <p:tgtEl>
                                          <p:spTgt spid="20495"/>
                                        </p:tgtEl>
                                        <p:attrNameLst>
                                          <p:attrName>style.visibility</p:attrName>
                                        </p:attrNameLst>
                                      </p:cBhvr>
                                      <p:to>
                                        <p:strVal val="visible"/>
                                      </p:to>
                                    </p:set>
                                    <p:animEffect transition="in" filter="slide(fromLeft)">
                                      <p:cBhvr>
                                        <p:cTn id="57" dur="500"/>
                                        <p:tgtEl>
                                          <p:spTgt spid="2049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1" fill="hold" grpId="0" nodeType="clickEffect">
                                  <p:stCondLst>
                                    <p:cond delay="0"/>
                                  </p:stCondLst>
                                  <p:childTnLst>
                                    <p:set>
                                      <p:cBhvr>
                                        <p:cTn id="61" dur="1" fill="hold">
                                          <p:stCondLst>
                                            <p:cond delay="0"/>
                                          </p:stCondLst>
                                        </p:cTn>
                                        <p:tgtEl>
                                          <p:spTgt spid="20489"/>
                                        </p:tgtEl>
                                        <p:attrNameLst>
                                          <p:attrName>style.visibility</p:attrName>
                                        </p:attrNameLst>
                                      </p:cBhvr>
                                      <p:to>
                                        <p:strVal val="visible"/>
                                      </p:to>
                                    </p:set>
                                    <p:animEffect transition="in" filter="slide(fromTop)">
                                      <p:cBhvr>
                                        <p:cTn id="62" dur="500"/>
                                        <p:tgtEl>
                                          <p:spTgt spid="20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20484" grpId="0"/>
      <p:bldP spid="20485" grpId="0"/>
      <p:bldP spid="20486" grpId="0"/>
      <p:bldP spid="20487" grpId="0"/>
      <p:bldP spid="20488" grpId="0"/>
      <p:bldP spid="20489" grpId="0"/>
      <p:bldP spid="20491" grpId="0" animBg="1"/>
      <p:bldP spid="20492" grpId="0" animBg="1"/>
      <p:bldP spid="20493" grpId="0" animBg="1"/>
      <p:bldP spid="20494" grpId="0" animBg="1"/>
      <p:bldP spid="2049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524000" y="12684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 yaşamının devamı için gerekli olan beslenme, barınma, ısınma, dinlenme gibi ihtiyaçlar </a:t>
            </a:r>
            <a:r>
              <a:rPr lang="tr-TR" altLang="tr-TR" b="1"/>
              <a:t> </a:t>
            </a:r>
            <a:r>
              <a:rPr lang="tr-TR" altLang="tr-TR" b="1">
                <a:solidFill>
                  <a:schemeClr val="hlink"/>
                </a:solidFill>
              </a:rPr>
              <a:t>Zorunlu İhtiyaçlar</a:t>
            </a:r>
            <a:r>
              <a:rPr lang="tr-TR" altLang="tr-TR"/>
              <a:t> olarak adlandırılır.</a:t>
            </a:r>
          </a:p>
        </p:txBody>
      </p:sp>
      <p:sp>
        <p:nvSpPr>
          <p:cNvPr id="35843" name="Text Box 3"/>
          <p:cNvSpPr txBox="1">
            <a:spLocks noChangeArrowheads="1"/>
          </p:cNvSpPr>
          <p:nvPr/>
        </p:nvSpPr>
        <p:spPr bwMode="auto">
          <a:xfrm>
            <a:off x="1524000" y="21669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Eğitim, eğlence vb. ihtiyaçlar ise </a:t>
            </a:r>
            <a:r>
              <a:rPr lang="tr-TR" altLang="tr-TR" b="1">
                <a:solidFill>
                  <a:schemeClr val="hlink"/>
                </a:solidFill>
              </a:rPr>
              <a:t>Sosyal ve Kültürel İhtiyaçlar</a:t>
            </a:r>
            <a:r>
              <a:rPr lang="tr-TR" altLang="tr-TR" b="1" i="1"/>
              <a:t> </a:t>
            </a:r>
            <a:r>
              <a:rPr lang="tr-TR" altLang="tr-TR"/>
              <a:t>olarak adlandırılır.</a:t>
            </a:r>
          </a:p>
        </p:txBody>
      </p:sp>
      <p:sp>
        <p:nvSpPr>
          <p:cNvPr id="35844" name="Text Box 4"/>
          <p:cNvSpPr txBox="1">
            <a:spLocks noChangeArrowheads="1"/>
          </p:cNvSpPr>
          <p:nvPr/>
        </p:nvSpPr>
        <p:spPr bwMode="auto">
          <a:xfrm>
            <a:off x="1524000" y="27924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İhtiyaçlar ile ilgili olarak şu tespitler yapılabilir:</a:t>
            </a:r>
          </a:p>
        </p:txBody>
      </p:sp>
      <p:sp>
        <p:nvSpPr>
          <p:cNvPr id="35845" name="Text Box 5"/>
          <p:cNvSpPr txBox="1">
            <a:spLocks noChangeArrowheads="1"/>
          </p:cNvSpPr>
          <p:nvPr/>
        </p:nvSpPr>
        <p:spPr bwMode="auto">
          <a:xfrm>
            <a:off x="1524000" y="32877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İhtiyaçlar sonsuzdur.</a:t>
            </a:r>
          </a:p>
        </p:txBody>
      </p:sp>
      <p:sp>
        <p:nvSpPr>
          <p:cNvPr id="35846" name="Text Box 6"/>
          <p:cNvSpPr txBox="1">
            <a:spLocks noChangeArrowheads="1"/>
          </p:cNvSpPr>
          <p:nvPr/>
        </p:nvSpPr>
        <p:spPr bwMode="auto">
          <a:xfrm>
            <a:off x="1524000" y="39131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İhtiyaçlar şiddet açısından farklılık gösterirler</a:t>
            </a:r>
          </a:p>
        </p:txBody>
      </p:sp>
      <p:sp>
        <p:nvSpPr>
          <p:cNvPr id="35847" name="Text Box 7"/>
          <p:cNvSpPr txBox="1">
            <a:spLocks noChangeArrowheads="1"/>
          </p:cNvSpPr>
          <p:nvPr/>
        </p:nvSpPr>
        <p:spPr bwMode="auto">
          <a:xfrm>
            <a:off x="1524000" y="45386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İhtiyaçların şiddeti tatmin edildikçe azalır.</a:t>
            </a:r>
            <a:r>
              <a:rPr lang="en-GB" altLang="tr-TR"/>
              <a:t>.</a:t>
            </a:r>
            <a:r>
              <a:rPr lang="tr-TR" altLang="tr-TR"/>
              <a:t> </a:t>
            </a:r>
          </a:p>
        </p:txBody>
      </p:sp>
      <p:sp>
        <p:nvSpPr>
          <p:cNvPr id="35848" name="Text Box 8"/>
          <p:cNvSpPr txBox="1">
            <a:spLocks noChangeArrowheads="1"/>
          </p:cNvSpPr>
          <p:nvPr/>
        </p:nvSpPr>
        <p:spPr bwMode="auto">
          <a:xfrm>
            <a:off x="1524000" y="51641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Başlangıçta zorunlu olmayan ihtiyaçlar zamanla zorunlu hale gelebilir. İhtiyaçlar ve ihtiyaçları tatmine yarayan araçlar birbiri ile ikame edilebilir.</a:t>
            </a:r>
          </a:p>
        </p:txBody>
      </p:sp>
      <p:sp>
        <p:nvSpPr>
          <p:cNvPr id="35849" name="Line 9"/>
          <p:cNvSpPr>
            <a:spLocks noChangeShapeType="1"/>
          </p:cNvSpPr>
          <p:nvPr/>
        </p:nvSpPr>
        <p:spPr bwMode="auto">
          <a:xfrm>
            <a:off x="1524000" y="20383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0" name="Line 10"/>
          <p:cNvSpPr>
            <a:spLocks noChangeShapeType="1"/>
          </p:cNvSpPr>
          <p:nvPr/>
        </p:nvSpPr>
        <p:spPr bwMode="auto">
          <a:xfrm>
            <a:off x="1524000" y="2663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1" name="Line 11"/>
          <p:cNvSpPr>
            <a:spLocks noChangeShapeType="1"/>
          </p:cNvSpPr>
          <p:nvPr/>
        </p:nvSpPr>
        <p:spPr bwMode="auto">
          <a:xfrm>
            <a:off x="1524000" y="3784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2" name="Line 12"/>
          <p:cNvSpPr>
            <a:spLocks noChangeShapeType="1"/>
          </p:cNvSpPr>
          <p:nvPr/>
        </p:nvSpPr>
        <p:spPr bwMode="auto">
          <a:xfrm>
            <a:off x="1524000" y="4408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5853" name="Line 13"/>
          <p:cNvSpPr>
            <a:spLocks noChangeShapeType="1"/>
          </p:cNvSpPr>
          <p:nvPr/>
        </p:nvSpPr>
        <p:spPr bwMode="auto">
          <a:xfrm>
            <a:off x="1524000" y="50339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469695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slide(fromTop)">
                                      <p:cBhvr>
                                        <p:cTn id="7" dur="500"/>
                                        <p:tgtEl>
                                          <p:spTgt spid="35842"/>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35849"/>
                                        </p:tgtEl>
                                        <p:attrNameLst>
                                          <p:attrName>style.visibility</p:attrName>
                                        </p:attrNameLst>
                                      </p:cBhvr>
                                      <p:to>
                                        <p:strVal val="visible"/>
                                      </p:to>
                                    </p:set>
                                    <p:animEffect transition="in" filter="slide(fromLeft)">
                                      <p:cBhvr>
                                        <p:cTn id="11" dur="500"/>
                                        <p:tgtEl>
                                          <p:spTgt spid="3584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35843"/>
                                        </p:tgtEl>
                                        <p:attrNameLst>
                                          <p:attrName>style.visibility</p:attrName>
                                        </p:attrNameLst>
                                      </p:cBhvr>
                                      <p:to>
                                        <p:strVal val="visible"/>
                                      </p:to>
                                    </p:set>
                                    <p:animEffect transition="in" filter="slide(fromTop)">
                                      <p:cBhvr>
                                        <p:cTn id="16" dur="500"/>
                                        <p:tgtEl>
                                          <p:spTgt spid="35843"/>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35850"/>
                                        </p:tgtEl>
                                        <p:attrNameLst>
                                          <p:attrName>style.visibility</p:attrName>
                                        </p:attrNameLst>
                                      </p:cBhvr>
                                      <p:to>
                                        <p:strVal val="visible"/>
                                      </p:to>
                                    </p:set>
                                    <p:animEffect transition="in" filter="slide(fromLeft)">
                                      <p:cBhvr>
                                        <p:cTn id="20" dur="500"/>
                                        <p:tgtEl>
                                          <p:spTgt spid="3585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5844"/>
                                        </p:tgtEl>
                                        <p:attrNameLst>
                                          <p:attrName>style.visibility</p:attrName>
                                        </p:attrNameLst>
                                      </p:cBhvr>
                                      <p:to>
                                        <p:strVal val="visible"/>
                                      </p:to>
                                    </p:set>
                                    <p:animEffect transition="in" filter="slide(fromTop)">
                                      <p:cBhvr>
                                        <p:cTn id="25" dur="500"/>
                                        <p:tgtEl>
                                          <p:spTgt spid="3584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5845"/>
                                        </p:tgtEl>
                                        <p:attrNameLst>
                                          <p:attrName>style.visibility</p:attrName>
                                        </p:attrNameLst>
                                      </p:cBhvr>
                                      <p:to>
                                        <p:strVal val="visible"/>
                                      </p:to>
                                    </p:set>
                                    <p:animEffect transition="in" filter="slide(fromTop)">
                                      <p:cBhvr>
                                        <p:cTn id="30" dur="500"/>
                                        <p:tgtEl>
                                          <p:spTgt spid="3584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5851"/>
                                        </p:tgtEl>
                                        <p:attrNameLst>
                                          <p:attrName>style.visibility</p:attrName>
                                        </p:attrNameLst>
                                      </p:cBhvr>
                                      <p:to>
                                        <p:strVal val="visible"/>
                                      </p:to>
                                    </p:set>
                                    <p:animEffect transition="in" filter="slide(fromLeft)">
                                      <p:cBhvr>
                                        <p:cTn id="34" dur="500"/>
                                        <p:tgtEl>
                                          <p:spTgt spid="3585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5846"/>
                                        </p:tgtEl>
                                        <p:attrNameLst>
                                          <p:attrName>style.visibility</p:attrName>
                                        </p:attrNameLst>
                                      </p:cBhvr>
                                      <p:to>
                                        <p:strVal val="visible"/>
                                      </p:to>
                                    </p:set>
                                    <p:animEffect transition="in" filter="slide(fromTop)">
                                      <p:cBhvr>
                                        <p:cTn id="39" dur="500"/>
                                        <p:tgtEl>
                                          <p:spTgt spid="35846"/>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5852"/>
                                        </p:tgtEl>
                                        <p:attrNameLst>
                                          <p:attrName>style.visibility</p:attrName>
                                        </p:attrNameLst>
                                      </p:cBhvr>
                                      <p:to>
                                        <p:strVal val="visible"/>
                                      </p:to>
                                    </p:set>
                                    <p:animEffect transition="in" filter="slide(fromLeft)">
                                      <p:cBhvr>
                                        <p:cTn id="43" dur="500"/>
                                        <p:tgtEl>
                                          <p:spTgt spid="3585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5847"/>
                                        </p:tgtEl>
                                        <p:attrNameLst>
                                          <p:attrName>style.visibility</p:attrName>
                                        </p:attrNameLst>
                                      </p:cBhvr>
                                      <p:to>
                                        <p:strVal val="visible"/>
                                      </p:to>
                                    </p:set>
                                    <p:animEffect transition="in" filter="slide(fromTop)">
                                      <p:cBhvr>
                                        <p:cTn id="48" dur="500"/>
                                        <p:tgtEl>
                                          <p:spTgt spid="35847"/>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5853"/>
                                        </p:tgtEl>
                                        <p:attrNameLst>
                                          <p:attrName>style.visibility</p:attrName>
                                        </p:attrNameLst>
                                      </p:cBhvr>
                                      <p:to>
                                        <p:strVal val="visible"/>
                                      </p:to>
                                    </p:set>
                                    <p:animEffect transition="in" filter="slide(fromLeft)">
                                      <p:cBhvr>
                                        <p:cTn id="52" dur="500"/>
                                        <p:tgtEl>
                                          <p:spTgt spid="3585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5848"/>
                                        </p:tgtEl>
                                        <p:attrNameLst>
                                          <p:attrName>style.visibility</p:attrName>
                                        </p:attrNameLst>
                                      </p:cBhvr>
                                      <p:to>
                                        <p:strVal val="visible"/>
                                      </p:to>
                                    </p:set>
                                    <p:animEffect transition="in" filter="slide(fromTop)">
                                      <p:cBhvr>
                                        <p:cTn id="57" dur="500"/>
                                        <p:tgtEl>
                                          <p:spTgt spid="35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p:bldP spid="35844" grpId="0"/>
      <p:bldP spid="35845" grpId="0"/>
      <p:bldP spid="35846" grpId="0"/>
      <p:bldP spid="35847" grpId="0"/>
      <p:bldP spid="35848" grpId="0"/>
      <p:bldP spid="35849" grpId="0" animBg="1"/>
      <p:bldP spid="35850" grpId="0" animBg="1"/>
      <p:bldP spid="35851" grpId="0" animBg="1"/>
      <p:bldP spid="35852" grpId="0" animBg="1"/>
      <p:bldP spid="3585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524000" y="13414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Mal ve Hizmet</a:t>
            </a:r>
          </a:p>
        </p:txBody>
      </p:sp>
      <p:sp>
        <p:nvSpPr>
          <p:cNvPr id="34819" name="Text Box 3"/>
          <p:cNvSpPr txBox="1">
            <a:spLocks noChangeArrowheads="1"/>
          </p:cNvSpPr>
          <p:nvPr/>
        </p:nvSpPr>
        <p:spPr bwMode="auto">
          <a:xfrm>
            <a:off x="1524000" y="20034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Mal ve hizmetler, insan ihtiyaçlarını karşılamaya yarayan, parayla veya diğer mal ve hizmetlerle değiştirilebilen ekonomik araçlardır.</a:t>
            </a:r>
          </a:p>
        </p:txBody>
      </p:sp>
      <p:sp>
        <p:nvSpPr>
          <p:cNvPr id="34820" name="Text Box 4"/>
          <p:cNvSpPr txBox="1">
            <a:spLocks noChangeArrowheads="1"/>
          </p:cNvSpPr>
          <p:nvPr/>
        </p:nvSpPr>
        <p:spPr bwMode="auto">
          <a:xfrm>
            <a:off x="1524000" y="2914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solidFill>
                  <a:schemeClr val="hlink"/>
                </a:solidFill>
              </a:rPr>
              <a:t>İ</a:t>
            </a:r>
            <a:r>
              <a:rPr lang="tr-TR" altLang="tr-TR" b="1">
                <a:solidFill>
                  <a:schemeClr val="hlink"/>
                </a:solidFill>
              </a:rPr>
              <a:t>ktisadi mal</a:t>
            </a:r>
            <a:r>
              <a:rPr lang="tr-TR" altLang="tr-TR"/>
              <a:t> denildiğinde mallar yanında </a:t>
            </a:r>
            <a:r>
              <a:rPr lang="tr-TR" altLang="tr-TR" b="1">
                <a:solidFill>
                  <a:schemeClr val="hlink"/>
                </a:solidFill>
              </a:rPr>
              <a:t>hizmetler</a:t>
            </a:r>
            <a:r>
              <a:rPr lang="tr-TR" altLang="tr-TR"/>
              <a:t> de anlaşılmalıdır.</a:t>
            </a:r>
          </a:p>
        </p:txBody>
      </p:sp>
      <p:sp>
        <p:nvSpPr>
          <p:cNvPr id="34822" name="Text Box 6"/>
          <p:cNvSpPr txBox="1">
            <a:spLocks noChangeArrowheads="1"/>
          </p:cNvSpPr>
          <p:nvPr/>
        </p:nvSpPr>
        <p:spPr bwMode="auto">
          <a:xfrm>
            <a:off x="1524000" y="3933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İktisadın konusuna girmeyen yani </a:t>
            </a:r>
            <a:r>
              <a:rPr lang="tr-TR" altLang="tr-TR" b="1"/>
              <a:t>“iktisadi” </a:t>
            </a:r>
            <a:r>
              <a:rPr lang="tr-TR" altLang="tr-TR"/>
              <a:t>olmayan mal ve hizmetlerin de bulunur.</a:t>
            </a:r>
          </a:p>
        </p:txBody>
      </p:sp>
      <p:sp>
        <p:nvSpPr>
          <p:cNvPr id="34823" name="Text Box 7"/>
          <p:cNvSpPr txBox="1">
            <a:spLocks noChangeArrowheads="1"/>
          </p:cNvSpPr>
          <p:nvPr/>
        </p:nvSpPr>
        <p:spPr bwMode="auto">
          <a:xfrm>
            <a:off x="1524000" y="47974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İktisadi olmayan mallara hava, deniz suyu örnek olarak verilebilir. </a:t>
            </a:r>
          </a:p>
        </p:txBody>
      </p:sp>
      <p:sp>
        <p:nvSpPr>
          <p:cNvPr id="34824" name="Text Box 8"/>
          <p:cNvSpPr txBox="1">
            <a:spLocks noChangeArrowheads="1"/>
          </p:cNvSpPr>
          <p:nvPr/>
        </p:nvSpPr>
        <p:spPr bwMode="auto">
          <a:xfrm>
            <a:off x="1524000" y="551656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gruptaki hizmetlere ise savunma, asayiş, tapu ve nüfus hizmetleri gibi kamu hizmetleri ile Kızılay ve yardımlaşma dermekleri gibi kuruluşların hizmetleri, ev kadınlarının ev hizmetleri gibi hizmetler örnek olarak verilebilir.</a:t>
            </a:r>
          </a:p>
        </p:txBody>
      </p:sp>
      <p:sp>
        <p:nvSpPr>
          <p:cNvPr id="34825" name="Line 9"/>
          <p:cNvSpPr>
            <a:spLocks noChangeShapeType="1"/>
          </p:cNvSpPr>
          <p:nvPr/>
        </p:nvSpPr>
        <p:spPr bwMode="auto">
          <a:xfrm>
            <a:off x="1524000" y="2779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7" name="Line 11"/>
          <p:cNvSpPr>
            <a:spLocks noChangeShapeType="1"/>
          </p:cNvSpPr>
          <p:nvPr/>
        </p:nvSpPr>
        <p:spPr bwMode="auto">
          <a:xfrm>
            <a:off x="1524000" y="36449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8" name="Line 12"/>
          <p:cNvSpPr>
            <a:spLocks noChangeShapeType="1"/>
          </p:cNvSpPr>
          <p:nvPr/>
        </p:nvSpPr>
        <p:spPr bwMode="auto">
          <a:xfrm>
            <a:off x="1524000" y="45815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9" name="Line 13"/>
          <p:cNvSpPr>
            <a:spLocks noChangeShapeType="1"/>
          </p:cNvSpPr>
          <p:nvPr/>
        </p:nvSpPr>
        <p:spPr bwMode="auto">
          <a:xfrm>
            <a:off x="1524000" y="53736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475080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slide(fromTop)">
                                      <p:cBhvr>
                                        <p:cTn id="7" dur="500"/>
                                        <p:tgtEl>
                                          <p:spTgt spid="34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4819"/>
                                        </p:tgtEl>
                                        <p:attrNameLst>
                                          <p:attrName>style.visibility</p:attrName>
                                        </p:attrNameLst>
                                      </p:cBhvr>
                                      <p:to>
                                        <p:strVal val="visible"/>
                                      </p:to>
                                    </p:set>
                                    <p:animEffect transition="in" filter="slide(fromTop)">
                                      <p:cBhvr>
                                        <p:cTn id="12" dur="500"/>
                                        <p:tgtEl>
                                          <p:spTgt spid="3481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4825"/>
                                        </p:tgtEl>
                                        <p:attrNameLst>
                                          <p:attrName>style.visibility</p:attrName>
                                        </p:attrNameLst>
                                      </p:cBhvr>
                                      <p:to>
                                        <p:strVal val="visible"/>
                                      </p:to>
                                    </p:set>
                                    <p:animEffect transition="in" filter="slide(fromLeft)">
                                      <p:cBhvr>
                                        <p:cTn id="16" dur="500"/>
                                        <p:tgtEl>
                                          <p:spTgt spid="348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4820"/>
                                        </p:tgtEl>
                                        <p:attrNameLst>
                                          <p:attrName>style.visibility</p:attrName>
                                        </p:attrNameLst>
                                      </p:cBhvr>
                                      <p:to>
                                        <p:strVal val="visible"/>
                                      </p:to>
                                    </p:set>
                                    <p:animEffect transition="in" filter="slide(fromTop)">
                                      <p:cBhvr>
                                        <p:cTn id="21" dur="500"/>
                                        <p:tgtEl>
                                          <p:spTgt spid="3482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4827"/>
                                        </p:tgtEl>
                                        <p:attrNameLst>
                                          <p:attrName>style.visibility</p:attrName>
                                        </p:attrNameLst>
                                      </p:cBhvr>
                                      <p:to>
                                        <p:strVal val="visible"/>
                                      </p:to>
                                    </p:set>
                                    <p:animEffect transition="in" filter="slide(fromLeft)">
                                      <p:cBhvr>
                                        <p:cTn id="25" dur="500"/>
                                        <p:tgtEl>
                                          <p:spTgt spid="348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4822"/>
                                        </p:tgtEl>
                                        <p:attrNameLst>
                                          <p:attrName>style.visibility</p:attrName>
                                        </p:attrNameLst>
                                      </p:cBhvr>
                                      <p:to>
                                        <p:strVal val="visible"/>
                                      </p:to>
                                    </p:set>
                                    <p:animEffect transition="in" filter="slide(fromTop)">
                                      <p:cBhvr>
                                        <p:cTn id="30" dur="500"/>
                                        <p:tgtEl>
                                          <p:spTgt spid="34822"/>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4828"/>
                                        </p:tgtEl>
                                        <p:attrNameLst>
                                          <p:attrName>style.visibility</p:attrName>
                                        </p:attrNameLst>
                                      </p:cBhvr>
                                      <p:to>
                                        <p:strVal val="visible"/>
                                      </p:to>
                                    </p:set>
                                    <p:animEffect transition="in" filter="slide(fromLeft)">
                                      <p:cBhvr>
                                        <p:cTn id="34" dur="500"/>
                                        <p:tgtEl>
                                          <p:spTgt spid="3482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4823"/>
                                        </p:tgtEl>
                                        <p:attrNameLst>
                                          <p:attrName>style.visibility</p:attrName>
                                        </p:attrNameLst>
                                      </p:cBhvr>
                                      <p:to>
                                        <p:strVal val="visible"/>
                                      </p:to>
                                    </p:set>
                                    <p:animEffect transition="in" filter="slide(fromTop)">
                                      <p:cBhvr>
                                        <p:cTn id="39" dur="500"/>
                                        <p:tgtEl>
                                          <p:spTgt spid="34823"/>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4829"/>
                                        </p:tgtEl>
                                        <p:attrNameLst>
                                          <p:attrName>style.visibility</p:attrName>
                                        </p:attrNameLst>
                                      </p:cBhvr>
                                      <p:to>
                                        <p:strVal val="visible"/>
                                      </p:to>
                                    </p:set>
                                    <p:animEffect transition="in" filter="slide(fromLeft)">
                                      <p:cBhvr>
                                        <p:cTn id="43" dur="500"/>
                                        <p:tgtEl>
                                          <p:spTgt spid="3482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4824"/>
                                        </p:tgtEl>
                                        <p:attrNameLst>
                                          <p:attrName>style.visibility</p:attrName>
                                        </p:attrNameLst>
                                      </p:cBhvr>
                                      <p:to>
                                        <p:strVal val="visible"/>
                                      </p:to>
                                    </p:set>
                                    <p:animEffect transition="in" filter="slide(fromTop)">
                                      <p:cBhvr>
                                        <p:cTn id="48" dur="500"/>
                                        <p:tgtEl>
                                          <p:spTgt spid="348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p:bldP spid="34820" grpId="0"/>
      <p:bldP spid="34822" grpId="0"/>
      <p:bldP spid="34823" grpId="0"/>
      <p:bldP spid="34824" grpId="0"/>
      <p:bldP spid="34825" grpId="0" animBg="1"/>
      <p:bldP spid="34827" grpId="0" animBg="1"/>
      <p:bldP spid="34828" grpId="0" animBg="1"/>
      <p:bldP spid="3482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Tüketim ve Üretim</a:t>
            </a:r>
          </a:p>
        </p:txBody>
      </p:sp>
      <p:sp>
        <p:nvSpPr>
          <p:cNvPr id="33795" name="Text Box 3"/>
          <p:cNvSpPr txBox="1">
            <a:spLocks noChangeArrowheads="1"/>
          </p:cNvSpPr>
          <p:nvPr/>
        </p:nvSpPr>
        <p:spPr bwMode="auto">
          <a:xfrm>
            <a:off x="1524000" y="15398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İktisadi mal ve hizmetlerin insanların ihtiyaçlarının giderilmesi amacıyla kullanılmasına </a:t>
            </a:r>
            <a:r>
              <a:rPr lang="tr-TR" altLang="tr-TR" b="1">
                <a:solidFill>
                  <a:schemeClr val="hlink"/>
                </a:solidFill>
              </a:rPr>
              <a:t>tüketim</a:t>
            </a:r>
            <a:r>
              <a:rPr lang="tr-TR" altLang="tr-TR" i="1"/>
              <a:t> </a:t>
            </a:r>
            <a:r>
              <a:rPr lang="tr-TR" altLang="tr-TR"/>
              <a:t>denir. </a:t>
            </a:r>
          </a:p>
        </p:txBody>
      </p:sp>
      <p:sp>
        <p:nvSpPr>
          <p:cNvPr id="33796" name="Text Box 4"/>
          <p:cNvSpPr txBox="1">
            <a:spLocks noChangeArrowheads="1"/>
          </p:cNvSpPr>
          <p:nvPr/>
        </p:nvSpPr>
        <p:spPr bwMode="auto">
          <a:xfrm>
            <a:off x="1524000" y="22796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İktisadi mal ve hizmetlerin çok büyük bir kısmı doğadaki mevcut şekliyle insan ihtiyaçlarının karşılanmasında kullanılamazlar.</a:t>
            </a:r>
          </a:p>
        </p:txBody>
      </p:sp>
      <p:sp>
        <p:nvSpPr>
          <p:cNvPr id="33797" name="Text Box 5"/>
          <p:cNvSpPr txBox="1">
            <a:spLocks noChangeArrowheads="1"/>
          </p:cNvSpPr>
          <p:nvPr/>
        </p:nvSpPr>
        <p:spPr bwMode="auto">
          <a:xfrm>
            <a:off x="1524000" y="30194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İktisadi mal ve hizmetler genellikle insan emeği ve sermayenin doğal kaynaklara uygulanması ile elde edilirler. Bu uygulamaya </a:t>
            </a:r>
            <a:r>
              <a:rPr lang="tr-TR" altLang="tr-TR" b="1">
                <a:solidFill>
                  <a:schemeClr val="hlink"/>
                </a:solidFill>
              </a:rPr>
              <a:t>üretim</a:t>
            </a:r>
            <a:r>
              <a:rPr lang="tr-TR" altLang="tr-TR"/>
              <a:t> adı verilmektedir. </a:t>
            </a:r>
          </a:p>
        </p:txBody>
      </p:sp>
      <p:sp>
        <p:nvSpPr>
          <p:cNvPr id="33798" name="Text Box 6"/>
          <p:cNvSpPr txBox="1">
            <a:spLocks noChangeArrowheads="1"/>
          </p:cNvSpPr>
          <p:nvPr/>
        </p:nvSpPr>
        <p:spPr bwMode="auto">
          <a:xfrm>
            <a:off x="1524000" y="37576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Üretim faaliyetiyle doğal kaynaklara </a:t>
            </a:r>
            <a:r>
              <a:rPr lang="tr-TR" altLang="tr-TR" b="1">
                <a:solidFill>
                  <a:schemeClr val="hlink"/>
                </a:solidFill>
              </a:rPr>
              <a:t>şekil, yer, zaman</a:t>
            </a:r>
            <a:r>
              <a:rPr lang="tr-TR" altLang="tr-TR" b="1"/>
              <a:t> </a:t>
            </a:r>
            <a:r>
              <a:rPr lang="tr-TR" altLang="tr-TR"/>
              <a:t>ve </a:t>
            </a:r>
            <a:r>
              <a:rPr lang="tr-TR" altLang="tr-TR" b="1">
                <a:solidFill>
                  <a:schemeClr val="hlink"/>
                </a:solidFill>
              </a:rPr>
              <a:t>mülkiyet </a:t>
            </a:r>
            <a:r>
              <a:rPr lang="tr-TR" altLang="tr-TR"/>
              <a:t>faydaları eklenir.</a:t>
            </a:r>
          </a:p>
        </p:txBody>
      </p:sp>
      <p:sp>
        <p:nvSpPr>
          <p:cNvPr id="33799" name="Text Box 7"/>
          <p:cNvSpPr txBox="1">
            <a:spLocks noChangeArrowheads="1"/>
          </p:cNvSpPr>
          <p:nvPr/>
        </p:nvSpPr>
        <p:spPr bwMode="auto">
          <a:xfrm>
            <a:off x="1524000" y="42227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Doğal kaynakların kimyasal ve fiziksel yapılarının değiştirilmesiyle </a:t>
            </a:r>
            <a:r>
              <a:rPr lang="en-GB" altLang="tr-TR" b="1">
                <a:solidFill>
                  <a:schemeClr val="hlink"/>
                </a:solidFill>
              </a:rPr>
              <a:t>şekil faydası</a:t>
            </a:r>
            <a:r>
              <a:rPr lang="en-GB" altLang="tr-TR"/>
              <a:t> yaratılır.</a:t>
            </a:r>
            <a:r>
              <a:rPr lang="tr-TR" altLang="tr-TR"/>
              <a:t> </a:t>
            </a:r>
          </a:p>
        </p:txBody>
      </p:sp>
      <p:sp>
        <p:nvSpPr>
          <p:cNvPr id="33800" name="Text Box 8"/>
          <p:cNvSpPr txBox="1">
            <a:spLocks noChangeArrowheads="1"/>
          </p:cNvSpPr>
          <p:nvPr/>
        </p:nvSpPr>
        <p:spPr bwMode="auto">
          <a:xfrm>
            <a:off x="1524000" y="46863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Örneğin; karkasın, et’in yada işlenmiş et ürününün, üretildiği et sanayii işletmesinden toptancılara, alışveriş merkezlerine, marketlere ve kasaplara taşınması ile </a:t>
            </a:r>
            <a:r>
              <a:rPr lang="en-GB" altLang="tr-TR" b="1">
                <a:solidFill>
                  <a:schemeClr val="hlink"/>
                </a:solidFill>
              </a:rPr>
              <a:t>yer faydası</a:t>
            </a:r>
            <a:r>
              <a:rPr lang="en-GB" altLang="tr-TR"/>
              <a:t>;</a:t>
            </a:r>
            <a:r>
              <a:rPr lang="tr-TR" altLang="tr-TR"/>
              <a:t> </a:t>
            </a:r>
          </a:p>
        </p:txBody>
      </p:sp>
      <p:sp>
        <p:nvSpPr>
          <p:cNvPr id="33801" name="Text Box 9"/>
          <p:cNvSpPr txBox="1">
            <a:spLocks noChangeArrowheads="1"/>
          </p:cNvSpPr>
          <p:nvPr/>
        </p:nvSpPr>
        <p:spPr bwMode="auto">
          <a:xfrm>
            <a:off x="1524000" y="54260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ürünlerin tüketiciye, tüketicinin ihtiyacı olduğu bir zamanda satın alabileceği yerlerde bulundurulması ile </a:t>
            </a:r>
            <a:r>
              <a:rPr lang="tr-TR" altLang="tr-TR" b="1">
                <a:solidFill>
                  <a:schemeClr val="hlink"/>
                </a:solidFill>
              </a:rPr>
              <a:t>zaman faydası</a:t>
            </a:r>
            <a:r>
              <a:rPr lang="tr-TR" altLang="tr-TR"/>
              <a:t>;</a:t>
            </a:r>
          </a:p>
        </p:txBody>
      </p:sp>
      <p:sp>
        <p:nvSpPr>
          <p:cNvPr id="33802" name="Text Box 10"/>
          <p:cNvSpPr txBox="1">
            <a:spLocks noChangeArrowheads="1"/>
          </p:cNvSpPr>
          <p:nvPr/>
        </p:nvSpPr>
        <p:spPr bwMode="auto">
          <a:xfrm>
            <a:off x="1524000" y="61658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bedelini ödeyen tüketicinin bu ürünlere sahip olmasının sağlanmasıyla da </a:t>
            </a:r>
            <a:r>
              <a:rPr lang="tr-TR" altLang="tr-TR" b="1">
                <a:solidFill>
                  <a:schemeClr val="hlink"/>
                </a:solidFill>
              </a:rPr>
              <a:t>mülkiyet faydası</a:t>
            </a:r>
            <a:r>
              <a:rPr lang="tr-TR" altLang="tr-TR"/>
              <a:t> yaratılmış olur.</a:t>
            </a:r>
          </a:p>
        </p:txBody>
      </p:sp>
      <p:sp>
        <p:nvSpPr>
          <p:cNvPr id="33803" name="Line 11"/>
          <p:cNvSpPr>
            <a:spLocks noChangeShapeType="1"/>
          </p:cNvSpPr>
          <p:nvPr/>
        </p:nvSpPr>
        <p:spPr bwMode="auto">
          <a:xfrm>
            <a:off x="1524000" y="22304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4" name="Line 12"/>
          <p:cNvSpPr>
            <a:spLocks noChangeShapeType="1"/>
          </p:cNvSpPr>
          <p:nvPr/>
        </p:nvSpPr>
        <p:spPr bwMode="auto">
          <a:xfrm>
            <a:off x="1524000" y="29702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5" name="Line 13"/>
          <p:cNvSpPr>
            <a:spLocks noChangeShapeType="1"/>
          </p:cNvSpPr>
          <p:nvPr/>
        </p:nvSpPr>
        <p:spPr bwMode="auto">
          <a:xfrm>
            <a:off x="1524000" y="3708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6" name="Line 14"/>
          <p:cNvSpPr>
            <a:spLocks noChangeShapeType="1"/>
          </p:cNvSpPr>
          <p:nvPr/>
        </p:nvSpPr>
        <p:spPr bwMode="auto">
          <a:xfrm>
            <a:off x="1524000" y="41735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7" name="Line 15"/>
          <p:cNvSpPr>
            <a:spLocks noChangeShapeType="1"/>
          </p:cNvSpPr>
          <p:nvPr/>
        </p:nvSpPr>
        <p:spPr bwMode="auto">
          <a:xfrm>
            <a:off x="1524000" y="46386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8" name="Line 16"/>
          <p:cNvSpPr>
            <a:spLocks noChangeShapeType="1"/>
          </p:cNvSpPr>
          <p:nvPr/>
        </p:nvSpPr>
        <p:spPr bwMode="auto">
          <a:xfrm>
            <a:off x="1524000" y="53768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3809" name="Line 17"/>
          <p:cNvSpPr>
            <a:spLocks noChangeShapeType="1"/>
          </p:cNvSpPr>
          <p:nvPr/>
        </p:nvSpPr>
        <p:spPr bwMode="auto">
          <a:xfrm>
            <a:off x="1524000" y="6116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091091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slide(fromTop)">
                                      <p:cBhvr>
                                        <p:cTn id="7" dur="50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3795"/>
                                        </p:tgtEl>
                                        <p:attrNameLst>
                                          <p:attrName>style.visibility</p:attrName>
                                        </p:attrNameLst>
                                      </p:cBhvr>
                                      <p:to>
                                        <p:strVal val="visible"/>
                                      </p:to>
                                    </p:set>
                                    <p:animEffect transition="in" filter="slide(fromTop)">
                                      <p:cBhvr>
                                        <p:cTn id="12" dur="500"/>
                                        <p:tgtEl>
                                          <p:spTgt spid="3379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3803"/>
                                        </p:tgtEl>
                                        <p:attrNameLst>
                                          <p:attrName>style.visibility</p:attrName>
                                        </p:attrNameLst>
                                      </p:cBhvr>
                                      <p:to>
                                        <p:strVal val="visible"/>
                                      </p:to>
                                    </p:set>
                                    <p:animEffect transition="in" filter="slide(fromLeft)">
                                      <p:cBhvr>
                                        <p:cTn id="16" dur="500"/>
                                        <p:tgtEl>
                                          <p:spTgt spid="3380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3796"/>
                                        </p:tgtEl>
                                        <p:attrNameLst>
                                          <p:attrName>style.visibility</p:attrName>
                                        </p:attrNameLst>
                                      </p:cBhvr>
                                      <p:to>
                                        <p:strVal val="visible"/>
                                      </p:to>
                                    </p:set>
                                    <p:animEffect transition="in" filter="slide(fromTop)">
                                      <p:cBhvr>
                                        <p:cTn id="21" dur="500"/>
                                        <p:tgtEl>
                                          <p:spTgt spid="3379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3804"/>
                                        </p:tgtEl>
                                        <p:attrNameLst>
                                          <p:attrName>style.visibility</p:attrName>
                                        </p:attrNameLst>
                                      </p:cBhvr>
                                      <p:to>
                                        <p:strVal val="visible"/>
                                      </p:to>
                                    </p:set>
                                    <p:animEffect transition="in" filter="slide(fromLeft)">
                                      <p:cBhvr>
                                        <p:cTn id="25" dur="500"/>
                                        <p:tgtEl>
                                          <p:spTgt spid="3380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3797"/>
                                        </p:tgtEl>
                                        <p:attrNameLst>
                                          <p:attrName>style.visibility</p:attrName>
                                        </p:attrNameLst>
                                      </p:cBhvr>
                                      <p:to>
                                        <p:strVal val="visible"/>
                                      </p:to>
                                    </p:set>
                                    <p:animEffect transition="in" filter="slide(fromTop)">
                                      <p:cBhvr>
                                        <p:cTn id="30" dur="500"/>
                                        <p:tgtEl>
                                          <p:spTgt spid="3379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3805"/>
                                        </p:tgtEl>
                                        <p:attrNameLst>
                                          <p:attrName>style.visibility</p:attrName>
                                        </p:attrNameLst>
                                      </p:cBhvr>
                                      <p:to>
                                        <p:strVal val="visible"/>
                                      </p:to>
                                    </p:set>
                                    <p:animEffect transition="in" filter="slide(fromLeft)">
                                      <p:cBhvr>
                                        <p:cTn id="34" dur="500"/>
                                        <p:tgtEl>
                                          <p:spTgt spid="3380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3798"/>
                                        </p:tgtEl>
                                        <p:attrNameLst>
                                          <p:attrName>style.visibility</p:attrName>
                                        </p:attrNameLst>
                                      </p:cBhvr>
                                      <p:to>
                                        <p:strVal val="visible"/>
                                      </p:to>
                                    </p:set>
                                    <p:animEffect transition="in" filter="slide(fromTop)">
                                      <p:cBhvr>
                                        <p:cTn id="39" dur="500"/>
                                        <p:tgtEl>
                                          <p:spTgt spid="3379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3806"/>
                                        </p:tgtEl>
                                        <p:attrNameLst>
                                          <p:attrName>style.visibility</p:attrName>
                                        </p:attrNameLst>
                                      </p:cBhvr>
                                      <p:to>
                                        <p:strVal val="visible"/>
                                      </p:to>
                                    </p:set>
                                    <p:animEffect transition="in" filter="slide(fromLeft)">
                                      <p:cBhvr>
                                        <p:cTn id="43" dur="500"/>
                                        <p:tgtEl>
                                          <p:spTgt spid="3380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3799"/>
                                        </p:tgtEl>
                                        <p:attrNameLst>
                                          <p:attrName>style.visibility</p:attrName>
                                        </p:attrNameLst>
                                      </p:cBhvr>
                                      <p:to>
                                        <p:strVal val="visible"/>
                                      </p:to>
                                    </p:set>
                                    <p:animEffect transition="in" filter="slide(fromTop)">
                                      <p:cBhvr>
                                        <p:cTn id="48" dur="500"/>
                                        <p:tgtEl>
                                          <p:spTgt spid="3379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3807"/>
                                        </p:tgtEl>
                                        <p:attrNameLst>
                                          <p:attrName>style.visibility</p:attrName>
                                        </p:attrNameLst>
                                      </p:cBhvr>
                                      <p:to>
                                        <p:strVal val="visible"/>
                                      </p:to>
                                    </p:set>
                                    <p:animEffect transition="in" filter="slide(fromLeft)">
                                      <p:cBhvr>
                                        <p:cTn id="52" dur="500"/>
                                        <p:tgtEl>
                                          <p:spTgt spid="3380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3800"/>
                                        </p:tgtEl>
                                        <p:attrNameLst>
                                          <p:attrName>style.visibility</p:attrName>
                                        </p:attrNameLst>
                                      </p:cBhvr>
                                      <p:to>
                                        <p:strVal val="visible"/>
                                      </p:to>
                                    </p:set>
                                    <p:animEffect transition="in" filter="slide(fromTop)">
                                      <p:cBhvr>
                                        <p:cTn id="57" dur="500"/>
                                        <p:tgtEl>
                                          <p:spTgt spid="33800"/>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33808"/>
                                        </p:tgtEl>
                                        <p:attrNameLst>
                                          <p:attrName>style.visibility</p:attrName>
                                        </p:attrNameLst>
                                      </p:cBhvr>
                                      <p:to>
                                        <p:strVal val="visible"/>
                                      </p:to>
                                    </p:set>
                                    <p:animEffect transition="in" filter="slide(fromLeft)">
                                      <p:cBhvr>
                                        <p:cTn id="61" dur="500"/>
                                        <p:tgtEl>
                                          <p:spTgt spid="3380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33801"/>
                                        </p:tgtEl>
                                        <p:attrNameLst>
                                          <p:attrName>style.visibility</p:attrName>
                                        </p:attrNameLst>
                                      </p:cBhvr>
                                      <p:to>
                                        <p:strVal val="visible"/>
                                      </p:to>
                                    </p:set>
                                    <p:animEffect transition="in" filter="slide(fromTop)">
                                      <p:cBhvr>
                                        <p:cTn id="66" dur="500"/>
                                        <p:tgtEl>
                                          <p:spTgt spid="33801"/>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33809"/>
                                        </p:tgtEl>
                                        <p:attrNameLst>
                                          <p:attrName>style.visibility</p:attrName>
                                        </p:attrNameLst>
                                      </p:cBhvr>
                                      <p:to>
                                        <p:strVal val="visible"/>
                                      </p:to>
                                    </p:set>
                                    <p:animEffect transition="in" filter="slide(fromLeft)">
                                      <p:cBhvr>
                                        <p:cTn id="70" dur="500"/>
                                        <p:tgtEl>
                                          <p:spTgt spid="3380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33802"/>
                                        </p:tgtEl>
                                        <p:attrNameLst>
                                          <p:attrName>style.visibility</p:attrName>
                                        </p:attrNameLst>
                                      </p:cBhvr>
                                      <p:to>
                                        <p:strVal val="visible"/>
                                      </p:to>
                                    </p:set>
                                    <p:animEffect transition="in" filter="slide(fromTop)">
                                      <p:cBhvr>
                                        <p:cTn id="75" dur="500"/>
                                        <p:tgtEl>
                                          <p:spTgt spid="33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P spid="33796" grpId="0"/>
      <p:bldP spid="33797" grpId="0"/>
      <p:bldP spid="33798" grpId="0"/>
      <p:bldP spid="33799" grpId="0"/>
      <p:bldP spid="33800" grpId="0"/>
      <p:bldP spid="33801" grpId="0"/>
      <p:bldP spid="33802" grpId="0"/>
      <p:bldP spid="33803" grpId="0" animBg="1"/>
      <p:bldP spid="33804" grpId="0" animBg="1"/>
      <p:bldP spid="33805" grpId="0" animBg="1"/>
      <p:bldP spid="33806" grpId="0" animBg="1"/>
      <p:bldP spid="33807" grpId="0" animBg="1"/>
      <p:bldP spid="33808" grpId="0" animBg="1"/>
      <p:bldP spid="3380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Mübadele</a:t>
            </a:r>
          </a:p>
        </p:txBody>
      </p:sp>
      <p:sp>
        <p:nvSpPr>
          <p:cNvPr id="32771" name="Text Box 3"/>
          <p:cNvSpPr txBox="1">
            <a:spLocks noChangeArrowheads="1"/>
          </p:cNvSpPr>
          <p:nvPr/>
        </p:nvSpPr>
        <p:spPr bwMode="auto">
          <a:xfrm>
            <a:off x="1524000" y="15541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Üretilen mal ve hizmetler genellikle sadece üreticinin kendi ihtiyacını karşılamaya fazla gelir.</a:t>
            </a:r>
            <a:r>
              <a:rPr lang="tr-TR" altLang="tr-TR"/>
              <a:t> </a:t>
            </a:r>
          </a:p>
        </p:txBody>
      </p:sp>
      <p:sp>
        <p:nvSpPr>
          <p:cNvPr id="32772" name="Text Box 4"/>
          <p:cNvSpPr txBox="1">
            <a:spLocks noChangeArrowheads="1"/>
          </p:cNvSpPr>
          <p:nvPr/>
        </p:nvSpPr>
        <p:spPr bwMode="auto">
          <a:xfrm>
            <a:off x="1524000" y="23193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Dolayısıyla bu fazla üretimin toplumdaki diğer kişilerin ihtiyacını karşılanmakta kullanılmak üzere pazara sunulması gerekir.</a:t>
            </a:r>
          </a:p>
        </p:txBody>
      </p:sp>
      <p:sp>
        <p:nvSpPr>
          <p:cNvPr id="32773" name="Text Box 5"/>
          <p:cNvSpPr txBox="1">
            <a:spLocks noChangeArrowheads="1"/>
          </p:cNvSpPr>
          <p:nvPr/>
        </p:nvSpPr>
        <p:spPr bwMode="auto">
          <a:xfrm>
            <a:off x="1524000" y="30845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Bir mal yada hizmetin başka bir mal yada hizmet veya para ile değiştirilmesine </a:t>
            </a:r>
            <a:r>
              <a:rPr lang="en-GB" altLang="tr-TR" b="1">
                <a:solidFill>
                  <a:schemeClr val="hlink"/>
                </a:solidFill>
              </a:rPr>
              <a:t>mübadele</a:t>
            </a:r>
            <a:r>
              <a:rPr lang="en-GB" altLang="tr-TR"/>
              <a:t> adı verilmektedir</a:t>
            </a:r>
            <a:r>
              <a:rPr lang="tr-TR" altLang="tr-TR"/>
              <a:t> </a:t>
            </a:r>
          </a:p>
        </p:txBody>
      </p:sp>
      <p:sp>
        <p:nvSpPr>
          <p:cNvPr id="32774" name="Text Box 6"/>
          <p:cNvSpPr txBox="1">
            <a:spLocks noChangeArrowheads="1"/>
          </p:cNvSpPr>
          <p:nvPr/>
        </p:nvSpPr>
        <p:spPr bwMode="auto">
          <a:xfrm>
            <a:off x="1524000" y="48037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Bir ekonomide belirli bir dönemde yaratılan gelirin üretime katılan unsurlar tarafından paylaşılmasına </a:t>
            </a:r>
            <a:r>
              <a:rPr lang="tr-TR" altLang="tr-TR" b="1">
                <a:solidFill>
                  <a:schemeClr val="hlink"/>
                </a:solidFill>
              </a:rPr>
              <a:t>gelir bölüşümü</a:t>
            </a:r>
            <a:r>
              <a:rPr lang="tr-TR" altLang="tr-TR"/>
              <a:t> denir.</a:t>
            </a:r>
          </a:p>
        </p:txBody>
      </p:sp>
      <p:sp>
        <p:nvSpPr>
          <p:cNvPr id="32775" name="Text Box 7"/>
          <p:cNvSpPr txBox="1">
            <a:spLocks noChangeArrowheads="1"/>
          </p:cNvSpPr>
          <p:nvPr/>
        </p:nvSpPr>
        <p:spPr bwMode="auto">
          <a:xfrm>
            <a:off x="1524000" y="58769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Çağdaş toplumlarda üretime katılan herkes payını para olarak alır. Ancak burada da para sadece bir aracıdır. Gerçekte bölüşülen gerçek gelir mal ve hizmetlerdir.</a:t>
            </a:r>
          </a:p>
        </p:txBody>
      </p:sp>
      <p:sp>
        <p:nvSpPr>
          <p:cNvPr id="32777" name="Text Box 9"/>
          <p:cNvSpPr txBox="1">
            <a:spLocks noChangeArrowheads="1"/>
          </p:cNvSpPr>
          <p:nvPr/>
        </p:nvSpPr>
        <p:spPr bwMode="auto">
          <a:xfrm>
            <a:off x="1524000" y="42211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Bölüşüm</a:t>
            </a:r>
          </a:p>
        </p:txBody>
      </p:sp>
      <p:sp>
        <p:nvSpPr>
          <p:cNvPr id="32778" name="Line 10"/>
          <p:cNvSpPr>
            <a:spLocks noChangeShapeType="1"/>
          </p:cNvSpPr>
          <p:nvPr/>
        </p:nvSpPr>
        <p:spPr bwMode="auto">
          <a:xfrm>
            <a:off x="1524000" y="22574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79" name="Line 11"/>
          <p:cNvSpPr>
            <a:spLocks noChangeShapeType="1"/>
          </p:cNvSpPr>
          <p:nvPr/>
        </p:nvSpPr>
        <p:spPr bwMode="auto">
          <a:xfrm>
            <a:off x="1524000" y="3022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80" name="Line 12"/>
          <p:cNvSpPr>
            <a:spLocks noChangeShapeType="1"/>
          </p:cNvSpPr>
          <p:nvPr/>
        </p:nvSpPr>
        <p:spPr bwMode="auto">
          <a:xfrm>
            <a:off x="1524000" y="3789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2781" name="Line 13"/>
          <p:cNvSpPr>
            <a:spLocks noChangeShapeType="1"/>
          </p:cNvSpPr>
          <p:nvPr/>
        </p:nvSpPr>
        <p:spPr bwMode="auto">
          <a:xfrm>
            <a:off x="1524000" y="56610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08047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slide(fromTop)">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2771"/>
                                        </p:tgtEl>
                                        <p:attrNameLst>
                                          <p:attrName>style.visibility</p:attrName>
                                        </p:attrNameLst>
                                      </p:cBhvr>
                                      <p:to>
                                        <p:strVal val="visible"/>
                                      </p:to>
                                    </p:set>
                                    <p:animEffect transition="in" filter="slide(fromTop)">
                                      <p:cBhvr>
                                        <p:cTn id="12" dur="500"/>
                                        <p:tgtEl>
                                          <p:spTgt spid="3277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2778"/>
                                        </p:tgtEl>
                                        <p:attrNameLst>
                                          <p:attrName>style.visibility</p:attrName>
                                        </p:attrNameLst>
                                      </p:cBhvr>
                                      <p:to>
                                        <p:strVal val="visible"/>
                                      </p:to>
                                    </p:set>
                                    <p:animEffect transition="in" filter="slide(fromLeft)">
                                      <p:cBhvr>
                                        <p:cTn id="16" dur="500"/>
                                        <p:tgtEl>
                                          <p:spTgt spid="3277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2772"/>
                                        </p:tgtEl>
                                        <p:attrNameLst>
                                          <p:attrName>style.visibility</p:attrName>
                                        </p:attrNameLst>
                                      </p:cBhvr>
                                      <p:to>
                                        <p:strVal val="visible"/>
                                      </p:to>
                                    </p:set>
                                    <p:animEffect transition="in" filter="slide(fromTop)">
                                      <p:cBhvr>
                                        <p:cTn id="21" dur="500"/>
                                        <p:tgtEl>
                                          <p:spTgt spid="3277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2779"/>
                                        </p:tgtEl>
                                        <p:attrNameLst>
                                          <p:attrName>style.visibility</p:attrName>
                                        </p:attrNameLst>
                                      </p:cBhvr>
                                      <p:to>
                                        <p:strVal val="visible"/>
                                      </p:to>
                                    </p:set>
                                    <p:animEffect transition="in" filter="slide(fromLeft)">
                                      <p:cBhvr>
                                        <p:cTn id="25" dur="500"/>
                                        <p:tgtEl>
                                          <p:spTgt spid="3277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2773"/>
                                        </p:tgtEl>
                                        <p:attrNameLst>
                                          <p:attrName>style.visibility</p:attrName>
                                        </p:attrNameLst>
                                      </p:cBhvr>
                                      <p:to>
                                        <p:strVal val="visible"/>
                                      </p:to>
                                    </p:set>
                                    <p:animEffect transition="in" filter="slide(fromTop)">
                                      <p:cBhvr>
                                        <p:cTn id="30" dur="500"/>
                                        <p:tgtEl>
                                          <p:spTgt spid="32773"/>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2780"/>
                                        </p:tgtEl>
                                        <p:attrNameLst>
                                          <p:attrName>style.visibility</p:attrName>
                                        </p:attrNameLst>
                                      </p:cBhvr>
                                      <p:to>
                                        <p:strVal val="visible"/>
                                      </p:to>
                                    </p:set>
                                    <p:animEffect transition="in" filter="slide(fromLeft)">
                                      <p:cBhvr>
                                        <p:cTn id="34" dur="500"/>
                                        <p:tgtEl>
                                          <p:spTgt spid="3278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2777"/>
                                        </p:tgtEl>
                                        <p:attrNameLst>
                                          <p:attrName>style.visibility</p:attrName>
                                        </p:attrNameLst>
                                      </p:cBhvr>
                                      <p:to>
                                        <p:strVal val="visible"/>
                                      </p:to>
                                    </p:set>
                                    <p:animEffect transition="in" filter="slide(fromTop)">
                                      <p:cBhvr>
                                        <p:cTn id="39" dur="500"/>
                                        <p:tgtEl>
                                          <p:spTgt spid="3277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32774"/>
                                        </p:tgtEl>
                                        <p:attrNameLst>
                                          <p:attrName>style.visibility</p:attrName>
                                        </p:attrNameLst>
                                      </p:cBhvr>
                                      <p:to>
                                        <p:strVal val="visible"/>
                                      </p:to>
                                    </p:set>
                                    <p:animEffect transition="in" filter="slide(fromTop)">
                                      <p:cBhvr>
                                        <p:cTn id="44" dur="500"/>
                                        <p:tgtEl>
                                          <p:spTgt spid="32774"/>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32781"/>
                                        </p:tgtEl>
                                        <p:attrNameLst>
                                          <p:attrName>style.visibility</p:attrName>
                                        </p:attrNameLst>
                                      </p:cBhvr>
                                      <p:to>
                                        <p:strVal val="visible"/>
                                      </p:to>
                                    </p:set>
                                    <p:animEffect transition="in" filter="slide(fromLeft)">
                                      <p:cBhvr>
                                        <p:cTn id="48" dur="500"/>
                                        <p:tgtEl>
                                          <p:spTgt spid="3278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32775"/>
                                        </p:tgtEl>
                                        <p:attrNameLst>
                                          <p:attrName>style.visibility</p:attrName>
                                        </p:attrNameLst>
                                      </p:cBhvr>
                                      <p:to>
                                        <p:strVal val="visible"/>
                                      </p:to>
                                    </p:set>
                                    <p:animEffect transition="in" filter="slide(fromTop)">
                                      <p:cBhvr>
                                        <p:cTn id="53" dur="500"/>
                                        <p:tgtEl>
                                          <p:spTgt spid="32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p:bldP spid="32772" grpId="0"/>
      <p:bldP spid="32773" grpId="0"/>
      <p:bldP spid="32774" grpId="0"/>
      <p:bldP spid="32775" grpId="0"/>
      <p:bldP spid="32777" grpId="0"/>
      <p:bldP spid="32778" grpId="0" animBg="1"/>
      <p:bldP spid="32779" grpId="0" animBg="1"/>
      <p:bldP spid="32780" grpId="0" animBg="1"/>
      <p:bldP spid="3278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592263" y="54514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Türkçe’de ise bu bilim koluna </a:t>
            </a:r>
            <a:r>
              <a:rPr lang="tr-TR" altLang="tr-TR">
                <a:solidFill>
                  <a:schemeClr val="hlink"/>
                </a:solidFill>
              </a:rPr>
              <a:t>servet ilmi</a:t>
            </a:r>
            <a:r>
              <a:rPr lang="tr-TR" altLang="tr-TR"/>
              <a:t> ve </a:t>
            </a:r>
            <a:r>
              <a:rPr lang="tr-TR" altLang="tr-TR">
                <a:solidFill>
                  <a:schemeClr val="hlink"/>
                </a:solidFill>
              </a:rPr>
              <a:t>İlmi serveti milel</a:t>
            </a:r>
            <a:r>
              <a:rPr lang="tr-TR" altLang="tr-TR"/>
              <a:t> terimi kullanılmışsa da sonraları bunların yerine </a:t>
            </a:r>
            <a:r>
              <a:rPr lang="tr-TR" altLang="tr-TR">
                <a:solidFill>
                  <a:schemeClr val="hlink"/>
                </a:solidFill>
              </a:rPr>
              <a:t>İktisat İlmi</a:t>
            </a:r>
            <a:r>
              <a:rPr lang="tr-TR" altLang="tr-TR"/>
              <a:t>  denilmeye başlanmıştır.</a:t>
            </a:r>
          </a:p>
        </p:txBody>
      </p:sp>
      <p:sp>
        <p:nvSpPr>
          <p:cNvPr id="27651" name="Text Box 3"/>
          <p:cNvSpPr txBox="1">
            <a:spLocks noChangeArrowheads="1"/>
          </p:cNvSpPr>
          <p:nvPr/>
        </p:nvSpPr>
        <p:spPr bwMode="auto">
          <a:xfrm>
            <a:off x="1592263" y="6092826"/>
            <a:ext cx="86407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Günümüzde ise iktisat veya ekonomi sözcükleri kullanılmaktadır</a:t>
            </a:r>
          </a:p>
        </p:txBody>
      </p:sp>
      <p:sp>
        <p:nvSpPr>
          <p:cNvPr id="27652" name="Text Box 4"/>
          <p:cNvSpPr txBox="1">
            <a:spLocks noChangeArrowheads="1"/>
          </p:cNvSpPr>
          <p:nvPr/>
        </p:nvSpPr>
        <p:spPr bwMode="auto">
          <a:xfrm>
            <a:off x="1592263" y="1274763"/>
            <a:ext cx="86407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Yunanca’da </a:t>
            </a:r>
            <a:r>
              <a:rPr lang="tr-TR" altLang="tr-TR">
                <a:solidFill>
                  <a:schemeClr val="hlink"/>
                </a:solidFill>
              </a:rPr>
              <a:t>oikonomia</a:t>
            </a:r>
            <a:r>
              <a:rPr lang="tr-TR" altLang="tr-TR"/>
              <a:t> sözcüğü ev ve çiftlik idaresine ilişkin kuralları tanımlanmaktadır.</a:t>
            </a:r>
          </a:p>
        </p:txBody>
      </p:sp>
      <p:sp>
        <p:nvSpPr>
          <p:cNvPr id="27653" name="Text Box 5"/>
          <p:cNvSpPr txBox="1">
            <a:spLocks noChangeArrowheads="1"/>
          </p:cNvSpPr>
          <p:nvPr/>
        </p:nvSpPr>
        <p:spPr bwMode="auto">
          <a:xfrm>
            <a:off x="1592263" y="1885951"/>
            <a:ext cx="86407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sözcük </a:t>
            </a:r>
            <a:r>
              <a:rPr lang="tr-TR" altLang="tr-TR">
                <a:solidFill>
                  <a:schemeClr val="hlink"/>
                </a:solidFill>
              </a:rPr>
              <a:t>oikos</a:t>
            </a:r>
            <a:r>
              <a:rPr lang="tr-TR" altLang="tr-TR"/>
              <a:t> ve </a:t>
            </a:r>
            <a:r>
              <a:rPr lang="tr-TR" altLang="tr-TR">
                <a:solidFill>
                  <a:schemeClr val="hlink"/>
                </a:solidFill>
              </a:rPr>
              <a:t>nomos</a:t>
            </a:r>
            <a:r>
              <a:rPr lang="tr-TR" altLang="tr-TR" i="1"/>
              <a:t> </a:t>
            </a:r>
            <a:r>
              <a:rPr lang="tr-TR" altLang="tr-TR"/>
              <a:t>sözcüklerinin birleşmesinden oluşmuştur.</a:t>
            </a:r>
          </a:p>
        </p:txBody>
      </p:sp>
      <p:sp>
        <p:nvSpPr>
          <p:cNvPr id="27654" name="Text Box 6"/>
          <p:cNvSpPr txBox="1">
            <a:spLocks noChangeArrowheads="1"/>
          </p:cNvSpPr>
          <p:nvPr/>
        </p:nvSpPr>
        <p:spPr bwMode="auto">
          <a:xfrm>
            <a:off x="1592263" y="3146425"/>
            <a:ext cx="86407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Bununla birlikte Yunan Filozofları servet ve kazanç sağlamak amacıyla yapılan faaliyeti oikonomia ile değil </a:t>
            </a:r>
            <a:r>
              <a:rPr lang="tr-TR" altLang="tr-TR">
                <a:solidFill>
                  <a:schemeClr val="hlink"/>
                </a:solidFill>
              </a:rPr>
              <a:t>khr</a:t>
            </a:r>
            <a:r>
              <a:rPr lang="en-US" altLang="tr-TR">
                <a:solidFill>
                  <a:schemeClr val="hlink"/>
                </a:solidFill>
              </a:rPr>
              <a:t>ê</a:t>
            </a:r>
            <a:r>
              <a:rPr lang="tr-TR" altLang="tr-TR">
                <a:solidFill>
                  <a:schemeClr val="hlink"/>
                </a:solidFill>
              </a:rPr>
              <a:t>matistik</a:t>
            </a:r>
            <a:r>
              <a:rPr lang="tr-TR" altLang="tr-TR"/>
              <a:t> sözcüğüyle ifade etmişlerdir.</a:t>
            </a:r>
          </a:p>
        </p:txBody>
      </p:sp>
      <p:sp>
        <p:nvSpPr>
          <p:cNvPr id="27655" name="Text Box 7"/>
          <p:cNvSpPr txBox="1">
            <a:spLocks noChangeArrowheads="1"/>
          </p:cNvSpPr>
          <p:nvPr/>
        </p:nvSpPr>
        <p:spPr bwMode="auto">
          <a:xfrm>
            <a:off x="1592263" y="2211389"/>
            <a:ext cx="8640762"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30000"/>
              </a:spcBef>
            </a:pPr>
            <a:r>
              <a:rPr lang="tr-TR" altLang="tr-TR">
                <a:solidFill>
                  <a:schemeClr val="hlink"/>
                </a:solidFill>
              </a:rPr>
              <a:t>Oikos</a:t>
            </a:r>
            <a:r>
              <a:rPr lang="tr-TR" altLang="tr-TR" i="1"/>
              <a:t>; </a:t>
            </a:r>
            <a:r>
              <a:rPr lang="tr-TR" altLang="tr-TR"/>
              <a:t>bir kimsenin esirleri, karısı ve çocuklarıyla birlikte bütün mal varlığını ifade etmektedir.</a:t>
            </a:r>
          </a:p>
          <a:p>
            <a:pPr eaLnBrk="1" hangingPunct="1">
              <a:spcBef>
                <a:spcPct val="30000"/>
              </a:spcBef>
            </a:pPr>
            <a:r>
              <a:rPr lang="tr-TR" altLang="tr-TR">
                <a:solidFill>
                  <a:schemeClr val="hlink"/>
                </a:solidFill>
              </a:rPr>
              <a:t>Nomos</a:t>
            </a:r>
            <a:r>
              <a:rPr lang="tr-TR" altLang="tr-TR" i="1"/>
              <a:t>; </a:t>
            </a:r>
            <a:r>
              <a:rPr lang="tr-TR" altLang="tr-TR"/>
              <a:t>ise idare anlamına gelmektedir.</a:t>
            </a:r>
          </a:p>
        </p:txBody>
      </p:sp>
      <p:sp>
        <p:nvSpPr>
          <p:cNvPr id="27657" name="Text Box 9"/>
          <p:cNvSpPr txBox="1">
            <a:spLocks noChangeArrowheads="1"/>
          </p:cNvSpPr>
          <p:nvPr/>
        </p:nvSpPr>
        <p:spPr bwMode="auto">
          <a:xfrm>
            <a:off x="1592263" y="3795713"/>
            <a:ext cx="86407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i="1"/>
              <a:t>Ekonomi</a:t>
            </a:r>
            <a:r>
              <a:rPr lang="tr-TR" altLang="tr-TR"/>
              <a:t> terimine, Avrupalı yazarlar daha geniş anlamlar yüklemişlerdir.</a:t>
            </a:r>
          </a:p>
        </p:txBody>
      </p:sp>
      <p:sp>
        <p:nvSpPr>
          <p:cNvPr id="27658" name="Text Box 10"/>
          <p:cNvSpPr txBox="1">
            <a:spLocks noChangeArrowheads="1"/>
          </p:cNvSpPr>
          <p:nvPr/>
        </p:nvSpPr>
        <p:spPr bwMode="auto">
          <a:xfrm>
            <a:off x="1592263" y="4805363"/>
            <a:ext cx="86407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Fransız yazar </a:t>
            </a:r>
            <a:r>
              <a:rPr lang="tr-TR" altLang="tr-TR" b="1">
                <a:solidFill>
                  <a:schemeClr val="hlink"/>
                </a:solidFill>
              </a:rPr>
              <a:t>De Monchr</a:t>
            </a:r>
            <a:r>
              <a:rPr lang="en-US" altLang="tr-TR" b="1">
                <a:solidFill>
                  <a:schemeClr val="hlink"/>
                </a:solidFill>
              </a:rPr>
              <a:t>ê</a:t>
            </a:r>
            <a:r>
              <a:rPr lang="tr-TR" altLang="tr-TR" b="1">
                <a:solidFill>
                  <a:schemeClr val="hlink"/>
                </a:solidFill>
              </a:rPr>
              <a:t>tien</a:t>
            </a:r>
            <a:r>
              <a:rPr lang="tr-TR" altLang="tr-TR"/>
              <a:t> 1615 yılında ekonomi ve siyaset sözcüklerini de birleştirerek E</a:t>
            </a:r>
            <a:r>
              <a:rPr lang="tr-TR" altLang="tr-TR" b="1"/>
              <a:t>conomie Politique </a:t>
            </a:r>
            <a:r>
              <a:rPr lang="tr-TR" altLang="tr-TR"/>
              <a:t>ifadesini kullanmıştır.</a:t>
            </a:r>
          </a:p>
        </p:txBody>
      </p:sp>
      <p:sp>
        <p:nvSpPr>
          <p:cNvPr id="27659" name="Text Box 11"/>
          <p:cNvSpPr txBox="1">
            <a:spLocks noChangeArrowheads="1"/>
          </p:cNvSpPr>
          <p:nvPr/>
        </p:nvSpPr>
        <p:spPr bwMode="auto">
          <a:xfrm>
            <a:off x="1592263" y="4156075"/>
            <a:ext cx="86407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Onsekizinci yüzyıla gelindiğinde ülkenin refah ve zenginliği üzerinde yeni tezler ortaya koyan Fransız fikir adamlarına </a:t>
            </a:r>
            <a:r>
              <a:rPr lang="tr-TR" altLang="tr-TR">
                <a:solidFill>
                  <a:schemeClr val="hlink"/>
                </a:solidFill>
              </a:rPr>
              <a:t>Economiste</a:t>
            </a:r>
            <a:r>
              <a:rPr lang="tr-TR" altLang="tr-TR"/>
              <a:t> denilmiştir.</a:t>
            </a:r>
          </a:p>
        </p:txBody>
      </p:sp>
      <p:sp>
        <p:nvSpPr>
          <p:cNvPr id="27661" name="Line 13"/>
          <p:cNvSpPr>
            <a:spLocks noChangeShapeType="1"/>
          </p:cNvSpPr>
          <p:nvPr/>
        </p:nvSpPr>
        <p:spPr bwMode="auto">
          <a:xfrm>
            <a:off x="1592264" y="191611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63" name="Line 15"/>
          <p:cNvSpPr>
            <a:spLocks noChangeShapeType="1"/>
          </p:cNvSpPr>
          <p:nvPr/>
        </p:nvSpPr>
        <p:spPr bwMode="auto">
          <a:xfrm>
            <a:off x="1592264" y="3213100"/>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68" name="Line 20"/>
          <p:cNvSpPr>
            <a:spLocks noChangeShapeType="1"/>
          </p:cNvSpPr>
          <p:nvPr/>
        </p:nvSpPr>
        <p:spPr bwMode="auto">
          <a:xfrm>
            <a:off x="1592264" y="227647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69" name="Text Box 21"/>
          <p:cNvSpPr txBox="1">
            <a:spLocks noChangeArrowheads="1"/>
          </p:cNvSpPr>
          <p:nvPr/>
        </p:nvSpPr>
        <p:spPr bwMode="auto">
          <a:xfrm>
            <a:off x="1592264" y="981076"/>
            <a:ext cx="51133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 ve İktisat sözcüklerinin Tarihçesi</a:t>
            </a:r>
          </a:p>
        </p:txBody>
      </p:sp>
      <p:sp>
        <p:nvSpPr>
          <p:cNvPr id="27670" name="Line 22"/>
          <p:cNvSpPr>
            <a:spLocks noChangeShapeType="1"/>
          </p:cNvSpPr>
          <p:nvPr/>
        </p:nvSpPr>
        <p:spPr bwMode="auto">
          <a:xfrm>
            <a:off x="1592264" y="378936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71" name="Line 23"/>
          <p:cNvSpPr>
            <a:spLocks noChangeShapeType="1"/>
          </p:cNvSpPr>
          <p:nvPr/>
        </p:nvSpPr>
        <p:spPr bwMode="auto">
          <a:xfrm>
            <a:off x="1592264" y="41497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72" name="Line 24"/>
          <p:cNvSpPr>
            <a:spLocks noChangeShapeType="1"/>
          </p:cNvSpPr>
          <p:nvPr/>
        </p:nvSpPr>
        <p:spPr bwMode="auto">
          <a:xfrm>
            <a:off x="1592264" y="47974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73" name="Line 25"/>
          <p:cNvSpPr>
            <a:spLocks noChangeShapeType="1"/>
          </p:cNvSpPr>
          <p:nvPr/>
        </p:nvSpPr>
        <p:spPr bwMode="auto">
          <a:xfrm>
            <a:off x="1592264" y="54451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7674" name="Line 26"/>
          <p:cNvSpPr>
            <a:spLocks noChangeShapeType="1"/>
          </p:cNvSpPr>
          <p:nvPr/>
        </p:nvSpPr>
        <p:spPr bwMode="auto">
          <a:xfrm>
            <a:off x="1592264" y="60928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495528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7669"/>
                                        </p:tgtEl>
                                        <p:attrNameLst>
                                          <p:attrName>style.visibility</p:attrName>
                                        </p:attrNameLst>
                                      </p:cBhvr>
                                      <p:to>
                                        <p:strVal val="visible"/>
                                      </p:to>
                                    </p:set>
                                    <p:animEffect transition="in" filter="slide(fromTop)">
                                      <p:cBhvr>
                                        <p:cTn id="7" dur="500"/>
                                        <p:tgtEl>
                                          <p:spTgt spid="276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7652"/>
                                        </p:tgtEl>
                                        <p:attrNameLst>
                                          <p:attrName>style.visibility</p:attrName>
                                        </p:attrNameLst>
                                      </p:cBhvr>
                                      <p:to>
                                        <p:strVal val="visible"/>
                                      </p:to>
                                    </p:set>
                                    <p:animEffect transition="in" filter="slide(fromTop)">
                                      <p:cBhvr>
                                        <p:cTn id="12" dur="500"/>
                                        <p:tgtEl>
                                          <p:spTgt spid="27652"/>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7661"/>
                                        </p:tgtEl>
                                        <p:attrNameLst>
                                          <p:attrName>style.visibility</p:attrName>
                                        </p:attrNameLst>
                                      </p:cBhvr>
                                      <p:to>
                                        <p:strVal val="visible"/>
                                      </p:to>
                                    </p:set>
                                    <p:animEffect transition="in" filter="slide(fromLeft)">
                                      <p:cBhvr>
                                        <p:cTn id="16" dur="500"/>
                                        <p:tgtEl>
                                          <p:spTgt spid="2766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7653"/>
                                        </p:tgtEl>
                                        <p:attrNameLst>
                                          <p:attrName>style.visibility</p:attrName>
                                        </p:attrNameLst>
                                      </p:cBhvr>
                                      <p:to>
                                        <p:strVal val="visible"/>
                                      </p:to>
                                    </p:set>
                                    <p:animEffect transition="in" filter="slide(fromTop)">
                                      <p:cBhvr>
                                        <p:cTn id="21" dur="500"/>
                                        <p:tgtEl>
                                          <p:spTgt spid="27653"/>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7668"/>
                                        </p:tgtEl>
                                        <p:attrNameLst>
                                          <p:attrName>style.visibility</p:attrName>
                                        </p:attrNameLst>
                                      </p:cBhvr>
                                      <p:to>
                                        <p:strVal val="visible"/>
                                      </p:to>
                                    </p:set>
                                    <p:animEffect transition="in" filter="slide(fromLeft)">
                                      <p:cBhvr>
                                        <p:cTn id="25" dur="500"/>
                                        <p:tgtEl>
                                          <p:spTgt spid="2766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7655"/>
                                        </p:tgtEl>
                                        <p:attrNameLst>
                                          <p:attrName>style.visibility</p:attrName>
                                        </p:attrNameLst>
                                      </p:cBhvr>
                                      <p:to>
                                        <p:strVal val="visible"/>
                                      </p:to>
                                    </p:set>
                                    <p:animEffect transition="in" filter="slide(fromTop)">
                                      <p:cBhvr>
                                        <p:cTn id="30" dur="500"/>
                                        <p:tgtEl>
                                          <p:spTgt spid="2765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7663"/>
                                        </p:tgtEl>
                                        <p:attrNameLst>
                                          <p:attrName>style.visibility</p:attrName>
                                        </p:attrNameLst>
                                      </p:cBhvr>
                                      <p:to>
                                        <p:strVal val="visible"/>
                                      </p:to>
                                    </p:set>
                                    <p:animEffect transition="in" filter="slide(fromLeft)">
                                      <p:cBhvr>
                                        <p:cTn id="34" dur="500"/>
                                        <p:tgtEl>
                                          <p:spTgt spid="2766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7654"/>
                                        </p:tgtEl>
                                        <p:attrNameLst>
                                          <p:attrName>style.visibility</p:attrName>
                                        </p:attrNameLst>
                                      </p:cBhvr>
                                      <p:to>
                                        <p:strVal val="visible"/>
                                      </p:to>
                                    </p:set>
                                    <p:animEffect transition="in" filter="slide(fromTop)">
                                      <p:cBhvr>
                                        <p:cTn id="39" dur="500"/>
                                        <p:tgtEl>
                                          <p:spTgt spid="27654"/>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27670"/>
                                        </p:tgtEl>
                                        <p:attrNameLst>
                                          <p:attrName>style.visibility</p:attrName>
                                        </p:attrNameLst>
                                      </p:cBhvr>
                                      <p:to>
                                        <p:strVal val="visible"/>
                                      </p:to>
                                    </p:set>
                                    <p:animEffect transition="in" filter="slide(fromLeft)">
                                      <p:cBhvr>
                                        <p:cTn id="43" dur="500"/>
                                        <p:tgtEl>
                                          <p:spTgt spid="2767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7657"/>
                                        </p:tgtEl>
                                        <p:attrNameLst>
                                          <p:attrName>style.visibility</p:attrName>
                                        </p:attrNameLst>
                                      </p:cBhvr>
                                      <p:to>
                                        <p:strVal val="visible"/>
                                      </p:to>
                                    </p:set>
                                    <p:animEffect transition="in" filter="slide(fromTop)">
                                      <p:cBhvr>
                                        <p:cTn id="48" dur="500"/>
                                        <p:tgtEl>
                                          <p:spTgt spid="27657"/>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27671"/>
                                        </p:tgtEl>
                                        <p:attrNameLst>
                                          <p:attrName>style.visibility</p:attrName>
                                        </p:attrNameLst>
                                      </p:cBhvr>
                                      <p:to>
                                        <p:strVal val="visible"/>
                                      </p:to>
                                    </p:set>
                                    <p:animEffect transition="in" filter="slide(fromLeft)">
                                      <p:cBhvr>
                                        <p:cTn id="52" dur="500"/>
                                        <p:tgtEl>
                                          <p:spTgt spid="2767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27659"/>
                                        </p:tgtEl>
                                        <p:attrNameLst>
                                          <p:attrName>style.visibility</p:attrName>
                                        </p:attrNameLst>
                                      </p:cBhvr>
                                      <p:to>
                                        <p:strVal val="visible"/>
                                      </p:to>
                                    </p:set>
                                    <p:animEffect transition="in" filter="slide(fromTop)">
                                      <p:cBhvr>
                                        <p:cTn id="57" dur="500"/>
                                        <p:tgtEl>
                                          <p:spTgt spid="27659"/>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27672"/>
                                        </p:tgtEl>
                                        <p:attrNameLst>
                                          <p:attrName>style.visibility</p:attrName>
                                        </p:attrNameLst>
                                      </p:cBhvr>
                                      <p:to>
                                        <p:strVal val="visible"/>
                                      </p:to>
                                    </p:set>
                                    <p:animEffect transition="in" filter="slide(fromLeft)">
                                      <p:cBhvr>
                                        <p:cTn id="61" dur="500"/>
                                        <p:tgtEl>
                                          <p:spTgt spid="2767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27658"/>
                                        </p:tgtEl>
                                        <p:attrNameLst>
                                          <p:attrName>style.visibility</p:attrName>
                                        </p:attrNameLst>
                                      </p:cBhvr>
                                      <p:to>
                                        <p:strVal val="visible"/>
                                      </p:to>
                                    </p:set>
                                    <p:animEffect transition="in" filter="slide(fromTop)">
                                      <p:cBhvr>
                                        <p:cTn id="66" dur="500"/>
                                        <p:tgtEl>
                                          <p:spTgt spid="27658"/>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27673"/>
                                        </p:tgtEl>
                                        <p:attrNameLst>
                                          <p:attrName>style.visibility</p:attrName>
                                        </p:attrNameLst>
                                      </p:cBhvr>
                                      <p:to>
                                        <p:strVal val="visible"/>
                                      </p:to>
                                    </p:set>
                                    <p:animEffect transition="in" filter="slide(fromLeft)">
                                      <p:cBhvr>
                                        <p:cTn id="70" dur="500"/>
                                        <p:tgtEl>
                                          <p:spTgt spid="2767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27650"/>
                                        </p:tgtEl>
                                        <p:attrNameLst>
                                          <p:attrName>style.visibility</p:attrName>
                                        </p:attrNameLst>
                                      </p:cBhvr>
                                      <p:to>
                                        <p:strVal val="visible"/>
                                      </p:to>
                                    </p:set>
                                    <p:animEffect transition="in" filter="slide(fromTop)">
                                      <p:cBhvr>
                                        <p:cTn id="75" dur="500"/>
                                        <p:tgtEl>
                                          <p:spTgt spid="27650"/>
                                        </p:tgtEl>
                                      </p:cBhvr>
                                    </p:animEffect>
                                  </p:childTnLst>
                                </p:cTn>
                              </p:par>
                            </p:childTnLst>
                          </p:cTn>
                        </p:par>
                        <p:par>
                          <p:cTn id="76" fill="hold" nodeType="afterGroup">
                            <p:stCondLst>
                              <p:cond delay="500"/>
                            </p:stCondLst>
                            <p:childTnLst>
                              <p:par>
                                <p:cTn id="77" presetID="12" presetClass="entr" presetSubtype="8" fill="hold" grpId="0" nodeType="afterEffect">
                                  <p:stCondLst>
                                    <p:cond delay="0"/>
                                  </p:stCondLst>
                                  <p:childTnLst>
                                    <p:set>
                                      <p:cBhvr>
                                        <p:cTn id="78" dur="1" fill="hold">
                                          <p:stCondLst>
                                            <p:cond delay="0"/>
                                          </p:stCondLst>
                                        </p:cTn>
                                        <p:tgtEl>
                                          <p:spTgt spid="27674"/>
                                        </p:tgtEl>
                                        <p:attrNameLst>
                                          <p:attrName>style.visibility</p:attrName>
                                        </p:attrNameLst>
                                      </p:cBhvr>
                                      <p:to>
                                        <p:strVal val="visible"/>
                                      </p:to>
                                    </p:set>
                                    <p:animEffect transition="in" filter="slide(fromLeft)">
                                      <p:cBhvr>
                                        <p:cTn id="79" dur="500"/>
                                        <p:tgtEl>
                                          <p:spTgt spid="27674"/>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2" presetClass="entr" presetSubtype="1" fill="hold" grpId="0" nodeType="clickEffect">
                                  <p:stCondLst>
                                    <p:cond delay="0"/>
                                  </p:stCondLst>
                                  <p:childTnLst>
                                    <p:set>
                                      <p:cBhvr>
                                        <p:cTn id="83" dur="1" fill="hold">
                                          <p:stCondLst>
                                            <p:cond delay="0"/>
                                          </p:stCondLst>
                                        </p:cTn>
                                        <p:tgtEl>
                                          <p:spTgt spid="27651"/>
                                        </p:tgtEl>
                                        <p:attrNameLst>
                                          <p:attrName>style.visibility</p:attrName>
                                        </p:attrNameLst>
                                      </p:cBhvr>
                                      <p:to>
                                        <p:strVal val="visible"/>
                                      </p:to>
                                    </p:set>
                                    <p:animEffect transition="in" filter="slide(fromTop)">
                                      <p:cBhvr>
                                        <p:cTn id="84" dur="500"/>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p:bldP spid="27652" grpId="0"/>
      <p:bldP spid="27653" grpId="0"/>
      <p:bldP spid="27654" grpId="0"/>
      <p:bldP spid="27655" grpId="0"/>
      <p:bldP spid="27657" grpId="0"/>
      <p:bldP spid="27658" grpId="0"/>
      <p:bldP spid="27659" grpId="0"/>
      <p:bldP spid="27661" grpId="0" animBg="1"/>
      <p:bldP spid="27663" grpId="0" animBg="1"/>
      <p:bldP spid="27668" grpId="0" animBg="1"/>
      <p:bldP spid="27669" grpId="0"/>
      <p:bldP spid="27670" grpId="0" animBg="1"/>
      <p:bldP spid="27671" grpId="0" animBg="1"/>
      <p:bldP spid="27672" grpId="0" animBg="1"/>
      <p:bldP spid="27673" grpId="0" animBg="1"/>
      <p:bldP spid="2767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Üretim Faktörleri</a:t>
            </a:r>
          </a:p>
        </p:txBody>
      </p:sp>
      <p:sp>
        <p:nvSpPr>
          <p:cNvPr id="31747" name="Text Box 3"/>
          <p:cNvSpPr txBox="1">
            <a:spLocks noChangeArrowheads="1"/>
          </p:cNvSpPr>
          <p:nvPr/>
        </p:nvSpPr>
        <p:spPr bwMode="auto">
          <a:xfrm>
            <a:off x="1524000" y="15652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Üretim faaliyetinin gerçekleştirilebilmesi için gerekli unsurlara </a:t>
            </a:r>
            <a:r>
              <a:rPr lang="tr-TR" altLang="tr-TR" b="1">
                <a:solidFill>
                  <a:schemeClr val="hlink"/>
                </a:solidFill>
              </a:rPr>
              <a:t>üretim faktörleri</a:t>
            </a:r>
            <a:r>
              <a:rPr lang="tr-TR" altLang="tr-TR"/>
              <a:t> denir.</a:t>
            </a:r>
          </a:p>
        </p:txBody>
      </p:sp>
      <p:sp>
        <p:nvSpPr>
          <p:cNvPr id="31748" name="Text Box 4"/>
          <p:cNvSpPr txBox="1">
            <a:spLocks noChangeArrowheads="1"/>
          </p:cNvSpPr>
          <p:nvPr/>
        </p:nvSpPr>
        <p:spPr bwMode="auto">
          <a:xfrm>
            <a:off x="1524000" y="20780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Üretim faktörleri; </a:t>
            </a:r>
            <a:r>
              <a:rPr lang="tr-TR" altLang="tr-TR">
                <a:solidFill>
                  <a:schemeClr val="hlink"/>
                </a:solidFill>
              </a:rPr>
              <a:t>Emek, sermaye tabiat</a:t>
            </a:r>
            <a:r>
              <a:rPr lang="tr-TR" altLang="tr-TR"/>
              <a:t> ve </a:t>
            </a:r>
            <a:r>
              <a:rPr lang="tr-TR" altLang="tr-TR">
                <a:solidFill>
                  <a:schemeClr val="hlink"/>
                </a:solidFill>
              </a:rPr>
              <a:t>girişimci</a:t>
            </a:r>
            <a:r>
              <a:rPr lang="tr-TR" altLang="tr-TR"/>
              <a:t> olmak üzere dört tanedir. </a:t>
            </a:r>
          </a:p>
        </p:txBody>
      </p:sp>
      <p:sp>
        <p:nvSpPr>
          <p:cNvPr id="31749" name="Text Box 5"/>
          <p:cNvSpPr txBox="1">
            <a:spLocks noChangeArrowheads="1"/>
          </p:cNvSpPr>
          <p:nvPr/>
        </p:nvSpPr>
        <p:spPr bwMode="auto">
          <a:xfrm>
            <a:off x="1524000" y="31035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a:t>Emek karşılığında yapılan ödemelere </a:t>
            </a:r>
            <a:r>
              <a:rPr lang="en-GB" altLang="tr-TR" b="1">
                <a:solidFill>
                  <a:schemeClr val="hlink"/>
                </a:solidFill>
              </a:rPr>
              <a:t>ücret </a:t>
            </a:r>
            <a:r>
              <a:rPr lang="en-GB" altLang="tr-TR"/>
              <a:t>denir</a:t>
            </a:r>
            <a:r>
              <a:rPr lang="tr-TR" altLang="tr-TR"/>
              <a:t> </a:t>
            </a:r>
          </a:p>
        </p:txBody>
      </p:sp>
      <p:sp>
        <p:nvSpPr>
          <p:cNvPr id="31750" name="Text Box 6"/>
          <p:cNvSpPr txBox="1">
            <a:spLocks noChangeArrowheads="1"/>
          </p:cNvSpPr>
          <p:nvPr/>
        </p:nvSpPr>
        <p:spPr bwMode="auto">
          <a:xfrm>
            <a:off x="1524000" y="36163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Mal ve hizmet üretiminde kullanılan makine, donanım, hayvan, bina ve aletlere </a:t>
            </a:r>
            <a:r>
              <a:rPr lang="tr-TR" altLang="tr-TR" b="1">
                <a:solidFill>
                  <a:schemeClr val="hlink"/>
                </a:solidFill>
              </a:rPr>
              <a:t>sermaye</a:t>
            </a:r>
            <a:r>
              <a:rPr lang="tr-TR" altLang="tr-TR">
                <a:solidFill>
                  <a:schemeClr val="hlink"/>
                </a:solidFill>
              </a:rPr>
              <a:t> </a:t>
            </a:r>
            <a:r>
              <a:rPr lang="tr-TR" altLang="tr-TR"/>
              <a:t>denir.</a:t>
            </a:r>
          </a:p>
        </p:txBody>
      </p:sp>
      <p:sp>
        <p:nvSpPr>
          <p:cNvPr id="31751" name="Text Box 7"/>
          <p:cNvSpPr txBox="1">
            <a:spLocks noChangeArrowheads="1"/>
          </p:cNvSpPr>
          <p:nvPr/>
        </p:nvSpPr>
        <p:spPr bwMode="auto">
          <a:xfrm>
            <a:off x="1524000" y="25908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a:t>
            </a:r>
            <a:r>
              <a:rPr lang="en-GB" altLang="tr-TR"/>
              <a:t>nsanların mal ve hizmet üretimine tahsis ettikleri zaman ve çabaya </a:t>
            </a:r>
            <a:r>
              <a:rPr lang="en-GB" altLang="tr-TR" b="1">
                <a:solidFill>
                  <a:schemeClr val="hlink"/>
                </a:solidFill>
              </a:rPr>
              <a:t>emek</a:t>
            </a:r>
            <a:r>
              <a:rPr lang="en-GB" altLang="tr-TR">
                <a:solidFill>
                  <a:schemeClr val="hlink"/>
                </a:solidFill>
              </a:rPr>
              <a:t> </a:t>
            </a:r>
            <a:r>
              <a:rPr lang="en-GB" altLang="tr-TR"/>
              <a:t>denir</a:t>
            </a:r>
            <a:r>
              <a:rPr lang="tr-TR" altLang="tr-TR"/>
              <a:t> </a:t>
            </a:r>
          </a:p>
        </p:txBody>
      </p:sp>
      <p:sp>
        <p:nvSpPr>
          <p:cNvPr id="31752" name="Text Box 8"/>
          <p:cNvSpPr txBox="1">
            <a:spLocks noChangeArrowheads="1"/>
          </p:cNvSpPr>
          <p:nvPr/>
        </p:nvSpPr>
        <p:spPr bwMode="auto">
          <a:xfrm>
            <a:off x="1524000" y="44037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Halk arasında sıkça geçen sermaye kavramı farklıdır. Sermayenin gelirine </a:t>
            </a:r>
            <a:r>
              <a:rPr lang="tr-TR" altLang="tr-TR" b="1"/>
              <a:t> </a:t>
            </a:r>
            <a:r>
              <a:rPr lang="tr-TR" altLang="tr-TR" b="1">
                <a:solidFill>
                  <a:schemeClr val="hlink"/>
                </a:solidFill>
              </a:rPr>
              <a:t>faiz </a:t>
            </a:r>
            <a:r>
              <a:rPr lang="tr-TR" altLang="tr-TR"/>
              <a:t>denir.</a:t>
            </a:r>
          </a:p>
        </p:txBody>
      </p:sp>
      <p:sp>
        <p:nvSpPr>
          <p:cNvPr id="31753" name="Text Box 9"/>
          <p:cNvSpPr txBox="1">
            <a:spLocks noChangeArrowheads="1"/>
          </p:cNvSpPr>
          <p:nvPr/>
        </p:nvSpPr>
        <p:spPr bwMode="auto">
          <a:xfrm>
            <a:off x="1524000" y="49164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a:t>
            </a:r>
            <a:r>
              <a:rPr lang="en-GB" altLang="tr-TR"/>
              <a:t>al ve hizmet üretiminde kullanılan doğal kaynaklar</a:t>
            </a:r>
            <a:r>
              <a:rPr lang="tr-TR" altLang="tr-TR"/>
              <a:t> </a:t>
            </a:r>
            <a:r>
              <a:rPr lang="tr-TR" altLang="tr-TR">
                <a:solidFill>
                  <a:schemeClr val="hlink"/>
                </a:solidFill>
              </a:rPr>
              <a:t>tabiat</a:t>
            </a:r>
            <a:r>
              <a:rPr lang="tr-TR" altLang="tr-TR"/>
              <a:t> olarak tanımlanır.</a:t>
            </a:r>
          </a:p>
        </p:txBody>
      </p:sp>
      <p:sp>
        <p:nvSpPr>
          <p:cNvPr id="31754" name="Text Box 10"/>
          <p:cNvSpPr txBox="1">
            <a:spLocks noChangeArrowheads="1"/>
          </p:cNvSpPr>
          <p:nvPr/>
        </p:nvSpPr>
        <p:spPr bwMode="auto">
          <a:xfrm>
            <a:off x="1524000" y="54387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Doğa’nın üretimde kullanılması karşılığında </a:t>
            </a:r>
            <a:r>
              <a:rPr lang="tr-TR" altLang="tr-TR" b="1">
                <a:solidFill>
                  <a:schemeClr val="hlink"/>
                </a:solidFill>
              </a:rPr>
              <a:t>rant</a:t>
            </a:r>
            <a:r>
              <a:rPr lang="tr-TR" altLang="tr-TR"/>
              <a:t> elde edilir.</a:t>
            </a:r>
          </a:p>
        </p:txBody>
      </p:sp>
      <p:sp>
        <p:nvSpPr>
          <p:cNvPr id="31755" name="Text Box 11"/>
          <p:cNvSpPr txBox="1">
            <a:spLocks noChangeArrowheads="1"/>
          </p:cNvSpPr>
          <p:nvPr/>
        </p:nvSpPr>
        <p:spPr bwMode="auto">
          <a:xfrm>
            <a:off x="1524000" y="59420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Bir işi düşünen, planlayan, etkin şekilde yürüten, üretimi organize eden ve gerekli riskleri üstlenen kişiye </a:t>
            </a:r>
            <a:r>
              <a:rPr lang="tr-TR" altLang="tr-TR" b="1"/>
              <a:t> </a:t>
            </a:r>
            <a:r>
              <a:rPr lang="tr-TR" altLang="tr-TR" b="1">
                <a:solidFill>
                  <a:schemeClr val="hlink"/>
                </a:solidFill>
              </a:rPr>
              <a:t>girişimci</a:t>
            </a:r>
            <a:r>
              <a:rPr lang="tr-TR" altLang="tr-TR"/>
              <a:t> adı verilir. Girişimci gerçek yada tüzel bir kişilik olabilir. Girişimcinin gelirine </a:t>
            </a:r>
            <a:r>
              <a:rPr lang="tr-TR" altLang="tr-TR" b="1">
                <a:solidFill>
                  <a:schemeClr val="hlink"/>
                </a:solidFill>
              </a:rPr>
              <a:t>kâr </a:t>
            </a:r>
            <a:r>
              <a:rPr lang="tr-TR" altLang="tr-TR">
                <a:solidFill>
                  <a:schemeClr val="hlink"/>
                </a:solidFill>
              </a:rPr>
              <a:t> </a:t>
            </a:r>
            <a:r>
              <a:rPr lang="tr-TR" altLang="tr-TR"/>
              <a:t>denir.</a:t>
            </a:r>
          </a:p>
        </p:txBody>
      </p:sp>
      <p:sp>
        <p:nvSpPr>
          <p:cNvPr id="31756" name="Line 12"/>
          <p:cNvSpPr>
            <a:spLocks noChangeShapeType="1"/>
          </p:cNvSpPr>
          <p:nvPr/>
        </p:nvSpPr>
        <p:spPr bwMode="auto">
          <a:xfrm>
            <a:off x="1524000" y="2005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7" name="Line 13"/>
          <p:cNvSpPr>
            <a:spLocks noChangeShapeType="1"/>
          </p:cNvSpPr>
          <p:nvPr/>
        </p:nvSpPr>
        <p:spPr bwMode="auto">
          <a:xfrm>
            <a:off x="1524000" y="25177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8" name="Line 14"/>
          <p:cNvSpPr>
            <a:spLocks noChangeShapeType="1"/>
          </p:cNvSpPr>
          <p:nvPr/>
        </p:nvSpPr>
        <p:spPr bwMode="auto">
          <a:xfrm>
            <a:off x="1524000" y="30305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59" name="Line 15"/>
          <p:cNvSpPr>
            <a:spLocks noChangeShapeType="1"/>
          </p:cNvSpPr>
          <p:nvPr/>
        </p:nvSpPr>
        <p:spPr bwMode="auto">
          <a:xfrm>
            <a:off x="1524000" y="35433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0" name="Line 16"/>
          <p:cNvSpPr>
            <a:spLocks noChangeShapeType="1"/>
          </p:cNvSpPr>
          <p:nvPr/>
        </p:nvSpPr>
        <p:spPr bwMode="auto">
          <a:xfrm>
            <a:off x="1524000" y="43307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1" name="Line 17"/>
          <p:cNvSpPr>
            <a:spLocks noChangeShapeType="1"/>
          </p:cNvSpPr>
          <p:nvPr/>
        </p:nvSpPr>
        <p:spPr bwMode="auto">
          <a:xfrm>
            <a:off x="1524000" y="48434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2" name="Line 18"/>
          <p:cNvSpPr>
            <a:spLocks noChangeShapeType="1"/>
          </p:cNvSpPr>
          <p:nvPr/>
        </p:nvSpPr>
        <p:spPr bwMode="auto">
          <a:xfrm>
            <a:off x="1524000" y="53562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1763" name="Line 19"/>
          <p:cNvSpPr>
            <a:spLocks noChangeShapeType="1"/>
          </p:cNvSpPr>
          <p:nvPr/>
        </p:nvSpPr>
        <p:spPr bwMode="auto">
          <a:xfrm>
            <a:off x="1524000" y="58689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8131997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slide(fromTop)">
                                      <p:cBhvr>
                                        <p:cTn id="7" dur="500"/>
                                        <p:tgtEl>
                                          <p:spTgt spid="31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1747"/>
                                        </p:tgtEl>
                                        <p:attrNameLst>
                                          <p:attrName>style.visibility</p:attrName>
                                        </p:attrNameLst>
                                      </p:cBhvr>
                                      <p:to>
                                        <p:strVal val="visible"/>
                                      </p:to>
                                    </p:set>
                                    <p:animEffect transition="in" filter="slide(fromTop)">
                                      <p:cBhvr>
                                        <p:cTn id="12" dur="500"/>
                                        <p:tgtEl>
                                          <p:spTgt spid="3174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1756"/>
                                        </p:tgtEl>
                                        <p:attrNameLst>
                                          <p:attrName>style.visibility</p:attrName>
                                        </p:attrNameLst>
                                      </p:cBhvr>
                                      <p:to>
                                        <p:strVal val="visible"/>
                                      </p:to>
                                    </p:set>
                                    <p:animEffect transition="in" filter="slide(fromLeft)">
                                      <p:cBhvr>
                                        <p:cTn id="16" dur="500"/>
                                        <p:tgtEl>
                                          <p:spTgt spid="3175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1748"/>
                                        </p:tgtEl>
                                        <p:attrNameLst>
                                          <p:attrName>style.visibility</p:attrName>
                                        </p:attrNameLst>
                                      </p:cBhvr>
                                      <p:to>
                                        <p:strVal val="visible"/>
                                      </p:to>
                                    </p:set>
                                    <p:animEffect transition="in" filter="slide(fromTop)">
                                      <p:cBhvr>
                                        <p:cTn id="21" dur="500"/>
                                        <p:tgtEl>
                                          <p:spTgt spid="3174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1757"/>
                                        </p:tgtEl>
                                        <p:attrNameLst>
                                          <p:attrName>style.visibility</p:attrName>
                                        </p:attrNameLst>
                                      </p:cBhvr>
                                      <p:to>
                                        <p:strVal val="visible"/>
                                      </p:to>
                                    </p:set>
                                    <p:animEffect transition="in" filter="slide(fromLeft)">
                                      <p:cBhvr>
                                        <p:cTn id="25" dur="500"/>
                                        <p:tgtEl>
                                          <p:spTgt spid="3175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1751"/>
                                        </p:tgtEl>
                                        <p:attrNameLst>
                                          <p:attrName>style.visibility</p:attrName>
                                        </p:attrNameLst>
                                      </p:cBhvr>
                                      <p:to>
                                        <p:strVal val="visible"/>
                                      </p:to>
                                    </p:set>
                                    <p:animEffect transition="in" filter="slide(fromTop)">
                                      <p:cBhvr>
                                        <p:cTn id="30" dur="500"/>
                                        <p:tgtEl>
                                          <p:spTgt spid="3175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1758"/>
                                        </p:tgtEl>
                                        <p:attrNameLst>
                                          <p:attrName>style.visibility</p:attrName>
                                        </p:attrNameLst>
                                      </p:cBhvr>
                                      <p:to>
                                        <p:strVal val="visible"/>
                                      </p:to>
                                    </p:set>
                                    <p:animEffect transition="in" filter="slide(fromLeft)">
                                      <p:cBhvr>
                                        <p:cTn id="34" dur="500"/>
                                        <p:tgtEl>
                                          <p:spTgt spid="3175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1749"/>
                                        </p:tgtEl>
                                        <p:attrNameLst>
                                          <p:attrName>style.visibility</p:attrName>
                                        </p:attrNameLst>
                                      </p:cBhvr>
                                      <p:to>
                                        <p:strVal val="visible"/>
                                      </p:to>
                                    </p:set>
                                    <p:animEffect transition="in" filter="slide(fromTop)">
                                      <p:cBhvr>
                                        <p:cTn id="39" dur="500"/>
                                        <p:tgtEl>
                                          <p:spTgt spid="31749"/>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1759"/>
                                        </p:tgtEl>
                                        <p:attrNameLst>
                                          <p:attrName>style.visibility</p:attrName>
                                        </p:attrNameLst>
                                      </p:cBhvr>
                                      <p:to>
                                        <p:strVal val="visible"/>
                                      </p:to>
                                    </p:set>
                                    <p:animEffect transition="in" filter="slide(fromLeft)">
                                      <p:cBhvr>
                                        <p:cTn id="43" dur="500"/>
                                        <p:tgtEl>
                                          <p:spTgt spid="3175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1750"/>
                                        </p:tgtEl>
                                        <p:attrNameLst>
                                          <p:attrName>style.visibility</p:attrName>
                                        </p:attrNameLst>
                                      </p:cBhvr>
                                      <p:to>
                                        <p:strVal val="visible"/>
                                      </p:to>
                                    </p:set>
                                    <p:animEffect transition="in" filter="slide(fromTop)">
                                      <p:cBhvr>
                                        <p:cTn id="48" dur="500"/>
                                        <p:tgtEl>
                                          <p:spTgt spid="31750"/>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31760"/>
                                        </p:tgtEl>
                                        <p:attrNameLst>
                                          <p:attrName>style.visibility</p:attrName>
                                        </p:attrNameLst>
                                      </p:cBhvr>
                                      <p:to>
                                        <p:strVal val="visible"/>
                                      </p:to>
                                    </p:set>
                                    <p:animEffect transition="in" filter="slide(fromLeft)">
                                      <p:cBhvr>
                                        <p:cTn id="52" dur="500"/>
                                        <p:tgtEl>
                                          <p:spTgt spid="3176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31752"/>
                                        </p:tgtEl>
                                        <p:attrNameLst>
                                          <p:attrName>style.visibility</p:attrName>
                                        </p:attrNameLst>
                                      </p:cBhvr>
                                      <p:to>
                                        <p:strVal val="visible"/>
                                      </p:to>
                                    </p:set>
                                    <p:animEffect transition="in" filter="slide(fromTop)">
                                      <p:cBhvr>
                                        <p:cTn id="57" dur="500"/>
                                        <p:tgtEl>
                                          <p:spTgt spid="31752"/>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31761"/>
                                        </p:tgtEl>
                                        <p:attrNameLst>
                                          <p:attrName>style.visibility</p:attrName>
                                        </p:attrNameLst>
                                      </p:cBhvr>
                                      <p:to>
                                        <p:strVal val="visible"/>
                                      </p:to>
                                    </p:set>
                                    <p:animEffect transition="in" filter="slide(fromLeft)">
                                      <p:cBhvr>
                                        <p:cTn id="61" dur="500"/>
                                        <p:tgtEl>
                                          <p:spTgt spid="3176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31753"/>
                                        </p:tgtEl>
                                        <p:attrNameLst>
                                          <p:attrName>style.visibility</p:attrName>
                                        </p:attrNameLst>
                                      </p:cBhvr>
                                      <p:to>
                                        <p:strVal val="visible"/>
                                      </p:to>
                                    </p:set>
                                    <p:animEffect transition="in" filter="slide(fromTop)">
                                      <p:cBhvr>
                                        <p:cTn id="66" dur="500"/>
                                        <p:tgtEl>
                                          <p:spTgt spid="31753"/>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31762"/>
                                        </p:tgtEl>
                                        <p:attrNameLst>
                                          <p:attrName>style.visibility</p:attrName>
                                        </p:attrNameLst>
                                      </p:cBhvr>
                                      <p:to>
                                        <p:strVal val="visible"/>
                                      </p:to>
                                    </p:set>
                                    <p:animEffect transition="in" filter="slide(fromLeft)">
                                      <p:cBhvr>
                                        <p:cTn id="70" dur="500"/>
                                        <p:tgtEl>
                                          <p:spTgt spid="3176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31754"/>
                                        </p:tgtEl>
                                        <p:attrNameLst>
                                          <p:attrName>style.visibility</p:attrName>
                                        </p:attrNameLst>
                                      </p:cBhvr>
                                      <p:to>
                                        <p:strVal val="visible"/>
                                      </p:to>
                                    </p:set>
                                    <p:animEffect transition="in" filter="slide(fromTop)">
                                      <p:cBhvr>
                                        <p:cTn id="75" dur="500"/>
                                        <p:tgtEl>
                                          <p:spTgt spid="31754"/>
                                        </p:tgtEl>
                                      </p:cBhvr>
                                    </p:animEffect>
                                  </p:childTnLst>
                                </p:cTn>
                              </p:par>
                            </p:childTnLst>
                          </p:cTn>
                        </p:par>
                        <p:par>
                          <p:cTn id="76" fill="hold" nodeType="afterGroup">
                            <p:stCondLst>
                              <p:cond delay="500"/>
                            </p:stCondLst>
                            <p:childTnLst>
                              <p:par>
                                <p:cTn id="77" presetID="12" presetClass="entr" presetSubtype="8" fill="hold" grpId="0" nodeType="afterEffect">
                                  <p:stCondLst>
                                    <p:cond delay="0"/>
                                  </p:stCondLst>
                                  <p:childTnLst>
                                    <p:set>
                                      <p:cBhvr>
                                        <p:cTn id="78" dur="1" fill="hold">
                                          <p:stCondLst>
                                            <p:cond delay="0"/>
                                          </p:stCondLst>
                                        </p:cTn>
                                        <p:tgtEl>
                                          <p:spTgt spid="31763"/>
                                        </p:tgtEl>
                                        <p:attrNameLst>
                                          <p:attrName>style.visibility</p:attrName>
                                        </p:attrNameLst>
                                      </p:cBhvr>
                                      <p:to>
                                        <p:strVal val="visible"/>
                                      </p:to>
                                    </p:set>
                                    <p:animEffect transition="in" filter="slide(fromLeft)">
                                      <p:cBhvr>
                                        <p:cTn id="79" dur="500"/>
                                        <p:tgtEl>
                                          <p:spTgt spid="31763"/>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2" presetClass="entr" presetSubtype="1" fill="hold" grpId="0" nodeType="clickEffect">
                                  <p:stCondLst>
                                    <p:cond delay="0"/>
                                  </p:stCondLst>
                                  <p:childTnLst>
                                    <p:set>
                                      <p:cBhvr>
                                        <p:cTn id="83" dur="1" fill="hold">
                                          <p:stCondLst>
                                            <p:cond delay="0"/>
                                          </p:stCondLst>
                                        </p:cTn>
                                        <p:tgtEl>
                                          <p:spTgt spid="31755"/>
                                        </p:tgtEl>
                                        <p:attrNameLst>
                                          <p:attrName>style.visibility</p:attrName>
                                        </p:attrNameLst>
                                      </p:cBhvr>
                                      <p:to>
                                        <p:strVal val="visible"/>
                                      </p:to>
                                    </p:set>
                                    <p:animEffect transition="in" filter="slide(fromTop)">
                                      <p:cBhvr>
                                        <p:cTn id="84" dur="500"/>
                                        <p:tgtEl>
                                          <p:spTgt spid="31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p:bldP spid="31748" grpId="0"/>
      <p:bldP spid="31749" grpId="0"/>
      <p:bldP spid="31750" grpId="0"/>
      <p:bldP spid="31751" grpId="0"/>
      <p:bldP spid="31752" grpId="0"/>
      <p:bldP spid="31753" grpId="0"/>
      <p:bldP spid="31754" grpId="0"/>
      <p:bldP spid="31755" grpId="0"/>
      <p:bldP spid="31756" grpId="0" animBg="1"/>
      <p:bldP spid="31757" grpId="0" animBg="1"/>
      <p:bldP spid="31758" grpId="0" animBg="1"/>
      <p:bldP spid="31759" grpId="0" animBg="1"/>
      <p:bldP spid="31760" grpId="0" animBg="1"/>
      <p:bldP spid="31761" grpId="0" animBg="1"/>
      <p:bldP spid="31762" grpId="0" animBg="1"/>
      <p:bldP spid="3176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Gelir ve Tasarruf</a:t>
            </a:r>
          </a:p>
        </p:txBody>
      </p:sp>
      <p:sp>
        <p:nvSpPr>
          <p:cNvPr id="30723" name="Text Box 3"/>
          <p:cNvSpPr txBox="1">
            <a:spLocks noChangeArrowheads="1"/>
          </p:cNvSpPr>
          <p:nvPr/>
        </p:nvSpPr>
        <p:spPr bwMode="auto">
          <a:xfrm>
            <a:off x="1524000" y="15732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GB" altLang="tr-TR" b="1">
                <a:solidFill>
                  <a:schemeClr val="hlink"/>
                </a:solidFill>
              </a:rPr>
              <a:t>Gelir</a:t>
            </a:r>
            <a:r>
              <a:rPr lang="en-GB" altLang="tr-TR" b="1"/>
              <a:t>, </a:t>
            </a:r>
            <a:r>
              <a:rPr lang="en-GB" altLang="tr-TR"/>
              <a:t>bir üretim faktörünün, üretim sürecine katılması ile elde ettiği kazançtır</a:t>
            </a:r>
            <a:r>
              <a:rPr lang="tr-TR" altLang="tr-TR"/>
              <a:t> </a:t>
            </a:r>
          </a:p>
        </p:txBody>
      </p:sp>
      <p:sp>
        <p:nvSpPr>
          <p:cNvPr id="30724" name="Text Box 4"/>
          <p:cNvSpPr txBox="1">
            <a:spLocks noChangeArrowheads="1"/>
          </p:cNvSpPr>
          <p:nvPr/>
        </p:nvSpPr>
        <p:spPr bwMode="auto">
          <a:xfrm>
            <a:off x="1524000" y="21034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İnsanlar gelirlerini ihtiyaçları olan mal ve hizmetleri temin etmekte yani </a:t>
            </a:r>
            <a:r>
              <a:rPr lang="tr-TR" altLang="tr-TR" b="1">
                <a:solidFill>
                  <a:schemeClr val="hlink"/>
                </a:solidFill>
              </a:rPr>
              <a:t>tüketimde </a:t>
            </a:r>
            <a:r>
              <a:rPr lang="tr-TR" altLang="tr-TR"/>
              <a:t>kullanırlar.</a:t>
            </a:r>
          </a:p>
        </p:txBody>
      </p:sp>
      <p:sp>
        <p:nvSpPr>
          <p:cNvPr id="30725" name="Text Box 5"/>
          <p:cNvSpPr txBox="1">
            <a:spLocks noChangeArrowheads="1"/>
          </p:cNvSpPr>
          <p:nvPr/>
        </p:nvSpPr>
        <p:spPr bwMode="auto">
          <a:xfrm>
            <a:off x="1524000" y="29083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Bir kişinin gelirinin tüketilmeyen bölümüne </a:t>
            </a:r>
            <a:r>
              <a:rPr lang="tr-TR" altLang="tr-TR" b="1"/>
              <a:t>tasarruf</a:t>
            </a:r>
            <a:r>
              <a:rPr lang="tr-TR" altLang="tr-TR"/>
              <a:t> denir. </a:t>
            </a:r>
          </a:p>
        </p:txBody>
      </p:sp>
      <p:sp>
        <p:nvSpPr>
          <p:cNvPr id="30726" name="Text Box 6"/>
          <p:cNvSpPr txBox="1">
            <a:spLocks noChangeArrowheads="1"/>
          </p:cNvSpPr>
          <p:nvPr/>
        </p:nvSpPr>
        <p:spPr bwMode="auto">
          <a:xfrm>
            <a:off x="1524000" y="3933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Temel Ekonomik Varsayımlar</a:t>
            </a:r>
          </a:p>
        </p:txBody>
      </p:sp>
      <p:sp>
        <p:nvSpPr>
          <p:cNvPr id="30727" name="Text Box 7"/>
          <p:cNvSpPr txBox="1">
            <a:spLocks noChangeArrowheads="1"/>
          </p:cNvSpPr>
          <p:nvPr/>
        </p:nvSpPr>
        <p:spPr bwMode="auto">
          <a:xfrm>
            <a:off x="1524000" y="44608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Kapalı Ekonomi Varsayımı</a:t>
            </a:r>
          </a:p>
        </p:txBody>
      </p:sp>
      <p:sp>
        <p:nvSpPr>
          <p:cNvPr id="30728" name="Text Box 8"/>
          <p:cNvSpPr txBox="1">
            <a:spLocks noChangeArrowheads="1"/>
          </p:cNvSpPr>
          <p:nvPr/>
        </p:nvSpPr>
        <p:spPr bwMode="auto">
          <a:xfrm>
            <a:off x="1524000" y="49879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varsayımda bir ülkenin başka ülkelerle hiçbir ekonomik ilişkisinin bulunmadığı kabul edilir.</a:t>
            </a:r>
          </a:p>
        </p:txBody>
      </p:sp>
      <p:sp>
        <p:nvSpPr>
          <p:cNvPr id="30729" name="Text Box 9"/>
          <p:cNvSpPr txBox="1">
            <a:spLocks noChangeArrowheads="1"/>
          </p:cNvSpPr>
          <p:nvPr/>
        </p:nvSpPr>
        <p:spPr bwMode="auto">
          <a:xfrm>
            <a:off x="1524000" y="5949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Böylece o ulusal ekonomi ile ilgili değerlendirmeler yapılırken dışticaret, yabancı sermaye gelişi, dış yardımlar gibi etkiler bulunmaz.</a:t>
            </a:r>
          </a:p>
        </p:txBody>
      </p:sp>
      <p:sp>
        <p:nvSpPr>
          <p:cNvPr id="30730" name="Line 10"/>
          <p:cNvSpPr>
            <a:spLocks noChangeShapeType="1"/>
          </p:cNvSpPr>
          <p:nvPr/>
        </p:nvSpPr>
        <p:spPr bwMode="auto">
          <a:xfrm>
            <a:off x="1524000" y="20224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1" name="Line 11"/>
          <p:cNvSpPr>
            <a:spLocks noChangeShapeType="1"/>
          </p:cNvSpPr>
          <p:nvPr/>
        </p:nvSpPr>
        <p:spPr bwMode="auto">
          <a:xfrm>
            <a:off x="1524000" y="2827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2" name="Line 12"/>
          <p:cNvSpPr>
            <a:spLocks noChangeShapeType="1"/>
          </p:cNvSpPr>
          <p:nvPr/>
        </p:nvSpPr>
        <p:spPr bwMode="auto">
          <a:xfrm>
            <a:off x="1524000" y="3357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3" name="Line 13"/>
          <p:cNvSpPr>
            <a:spLocks noChangeShapeType="1"/>
          </p:cNvSpPr>
          <p:nvPr/>
        </p:nvSpPr>
        <p:spPr bwMode="auto">
          <a:xfrm>
            <a:off x="1524000" y="57896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2229882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slide(fromTop)">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0723"/>
                                        </p:tgtEl>
                                        <p:attrNameLst>
                                          <p:attrName>style.visibility</p:attrName>
                                        </p:attrNameLst>
                                      </p:cBhvr>
                                      <p:to>
                                        <p:strVal val="visible"/>
                                      </p:to>
                                    </p:set>
                                    <p:animEffect transition="in" filter="slide(fromTop)">
                                      <p:cBhvr>
                                        <p:cTn id="12" dur="500"/>
                                        <p:tgtEl>
                                          <p:spTgt spid="30723"/>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0730"/>
                                        </p:tgtEl>
                                        <p:attrNameLst>
                                          <p:attrName>style.visibility</p:attrName>
                                        </p:attrNameLst>
                                      </p:cBhvr>
                                      <p:to>
                                        <p:strVal val="visible"/>
                                      </p:to>
                                    </p:set>
                                    <p:animEffect transition="in" filter="slide(fromLeft)">
                                      <p:cBhvr>
                                        <p:cTn id="16" dur="500"/>
                                        <p:tgtEl>
                                          <p:spTgt spid="3073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0724"/>
                                        </p:tgtEl>
                                        <p:attrNameLst>
                                          <p:attrName>style.visibility</p:attrName>
                                        </p:attrNameLst>
                                      </p:cBhvr>
                                      <p:to>
                                        <p:strVal val="visible"/>
                                      </p:to>
                                    </p:set>
                                    <p:animEffect transition="in" filter="slide(fromTop)">
                                      <p:cBhvr>
                                        <p:cTn id="21" dur="500"/>
                                        <p:tgtEl>
                                          <p:spTgt spid="30724"/>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0731"/>
                                        </p:tgtEl>
                                        <p:attrNameLst>
                                          <p:attrName>style.visibility</p:attrName>
                                        </p:attrNameLst>
                                      </p:cBhvr>
                                      <p:to>
                                        <p:strVal val="visible"/>
                                      </p:to>
                                    </p:set>
                                    <p:animEffect transition="in" filter="slide(fromLeft)">
                                      <p:cBhvr>
                                        <p:cTn id="25" dur="500"/>
                                        <p:tgtEl>
                                          <p:spTgt spid="3073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0725"/>
                                        </p:tgtEl>
                                        <p:attrNameLst>
                                          <p:attrName>style.visibility</p:attrName>
                                        </p:attrNameLst>
                                      </p:cBhvr>
                                      <p:to>
                                        <p:strVal val="visible"/>
                                      </p:to>
                                    </p:set>
                                    <p:animEffect transition="in" filter="slide(fromTop)">
                                      <p:cBhvr>
                                        <p:cTn id="30" dur="500"/>
                                        <p:tgtEl>
                                          <p:spTgt spid="3072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0732"/>
                                        </p:tgtEl>
                                        <p:attrNameLst>
                                          <p:attrName>style.visibility</p:attrName>
                                        </p:attrNameLst>
                                      </p:cBhvr>
                                      <p:to>
                                        <p:strVal val="visible"/>
                                      </p:to>
                                    </p:set>
                                    <p:animEffect transition="in" filter="slide(fromLeft)">
                                      <p:cBhvr>
                                        <p:cTn id="34" dur="500"/>
                                        <p:tgtEl>
                                          <p:spTgt spid="3073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0726"/>
                                        </p:tgtEl>
                                        <p:attrNameLst>
                                          <p:attrName>style.visibility</p:attrName>
                                        </p:attrNameLst>
                                      </p:cBhvr>
                                      <p:to>
                                        <p:strVal val="visible"/>
                                      </p:to>
                                    </p:set>
                                    <p:animEffect transition="in" filter="slide(fromTop)">
                                      <p:cBhvr>
                                        <p:cTn id="39" dur="500"/>
                                        <p:tgtEl>
                                          <p:spTgt spid="3072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30727"/>
                                        </p:tgtEl>
                                        <p:attrNameLst>
                                          <p:attrName>style.visibility</p:attrName>
                                        </p:attrNameLst>
                                      </p:cBhvr>
                                      <p:to>
                                        <p:strVal val="visible"/>
                                      </p:to>
                                    </p:set>
                                    <p:animEffect transition="in" filter="slide(fromTop)">
                                      <p:cBhvr>
                                        <p:cTn id="44" dur="500"/>
                                        <p:tgtEl>
                                          <p:spTgt spid="3072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30728"/>
                                        </p:tgtEl>
                                        <p:attrNameLst>
                                          <p:attrName>style.visibility</p:attrName>
                                        </p:attrNameLst>
                                      </p:cBhvr>
                                      <p:to>
                                        <p:strVal val="visible"/>
                                      </p:to>
                                    </p:set>
                                    <p:animEffect transition="in" filter="slide(fromTop)">
                                      <p:cBhvr>
                                        <p:cTn id="49" dur="500"/>
                                        <p:tgtEl>
                                          <p:spTgt spid="30728"/>
                                        </p:tgtEl>
                                      </p:cBhvr>
                                    </p:animEffect>
                                  </p:childTnLst>
                                </p:cTn>
                              </p:par>
                            </p:childTnLst>
                          </p:cTn>
                        </p:par>
                        <p:par>
                          <p:cTn id="50" fill="hold" nodeType="afterGroup">
                            <p:stCondLst>
                              <p:cond delay="500"/>
                            </p:stCondLst>
                            <p:childTnLst>
                              <p:par>
                                <p:cTn id="51" presetID="12" presetClass="entr" presetSubtype="8" fill="hold" grpId="0" nodeType="afterEffect">
                                  <p:stCondLst>
                                    <p:cond delay="0"/>
                                  </p:stCondLst>
                                  <p:childTnLst>
                                    <p:set>
                                      <p:cBhvr>
                                        <p:cTn id="52" dur="1" fill="hold">
                                          <p:stCondLst>
                                            <p:cond delay="0"/>
                                          </p:stCondLst>
                                        </p:cTn>
                                        <p:tgtEl>
                                          <p:spTgt spid="30733"/>
                                        </p:tgtEl>
                                        <p:attrNameLst>
                                          <p:attrName>style.visibility</p:attrName>
                                        </p:attrNameLst>
                                      </p:cBhvr>
                                      <p:to>
                                        <p:strVal val="visible"/>
                                      </p:to>
                                    </p:set>
                                    <p:animEffect transition="in" filter="slide(fromLeft)">
                                      <p:cBhvr>
                                        <p:cTn id="53" dur="500"/>
                                        <p:tgtEl>
                                          <p:spTgt spid="3073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30729"/>
                                        </p:tgtEl>
                                        <p:attrNameLst>
                                          <p:attrName>style.visibility</p:attrName>
                                        </p:attrNameLst>
                                      </p:cBhvr>
                                      <p:to>
                                        <p:strVal val="visible"/>
                                      </p:to>
                                    </p:set>
                                    <p:animEffect transition="in" filter="slide(fromTop)">
                                      <p:cBhvr>
                                        <p:cTn id="58" dur="500"/>
                                        <p:tgtEl>
                                          <p:spTgt spid="30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p:bldP spid="30724" grpId="0"/>
      <p:bldP spid="30725" grpId="0"/>
      <p:bldP spid="30726" grpId="0"/>
      <p:bldP spid="30727" grpId="0"/>
      <p:bldP spid="30728" grpId="0"/>
      <p:bldP spid="30729" grpId="0"/>
      <p:bldP spid="30730" grpId="0" animBg="1"/>
      <p:bldP spid="30731" grpId="0" animBg="1"/>
      <p:bldP spid="30732" grpId="0" animBg="1"/>
      <p:bldP spid="3073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Devlet Müdahalesi Bulunmadığı Varsayımı</a:t>
            </a:r>
          </a:p>
        </p:txBody>
      </p:sp>
      <p:sp>
        <p:nvSpPr>
          <p:cNvPr id="29699" name="Text Box 3"/>
          <p:cNvSpPr txBox="1">
            <a:spLocks noChangeArrowheads="1"/>
          </p:cNvSpPr>
          <p:nvPr/>
        </p:nvSpPr>
        <p:spPr bwMode="auto">
          <a:xfrm>
            <a:off x="1524000" y="1620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Devletin ekonomik hayata hiçbir şekilde müdahale etmediği kabul edilir.</a:t>
            </a:r>
          </a:p>
        </p:txBody>
      </p:sp>
      <p:sp>
        <p:nvSpPr>
          <p:cNvPr id="29700" name="Text Box 4"/>
          <p:cNvSpPr txBox="1">
            <a:spLocks noChangeArrowheads="1"/>
          </p:cNvSpPr>
          <p:nvPr/>
        </p:nvSpPr>
        <p:spPr bwMode="auto">
          <a:xfrm>
            <a:off x="1524000" y="22463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Böylece bir ulusal ekonomide, piyasa mekanizmasının otomatik işleyişinin yaratacağı sonuçlar incelenir.</a:t>
            </a:r>
          </a:p>
        </p:txBody>
      </p:sp>
      <p:sp>
        <p:nvSpPr>
          <p:cNvPr id="29701" name="Text Box 5"/>
          <p:cNvSpPr txBox="1">
            <a:spLocks noChangeArrowheads="1"/>
          </p:cNvSpPr>
          <p:nvPr/>
        </p:nvSpPr>
        <p:spPr bwMode="auto">
          <a:xfrm>
            <a:off x="1524000" y="31480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folHlink"/>
                </a:solidFill>
              </a:rPr>
              <a:t>Rasyonel Davranıldığı Varsayımı</a:t>
            </a:r>
          </a:p>
        </p:txBody>
      </p:sp>
      <p:sp>
        <p:nvSpPr>
          <p:cNvPr id="29702" name="Text Box 6"/>
          <p:cNvSpPr txBox="1">
            <a:spLocks noChangeArrowheads="1"/>
          </p:cNvSpPr>
          <p:nvPr/>
        </p:nvSpPr>
        <p:spPr bwMode="auto">
          <a:xfrm>
            <a:off x="1524000" y="36433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Ekonomik faaliyeti oluşturan unsurlar arası ilişkilerde karar birimlerinin her zaman rasyonel (akılcı) davrandıkları varsayılır.</a:t>
            </a:r>
          </a:p>
        </p:txBody>
      </p:sp>
      <p:sp>
        <p:nvSpPr>
          <p:cNvPr id="29703" name="Text Box 7"/>
          <p:cNvSpPr txBox="1">
            <a:spLocks noChangeArrowheads="1"/>
          </p:cNvSpPr>
          <p:nvPr/>
        </p:nvSpPr>
        <p:spPr bwMode="auto">
          <a:xfrm>
            <a:off x="1524000" y="45450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Bu varsayıma göre tüketici kendisi için her zaman maksimum faydayı sağlamaya çalışırken üreticiler de maksimum kâr sağlamaya çalışmaktadır.</a:t>
            </a:r>
          </a:p>
        </p:txBody>
      </p:sp>
      <p:sp>
        <p:nvSpPr>
          <p:cNvPr id="29704" name="Text Box 8"/>
          <p:cNvSpPr txBox="1">
            <a:spLocks noChangeArrowheads="1"/>
          </p:cNvSpPr>
          <p:nvPr/>
        </p:nvSpPr>
        <p:spPr bwMode="auto">
          <a:xfrm>
            <a:off x="1524000" y="54451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folHlink"/>
                </a:solidFill>
              </a:rPr>
              <a:t>Diğer Koşulların Değişmediği Varsayımı (Ceteris Paribus)</a:t>
            </a:r>
          </a:p>
        </p:txBody>
      </p:sp>
      <p:sp>
        <p:nvSpPr>
          <p:cNvPr id="29705" name="Text Box 9"/>
          <p:cNvSpPr txBox="1">
            <a:spLocks noChangeArrowheads="1"/>
          </p:cNvSpPr>
          <p:nvPr/>
        </p:nvSpPr>
        <p:spPr bwMode="auto">
          <a:xfrm>
            <a:off x="1524000" y="59420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Bazı ekonomik olayların incelenmesi sırasında, diğer bazı olayların ve koşulların değişmediği, aynı kaldığı varsayılır. Böylece tartışılan konuların basitleştirilmesi mümkün olur.</a:t>
            </a:r>
          </a:p>
        </p:txBody>
      </p:sp>
      <p:sp>
        <p:nvSpPr>
          <p:cNvPr id="29706" name="Line 10"/>
          <p:cNvSpPr>
            <a:spLocks noChangeShapeType="1"/>
          </p:cNvSpPr>
          <p:nvPr/>
        </p:nvSpPr>
        <p:spPr bwMode="auto">
          <a:xfrm>
            <a:off x="1524000" y="2117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7" name="Line 11"/>
          <p:cNvSpPr>
            <a:spLocks noChangeShapeType="1"/>
          </p:cNvSpPr>
          <p:nvPr/>
        </p:nvSpPr>
        <p:spPr bwMode="auto">
          <a:xfrm>
            <a:off x="1524000" y="30178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8" name="Line 12"/>
          <p:cNvSpPr>
            <a:spLocks noChangeShapeType="1"/>
          </p:cNvSpPr>
          <p:nvPr/>
        </p:nvSpPr>
        <p:spPr bwMode="auto">
          <a:xfrm>
            <a:off x="1524000" y="44148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9709" name="Line 13"/>
          <p:cNvSpPr>
            <a:spLocks noChangeShapeType="1"/>
          </p:cNvSpPr>
          <p:nvPr/>
        </p:nvSpPr>
        <p:spPr bwMode="auto">
          <a:xfrm>
            <a:off x="1524000" y="53149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7019360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slide(fromTop)">
                                      <p:cBhvr>
                                        <p:cTn id="7" dur="5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9699"/>
                                        </p:tgtEl>
                                        <p:attrNameLst>
                                          <p:attrName>style.visibility</p:attrName>
                                        </p:attrNameLst>
                                      </p:cBhvr>
                                      <p:to>
                                        <p:strVal val="visible"/>
                                      </p:to>
                                    </p:set>
                                    <p:animEffect transition="in" filter="slide(fromTop)">
                                      <p:cBhvr>
                                        <p:cTn id="12" dur="500"/>
                                        <p:tgtEl>
                                          <p:spTgt spid="2969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9706"/>
                                        </p:tgtEl>
                                        <p:attrNameLst>
                                          <p:attrName>style.visibility</p:attrName>
                                        </p:attrNameLst>
                                      </p:cBhvr>
                                      <p:to>
                                        <p:strVal val="visible"/>
                                      </p:to>
                                    </p:set>
                                    <p:animEffect transition="in" filter="slide(fromLeft)">
                                      <p:cBhvr>
                                        <p:cTn id="16" dur="500"/>
                                        <p:tgtEl>
                                          <p:spTgt spid="2970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9700"/>
                                        </p:tgtEl>
                                        <p:attrNameLst>
                                          <p:attrName>style.visibility</p:attrName>
                                        </p:attrNameLst>
                                      </p:cBhvr>
                                      <p:to>
                                        <p:strVal val="visible"/>
                                      </p:to>
                                    </p:set>
                                    <p:animEffect transition="in" filter="slide(fromTop)">
                                      <p:cBhvr>
                                        <p:cTn id="21" dur="500"/>
                                        <p:tgtEl>
                                          <p:spTgt spid="2970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9707"/>
                                        </p:tgtEl>
                                        <p:attrNameLst>
                                          <p:attrName>style.visibility</p:attrName>
                                        </p:attrNameLst>
                                      </p:cBhvr>
                                      <p:to>
                                        <p:strVal val="visible"/>
                                      </p:to>
                                    </p:set>
                                    <p:animEffect transition="in" filter="slide(fromLeft)">
                                      <p:cBhvr>
                                        <p:cTn id="25" dur="500"/>
                                        <p:tgtEl>
                                          <p:spTgt spid="2970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9701"/>
                                        </p:tgtEl>
                                        <p:attrNameLst>
                                          <p:attrName>style.visibility</p:attrName>
                                        </p:attrNameLst>
                                      </p:cBhvr>
                                      <p:to>
                                        <p:strVal val="visible"/>
                                      </p:to>
                                    </p:set>
                                    <p:animEffect transition="in" filter="slide(fromTop)">
                                      <p:cBhvr>
                                        <p:cTn id="30" dur="500"/>
                                        <p:tgtEl>
                                          <p:spTgt spid="2970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29702"/>
                                        </p:tgtEl>
                                        <p:attrNameLst>
                                          <p:attrName>style.visibility</p:attrName>
                                        </p:attrNameLst>
                                      </p:cBhvr>
                                      <p:to>
                                        <p:strVal val="visible"/>
                                      </p:to>
                                    </p:set>
                                    <p:animEffect transition="in" filter="slide(fromTop)">
                                      <p:cBhvr>
                                        <p:cTn id="35" dur="500"/>
                                        <p:tgtEl>
                                          <p:spTgt spid="29702"/>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29708"/>
                                        </p:tgtEl>
                                        <p:attrNameLst>
                                          <p:attrName>style.visibility</p:attrName>
                                        </p:attrNameLst>
                                      </p:cBhvr>
                                      <p:to>
                                        <p:strVal val="visible"/>
                                      </p:to>
                                    </p:set>
                                    <p:animEffect transition="in" filter="slide(fromLeft)">
                                      <p:cBhvr>
                                        <p:cTn id="39" dur="500"/>
                                        <p:tgtEl>
                                          <p:spTgt spid="2970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9703"/>
                                        </p:tgtEl>
                                        <p:attrNameLst>
                                          <p:attrName>style.visibility</p:attrName>
                                        </p:attrNameLst>
                                      </p:cBhvr>
                                      <p:to>
                                        <p:strVal val="visible"/>
                                      </p:to>
                                    </p:set>
                                    <p:animEffect transition="in" filter="slide(fromTop)">
                                      <p:cBhvr>
                                        <p:cTn id="44" dur="500"/>
                                        <p:tgtEl>
                                          <p:spTgt spid="29703"/>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29709"/>
                                        </p:tgtEl>
                                        <p:attrNameLst>
                                          <p:attrName>style.visibility</p:attrName>
                                        </p:attrNameLst>
                                      </p:cBhvr>
                                      <p:to>
                                        <p:strVal val="visible"/>
                                      </p:to>
                                    </p:set>
                                    <p:animEffect transition="in" filter="slide(fromLeft)">
                                      <p:cBhvr>
                                        <p:cTn id="48" dur="500"/>
                                        <p:tgtEl>
                                          <p:spTgt spid="2970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29704"/>
                                        </p:tgtEl>
                                        <p:attrNameLst>
                                          <p:attrName>style.visibility</p:attrName>
                                        </p:attrNameLst>
                                      </p:cBhvr>
                                      <p:to>
                                        <p:strVal val="visible"/>
                                      </p:to>
                                    </p:set>
                                    <p:animEffect transition="in" filter="slide(fromTop)">
                                      <p:cBhvr>
                                        <p:cTn id="53" dur="500"/>
                                        <p:tgtEl>
                                          <p:spTgt spid="2970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29705"/>
                                        </p:tgtEl>
                                        <p:attrNameLst>
                                          <p:attrName>style.visibility</p:attrName>
                                        </p:attrNameLst>
                                      </p:cBhvr>
                                      <p:to>
                                        <p:strVal val="visible"/>
                                      </p:to>
                                    </p:set>
                                    <p:animEffect transition="in" filter="slide(fromTop)">
                                      <p:cBhvr>
                                        <p:cTn id="58" dur="5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p:bldP spid="29700" grpId="0" autoUpdateAnimBg="0"/>
      <p:bldP spid="29701" grpId="0" autoUpdateAnimBg="0"/>
      <p:bldP spid="29702" grpId="0" autoUpdateAnimBg="0"/>
      <p:bldP spid="29703" grpId="0" autoUpdateAnimBg="0"/>
      <p:bldP spid="29704" grpId="0" autoUpdateAnimBg="0"/>
      <p:bldP spid="29705" grpId="0" autoUpdateAnimBg="0"/>
      <p:bldP spid="29706" grpId="0" animBg="1"/>
      <p:bldP spid="29707" grpId="0" animBg="1"/>
      <p:bldP spid="29708" grpId="0" animBg="1"/>
      <p:bldP spid="2970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Mükemmel Tam Rekabet Piyasası Varsayımı</a:t>
            </a:r>
          </a:p>
        </p:txBody>
      </p:sp>
      <p:sp>
        <p:nvSpPr>
          <p:cNvPr id="44035" name="Text Box 3"/>
          <p:cNvSpPr txBox="1">
            <a:spLocks noChangeArrowheads="1"/>
          </p:cNvSpPr>
          <p:nvPr/>
        </p:nvSpPr>
        <p:spPr bwMode="auto">
          <a:xfrm>
            <a:off x="1524000" y="16208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varsayıma göre hem iktisadi mal ve hizmet piyasasında, hem de üretim faktörleri piyasasında tam rekabet koşullarının mükemmel bir şekilde gerçekleştirildiği kabul edilir.</a:t>
            </a:r>
          </a:p>
        </p:txBody>
      </p:sp>
      <p:sp>
        <p:nvSpPr>
          <p:cNvPr id="44036" name="Text Box 4"/>
          <p:cNvSpPr txBox="1">
            <a:spLocks noChangeArrowheads="1"/>
          </p:cNvSpPr>
          <p:nvPr/>
        </p:nvSpPr>
        <p:spPr bwMode="auto">
          <a:xfrm>
            <a:off x="1524000" y="2520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Ancak özellikle monopol, oligopol, oligopson vd. eksik rekabet piyasalarına ilişkin konuların incelenmesinde bu varsayım kabul edilmez.</a:t>
            </a:r>
          </a:p>
        </p:txBody>
      </p:sp>
      <p:sp>
        <p:nvSpPr>
          <p:cNvPr id="44037" name="Text Box 5"/>
          <p:cNvSpPr txBox="1">
            <a:spLocks noChangeArrowheads="1"/>
          </p:cNvSpPr>
          <p:nvPr/>
        </p:nvSpPr>
        <p:spPr bwMode="auto">
          <a:xfrm>
            <a:off x="1524000" y="3422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folHlink"/>
                </a:solidFill>
              </a:rPr>
              <a:t>Ölçeğin Sabit Getirisi Varsayımı</a:t>
            </a:r>
          </a:p>
        </p:txBody>
      </p:sp>
      <p:sp>
        <p:nvSpPr>
          <p:cNvPr id="44038" name="Text Box 6"/>
          <p:cNvSpPr txBox="1">
            <a:spLocks noChangeArrowheads="1"/>
          </p:cNvSpPr>
          <p:nvPr/>
        </p:nvSpPr>
        <p:spPr bwMode="auto">
          <a:xfrm>
            <a:off x="1524000" y="39179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Üretim ile ilgili konuların incelenmesinde üretim ölçeğinin büyütülüp küçültülmesinin üretim performansına etki etmeyeceği varsayılır.</a:t>
            </a:r>
          </a:p>
        </p:txBody>
      </p:sp>
      <p:sp>
        <p:nvSpPr>
          <p:cNvPr id="44039" name="Text Box 7"/>
          <p:cNvSpPr txBox="1">
            <a:spLocks noChangeArrowheads="1"/>
          </p:cNvSpPr>
          <p:nvPr/>
        </p:nvSpPr>
        <p:spPr bwMode="auto">
          <a:xfrm>
            <a:off x="1524000" y="4819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Buna göre üretim ölçeği hangi oranda artırılırsa üretim miktarı da o oranda artacaktır.</a:t>
            </a:r>
          </a:p>
        </p:txBody>
      </p:sp>
      <p:sp>
        <p:nvSpPr>
          <p:cNvPr id="44040" name="Text Box 8"/>
          <p:cNvSpPr txBox="1">
            <a:spLocks noChangeArrowheads="1"/>
          </p:cNvSpPr>
          <p:nvPr/>
        </p:nvSpPr>
        <p:spPr bwMode="auto">
          <a:xfrm>
            <a:off x="1524000" y="54451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folHlink"/>
                </a:solidFill>
              </a:rPr>
              <a:t>Para Kullanılmama Varsayımı</a:t>
            </a:r>
          </a:p>
        </p:txBody>
      </p:sp>
      <p:sp>
        <p:nvSpPr>
          <p:cNvPr id="44041" name="Text Box 9"/>
          <p:cNvSpPr txBox="1">
            <a:spLocks noChangeArrowheads="1"/>
          </p:cNvSpPr>
          <p:nvPr/>
        </p:nvSpPr>
        <p:spPr bwMode="auto">
          <a:xfrm>
            <a:off x="1524000" y="59420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Mikro ekonomi konuları araştırılırken, ekonomik hayatta para kullanılmasından doğan sorunlara yer vermemek amacıyla bazen para kullanılmıyor varsayımı yapılır.</a:t>
            </a:r>
          </a:p>
        </p:txBody>
      </p:sp>
      <p:sp>
        <p:nvSpPr>
          <p:cNvPr id="44042" name="Line 10"/>
          <p:cNvSpPr>
            <a:spLocks noChangeShapeType="1"/>
          </p:cNvSpPr>
          <p:nvPr/>
        </p:nvSpPr>
        <p:spPr bwMode="auto">
          <a:xfrm>
            <a:off x="1524000" y="2392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3" name="Line 11"/>
          <p:cNvSpPr>
            <a:spLocks noChangeShapeType="1"/>
          </p:cNvSpPr>
          <p:nvPr/>
        </p:nvSpPr>
        <p:spPr bwMode="auto">
          <a:xfrm>
            <a:off x="1524000" y="32924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4" name="Line 12"/>
          <p:cNvSpPr>
            <a:spLocks noChangeShapeType="1"/>
          </p:cNvSpPr>
          <p:nvPr/>
        </p:nvSpPr>
        <p:spPr bwMode="auto">
          <a:xfrm>
            <a:off x="1524000" y="46894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4045" name="Line 13"/>
          <p:cNvSpPr>
            <a:spLocks noChangeShapeType="1"/>
          </p:cNvSpPr>
          <p:nvPr/>
        </p:nvSpPr>
        <p:spPr bwMode="auto">
          <a:xfrm>
            <a:off x="1524000" y="53149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9700268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slide(fromTop)">
                                      <p:cBhvr>
                                        <p:cTn id="7" dur="500"/>
                                        <p:tgtEl>
                                          <p:spTgt spid="440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4035"/>
                                        </p:tgtEl>
                                        <p:attrNameLst>
                                          <p:attrName>style.visibility</p:attrName>
                                        </p:attrNameLst>
                                      </p:cBhvr>
                                      <p:to>
                                        <p:strVal val="visible"/>
                                      </p:to>
                                    </p:set>
                                    <p:animEffect transition="in" filter="slide(fromTop)">
                                      <p:cBhvr>
                                        <p:cTn id="12" dur="500"/>
                                        <p:tgtEl>
                                          <p:spTgt spid="4403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44042"/>
                                        </p:tgtEl>
                                        <p:attrNameLst>
                                          <p:attrName>style.visibility</p:attrName>
                                        </p:attrNameLst>
                                      </p:cBhvr>
                                      <p:to>
                                        <p:strVal val="visible"/>
                                      </p:to>
                                    </p:set>
                                    <p:animEffect transition="in" filter="slide(fromLeft)">
                                      <p:cBhvr>
                                        <p:cTn id="16" dur="500"/>
                                        <p:tgtEl>
                                          <p:spTgt spid="4404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44036"/>
                                        </p:tgtEl>
                                        <p:attrNameLst>
                                          <p:attrName>style.visibility</p:attrName>
                                        </p:attrNameLst>
                                      </p:cBhvr>
                                      <p:to>
                                        <p:strVal val="visible"/>
                                      </p:to>
                                    </p:set>
                                    <p:animEffect transition="in" filter="slide(fromTop)">
                                      <p:cBhvr>
                                        <p:cTn id="21" dur="500"/>
                                        <p:tgtEl>
                                          <p:spTgt spid="4403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44043"/>
                                        </p:tgtEl>
                                        <p:attrNameLst>
                                          <p:attrName>style.visibility</p:attrName>
                                        </p:attrNameLst>
                                      </p:cBhvr>
                                      <p:to>
                                        <p:strVal val="visible"/>
                                      </p:to>
                                    </p:set>
                                    <p:animEffect transition="in" filter="slide(fromLeft)">
                                      <p:cBhvr>
                                        <p:cTn id="25" dur="500"/>
                                        <p:tgtEl>
                                          <p:spTgt spid="4404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44037"/>
                                        </p:tgtEl>
                                        <p:attrNameLst>
                                          <p:attrName>style.visibility</p:attrName>
                                        </p:attrNameLst>
                                      </p:cBhvr>
                                      <p:to>
                                        <p:strVal val="visible"/>
                                      </p:to>
                                    </p:set>
                                    <p:animEffect transition="in" filter="slide(fromTop)">
                                      <p:cBhvr>
                                        <p:cTn id="30" dur="500"/>
                                        <p:tgtEl>
                                          <p:spTgt spid="4403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44038"/>
                                        </p:tgtEl>
                                        <p:attrNameLst>
                                          <p:attrName>style.visibility</p:attrName>
                                        </p:attrNameLst>
                                      </p:cBhvr>
                                      <p:to>
                                        <p:strVal val="visible"/>
                                      </p:to>
                                    </p:set>
                                    <p:animEffect transition="in" filter="slide(fromTop)">
                                      <p:cBhvr>
                                        <p:cTn id="35" dur="500"/>
                                        <p:tgtEl>
                                          <p:spTgt spid="44038"/>
                                        </p:tgtEl>
                                      </p:cBhvr>
                                    </p:animEffect>
                                  </p:childTnLst>
                                </p:cTn>
                              </p:par>
                            </p:childTnLst>
                          </p:cTn>
                        </p:par>
                        <p:par>
                          <p:cTn id="36" fill="hold" nodeType="afterGroup">
                            <p:stCondLst>
                              <p:cond delay="500"/>
                            </p:stCondLst>
                            <p:childTnLst>
                              <p:par>
                                <p:cTn id="37" presetID="12" presetClass="entr" presetSubtype="8" fill="hold" grpId="0" nodeType="afterEffect">
                                  <p:stCondLst>
                                    <p:cond delay="0"/>
                                  </p:stCondLst>
                                  <p:childTnLst>
                                    <p:set>
                                      <p:cBhvr>
                                        <p:cTn id="38" dur="1" fill="hold">
                                          <p:stCondLst>
                                            <p:cond delay="0"/>
                                          </p:stCondLst>
                                        </p:cTn>
                                        <p:tgtEl>
                                          <p:spTgt spid="44044"/>
                                        </p:tgtEl>
                                        <p:attrNameLst>
                                          <p:attrName>style.visibility</p:attrName>
                                        </p:attrNameLst>
                                      </p:cBhvr>
                                      <p:to>
                                        <p:strVal val="visible"/>
                                      </p:to>
                                    </p:set>
                                    <p:animEffect transition="in" filter="slide(fromLeft)">
                                      <p:cBhvr>
                                        <p:cTn id="39" dur="500"/>
                                        <p:tgtEl>
                                          <p:spTgt spid="440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44039"/>
                                        </p:tgtEl>
                                        <p:attrNameLst>
                                          <p:attrName>style.visibility</p:attrName>
                                        </p:attrNameLst>
                                      </p:cBhvr>
                                      <p:to>
                                        <p:strVal val="visible"/>
                                      </p:to>
                                    </p:set>
                                    <p:animEffect transition="in" filter="slide(fromTop)">
                                      <p:cBhvr>
                                        <p:cTn id="44" dur="500"/>
                                        <p:tgtEl>
                                          <p:spTgt spid="44039"/>
                                        </p:tgtEl>
                                      </p:cBhvr>
                                    </p:animEffect>
                                  </p:childTnLst>
                                </p:cTn>
                              </p:par>
                            </p:childTnLst>
                          </p:cTn>
                        </p:par>
                        <p:par>
                          <p:cTn id="45" fill="hold" nodeType="afterGroup">
                            <p:stCondLst>
                              <p:cond delay="500"/>
                            </p:stCondLst>
                            <p:childTnLst>
                              <p:par>
                                <p:cTn id="46" presetID="12" presetClass="entr" presetSubtype="8" fill="hold" grpId="0" nodeType="afterEffect">
                                  <p:stCondLst>
                                    <p:cond delay="0"/>
                                  </p:stCondLst>
                                  <p:childTnLst>
                                    <p:set>
                                      <p:cBhvr>
                                        <p:cTn id="47" dur="1" fill="hold">
                                          <p:stCondLst>
                                            <p:cond delay="0"/>
                                          </p:stCondLst>
                                        </p:cTn>
                                        <p:tgtEl>
                                          <p:spTgt spid="44045"/>
                                        </p:tgtEl>
                                        <p:attrNameLst>
                                          <p:attrName>style.visibility</p:attrName>
                                        </p:attrNameLst>
                                      </p:cBhvr>
                                      <p:to>
                                        <p:strVal val="visible"/>
                                      </p:to>
                                    </p:set>
                                    <p:animEffect transition="in" filter="slide(fromLeft)">
                                      <p:cBhvr>
                                        <p:cTn id="48" dur="500"/>
                                        <p:tgtEl>
                                          <p:spTgt spid="4404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44040"/>
                                        </p:tgtEl>
                                        <p:attrNameLst>
                                          <p:attrName>style.visibility</p:attrName>
                                        </p:attrNameLst>
                                      </p:cBhvr>
                                      <p:to>
                                        <p:strVal val="visible"/>
                                      </p:to>
                                    </p:set>
                                    <p:animEffect transition="in" filter="slide(fromTop)">
                                      <p:cBhvr>
                                        <p:cTn id="53" dur="500"/>
                                        <p:tgtEl>
                                          <p:spTgt spid="4404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1" fill="hold" grpId="0" nodeType="clickEffect">
                                  <p:stCondLst>
                                    <p:cond delay="0"/>
                                  </p:stCondLst>
                                  <p:childTnLst>
                                    <p:set>
                                      <p:cBhvr>
                                        <p:cTn id="57" dur="1" fill="hold">
                                          <p:stCondLst>
                                            <p:cond delay="0"/>
                                          </p:stCondLst>
                                        </p:cTn>
                                        <p:tgtEl>
                                          <p:spTgt spid="44041"/>
                                        </p:tgtEl>
                                        <p:attrNameLst>
                                          <p:attrName>style.visibility</p:attrName>
                                        </p:attrNameLst>
                                      </p:cBhvr>
                                      <p:to>
                                        <p:strVal val="visible"/>
                                      </p:to>
                                    </p:set>
                                    <p:animEffect transition="in" filter="slide(fromTop)">
                                      <p:cBhvr>
                                        <p:cTn id="58" dur="500"/>
                                        <p:tgtEl>
                                          <p:spTgt spid="44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p:bldP spid="44036" grpId="0" autoUpdateAnimBg="0"/>
      <p:bldP spid="44037" grpId="0" autoUpdateAnimBg="0"/>
      <p:bldP spid="44038" grpId="0" autoUpdateAnimBg="0"/>
      <p:bldP spid="44039" grpId="0" autoUpdateAnimBg="0"/>
      <p:bldP spid="44040" grpId="0" autoUpdateAnimBg="0"/>
      <p:bldP spid="44041" grpId="0" autoUpdateAnimBg="0"/>
      <p:bldP spid="44042" grpId="0" animBg="1"/>
      <p:bldP spid="44043" grpId="0" animBg="1"/>
      <p:bldP spid="44044" grpId="0" animBg="1"/>
      <p:bldP spid="4404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592264" y="1052513"/>
            <a:ext cx="55451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 Biliminin Tanımı ve Konusu</a:t>
            </a:r>
          </a:p>
        </p:txBody>
      </p:sp>
      <p:sp>
        <p:nvSpPr>
          <p:cNvPr id="26627" name="Text Box 3"/>
          <p:cNvSpPr txBox="1">
            <a:spLocks noChangeArrowheads="1"/>
          </p:cNvSpPr>
          <p:nvPr/>
        </p:nvSpPr>
        <p:spPr bwMode="auto">
          <a:xfrm>
            <a:off x="1592263" y="1538288"/>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Klasik iktisatçılar ekonomiyi, </a:t>
            </a:r>
            <a:r>
              <a:rPr lang="tr-TR" altLang="tr-TR">
                <a:solidFill>
                  <a:schemeClr val="hlink"/>
                </a:solidFill>
              </a:rPr>
              <a:t>servet ve refah bilimi</a:t>
            </a:r>
            <a:r>
              <a:rPr lang="tr-TR" altLang="tr-TR"/>
              <a:t> olarak görmüşlerdir. </a:t>
            </a:r>
          </a:p>
        </p:txBody>
      </p:sp>
      <p:sp>
        <p:nvSpPr>
          <p:cNvPr id="26628" name="Text Box 4"/>
          <p:cNvSpPr txBox="1">
            <a:spLocks noChangeArrowheads="1"/>
          </p:cNvSpPr>
          <p:nvPr/>
        </p:nvSpPr>
        <p:spPr bwMode="auto">
          <a:xfrm>
            <a:off x="1592263" y="214471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Çeşitli insan faaliyetlerinin bir bölümünü ekonomik faaliyet sayarak ekonomi biliminin konusunu saptamaya çalışmışlardır. </a:t>
            </a:r>
          </a:p>
        </p:txBody>
      </p:sp>
      <p:sp>
        <p:nvSpPr>
          <p:cNvPr id="26629" name="Text Box 5"/>
          <p:cNvSpPr txBox="1">
            <a:spLocks noChangeArrowheads="1"/>
          </p:cNvSpPr>
          <p:nvPr/>
        </p:nvSpPr>
        <p:spPr bwMode="auto">
          <a:xfrm>
            <a:off x="1592263" y="302418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faaliyetler arasında ekonomik olanlarla olmayanları ayırt etmek için de bunların maddi refah ile ilişkili olup olmadığına bakmışlardır. </a:t>
            </a:r>
          </a:p>
        </p:txBody>
      </p:sp>
      <p:sp>
        <p:nvSpPr>
          <p:cNvPr id="26630" name="Text Box 6"/>
          <p:cNvSpPr txBox="1">
            <a:spLocks noChangeArrowheads="1"/>
          </p:cNvSpPr>
          <p:nvPr/>
        </p:nvSpPr>
        <p:spPr bwMode="auto">
          <a:xfrm>
            <a:off x="1592263" y="39052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Klasiklere göre ekonomi</a:t>
            </a:r>
            <a:r>
              <a:rPr lang="tr-TR" altLang="tr-TR" i="1"/>
              <a:t>, </a:t>
            </a:r>
            <a:r>
              <a:rPr lang="tr-TR" altLang="tr-TR">
                <a:solidFill>
                  <a:schemeClr val="hlink"/>
                </a:solidFill>
              </a:rPr>
              <a:t>servet temini ve kullanılması ile ilgili insan girişimlerini inceleyen bir bilim dalıdır</a:t>
            </a:r>
            <a:r>
              <a:rPr lang="tr-TR" altLang="tr-TR"/>
              <a:t>. </a:t>
            </a:r>
          </a:p>
        </p:txBody>
      </p:sp>
      <p:sp>
        <p:nvSpPr>
          <p:cNvPr id="26631" name="Text Box 7"/>
          <p:cNvSpPr txBox="1">
            <a:spLocks noChangeArrowheads="1"/>
          </p:cNvSpPr>
          <p:nvPr/>
        </p:nvSpPr>
        <p:spPr bwMode="auto">
          <a:xfrm>
            <a:off x="1592263" y="478631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 faaliyetlerinden hangilerinin maddi refaha ulaşmak üzere yapıldığının tam olarak saptanması güçtür.</a:t>
            </a:r>
          </a:p>
        </p:txBody>
      </p:sp>
      <p:sp>
        <p:nvSpPr>
          <p:cNvPr id="26632" name="Text Box 8"/>
          <p:cNvSpPr txBox="1">
            <a:spLocks noChangeArrowheads="1"/>
          </p:cNvSpPr>
          <p:nvPr/>
        </p:nvSpPr>
        <p:spPr bwMode="auto">
          <a:xfrm>
            <a:off x="1592263" y="56673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Aslında insan faaliyetlerinin ekonomik ve ekonomik olmayan şeklinde ayrılmasının bile ekonomik bir yönü vardır.</a:t>
            </a:r>
          </a:p>
        </p:txBody>
      </p:sp>
      <p:sp>
        <p:nvSpPr>
          <p:cNvPr id="26633" name="Line 9"/>
          <p:cNvSpPr>
            <a:spLocks noChangeShapeType="1"/>
          </p:cNvSpPr>
          <p:nvPr/>
        </p:nvSpPr>
        <p:spPr bwMode="auto">
          <a:xfrm>
            <a:off x="1592264" y="202406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6634" name="Line 10"/>
          <p:cNvSpPr>
            <a:spLocks noChangeShapeType="1"/>
          </p:cNvSpPr>
          <p:nvPr/>
        </p:nvSpPr>
        <p:spPr bwMode="auto">
          <a:xfrm>
            <a:off x="1592264" y="29051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6635" name="Line 11"/>
          <p:cNvSpPr>
            <a:spLocks noChangeShapeType="1"/>
          </p:cNvSpPr>
          <p:nvPr/>
        </p:nvSpPr>
        <p:spPr bwMode="auto">
          <a:xfrm>
            <a:off x="1592264" y="3786188"/>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6636" name="Line 12"/>
          <p:cNvSpPr>
            <a:spLocks noChangeShapeType="1"/>
          </p:cNvSpPr>
          <p:nvPr/>
        </p:nvSpPr>
        <p:spPr bwMode="auto">
          <a:xfrm>
            <a:off x="1592264" y="466566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6637" name="Line 13"/>
          <p:cNvSpPr>
            <a:spLocks noChangeShapeType="1"/>
          </p:cNvSpPr>
          <p:nvPr/>
        </p:nvSpPr>
        <p:spPr bwMode="auto">
          <a:xfrm>
            <a:off x="1592264" y="55467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3711836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slide(fromTop)">
                                      <p:cBhvr>
                                        <p:cTn id="7" dur="500"/>
                                        <p:tgtEl>
                                          <p:spTgt spid="266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6627"/>
                                        </p:tgtEl>
                                        <p:attrNameLst>
                                          <p:attrName>style.visibility</p:attrName>
                                        </p:attrNameLst>
                                      </p:cBhvr>
                                      <p:to>
                                        <p:strVal val="visible"/>
                                      </p:to>
                                    </p:set>
                                    <p:animEffect transition="in" filter="slide(fromTop)">
                                      <p:cBhvr>
                                        <p:cTn id="12" dur="500"/>
                                        <p:tgtEl>
                                          <p:spTgt spid="2662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6633"/>
                                        </p:tgtEl>
                                        <p:attrNameLst>
                                          <p:attrName>style.visibility</p:attrName>
                                        </p:attrNameLst>
                                      </p:cBhvr>
                                      <p:to>
                                        <p:strVal val="visible"/>
                                      </p:to>
                                    </p:set>
                                    <p:animEffect transition="in" filter="slide(fromLeft)">
                                      <p:cBhvr>
                                        <p:cTn id="16" dur="500"/>
                                        <p:tgtEl>
                                          <p:spTgt spid="2663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6628"/>
                                        </p:tgtEl>
                                        <p:attrNameLst>
                                          <p:attrName>style.visibility</p:attrName>
                                        </p:attrNameLst>
                                      </p:cBhvr>
                                      <p:to>
                                        <p:strVal val="visible"/>
                                      </p:to>
                                    </p:set>
                                    <p:animEffect transition="in" filter="slide(fromTop)">
                                      <p:cBhvr>
                                        <p:cTn id="21" dur="500"/>
                                        <p:tgtEl>
                                          <p:spTgt spid="2662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6634"/>
                                        </p:tgtEl>
                                        <p:attrNameLst>
                                          <p:attrName>style.visibility</p:attrName>
                                        </p:attrNameLst>
                                      </p:cBhvr>
                                      <p:to>
                                        <p:strVal val="visible"/>
                                      </p:to>
                                    </p:set>
                                    <p:animEffect transition="in" filter="slide(fromLeft)">
                                      <p:cBhvr>
                                        <p:cTn id="25" dur="500"/>
                                        <p:tgtEl>
                                          <p:spTgt spid="266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6629"/>
                                        </p:tgtEl>
                                        <p:attrNameLst>
                                          <p:attrName>style.visibility</p:attrName>
                                        </p:attrNameLst>
                                      </p:cBhvr>
                                      <p:to>
                                        <p:strVal val="visible"/>
                                      </p:to>
                                    </p:set>
                                    <p:animEffect transition="in" filter="slide(fromTop)">
                                      <p:cBhvr>
                                        <p:cTn id="30" dur="500"/>
                                        <p:tgtEl>
                                          <p:spTgt spid="2662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6635"/>
                                        </p:tgtEl>
                                        <p:attrNameLst>
                                          <p:attrName>style.visibility</p:attrName>
                                        </p:attrNameLst>
                                      </p:cBhvr>
                                      <p:to>
                                        <p:strVal val="visible"/>
                                      </p:to>
                                    </p:set>
                                    <p:animEffect transition="in" filter="slide(fromLeft)">
                                      <p:cBhvr>
                                        <p:cTn id="34" dur="500"/>
                                        <p:tgtEl>
                                          <p:spTgt spid="266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6630"/>
                                        </p:tgtEl>
                                        <p:attrNameLst>
                                          <p:attrName>style.visibility</p:attrName>
                                        </p:attrNameLst>
                                      </p:cBhvr>
                                      <p:to>
                                        <p:strVal val="visible"/>
                                      </p:to>
                                    </p:set>
                                    <p:animEffect transition="in" filter="slide(fromTop)">
                                      <p:cBhvr>
                                        <p:cTn id="39" dur="500"/>
                                        <p:tgtEl>
                                          <p:spTgt spid="26630"/>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26636"/>
                                        </p:tgtEl>
                                        <p:attrNameLst>
                                          <p:attrName>style.visibility</p:attrName>
                                        </p:attrNameLst>
                                      </p:cBhvr>
                                      <p:to>
                                        <p:strVal val="visible"/>
                                      </p:to>
                                    </p:set>
                                    <p:animEffect transition="in" filter="slide(fromLeft)">
                                      <p:cBhvr>
                                        <p:cTn id="43" dur="500"/>
                                        <p:tgtEl>
                                          <p:spTgt spid="2663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6631"/>
                                        </p:tgtEl>
                                        <p:attrNameLst>
                                          <p:attrName>style.visibility</p:attrName>
                                        </p:attrNameLst>
                                      </p:cBhvr>
                                      <p:to>
                                        <p:strVal val="visible"/>
                                      </p:to>
                                    </p:set>
                                    <p:animEffect transition="in" filter="slide(fromTop)">
                                      <p:cBhvr>
                                        <p:cTn id="48" dur="500"/>
                                        <p:tgtEl>
                                          <p:spTgt spid="26631"/>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26637"/>
                                        </p:tgtEl>
                                        <p:attrNameLst>
                                          <p:attrName>style.visibility</p:attrName>
                                        </p:attrNameLst>
                                      </p:cBhvr>
                                      <p:to>
                                        <p:strVal val="visible"/>
                                      </p:to>
                                    </p:set>
                                    <p:animEffect transition="in" filter="slide(fromLeft)">
                                      <p:cBhvr>
                                        <p:cTn id="52" dur="500"/>
                                        <p:tgtEl>
                                          <p:spTgt spid="2663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26632"/>
                                        </p:tgtEl>
                                        <p:attrNameLst>
                                          <p:attrName>style.visibility</p:attrName>
                                        </p:attrNameLst>
                                      </p:cBhvr>
                                      <p:to>
                                        <p:strVal val="visible"/>
                                      </p:to>
                                    </p:set>
                                    <p:animEffect transition="in" filter="slide(fromTop)">
                                      <p:cBhvr>
                                        <p:cTn id="57" dur="500"/>
                                        <p:tgtEl>
                                          <p:spTgt spid="26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p:bldP spid="26628" grpId="0"/>
      <p:bldP spid="26629" grpId="0"/>
      <p:bldP spid="26630" grpId="0"/>
      <p:bldP spid="26631" grpId="0"/>
      <p:bldP spid="26632" grpId="0"/>
      <p:bldP spid="26633" grpId="0" animBg="1"/>
      <p:bldP spid="26634" grpId="0" animBg="1"/>
      <p:bldP spid="26635" grpId="0" animBg="1"/>
      <p:bldP spid="26636" grpId="0" animBg="1"/>
      <p:bldP spid="2663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524000" y="112553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Ekonomi biliminin tanımı ve konusu ile ilgili ikinci görüş, insanın tüm faaliyetlerinin ekonomik bir yönü bulunabileceği düşüncesine dayanır.</a:t>
            </a:r>
          </a:p>
        </p:txBody>
      </p:sp>
      <p:sp>
        <p:nvSpPr>
          <p:cNvPr id="25603" name="Text Box 3"/>
          <p:cNvSpPr txBox="1">
            <a:spLocks noChangeArrowheads="1"/>
          </p:cNvSpPr>
          <p:nvPr/>
        </p:nvSpPr>
        <p:spPr bwMode="auto">
          <a:xfrm>
            <a:off x="1524000" y="2020888"/>
            <a:ext cx="84963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Bu görüşün esasları şu şekilde özetlenebilir:</a:t>
            </a:r>
          </a:p>
          <a:p>
            <a:pPr eaLnBrk="1" hangingPunct="1"/>
            <a:endParaRPr lang="tr-TR" altLang="tr-TR"/>
          </a:p>
          <a:p>
            <a:pPr eaLnBrk="1" hangingPunct="1">
              <a:buClr>
                <a:schemeClr val="folHlink"/>
              </a:buClr>
              <a:buSzPct val="175000"/>
              <a:buFont typeface="Wingdings" panose="05000000000000000000" pitchFamily="2" charset="2"/>
              <a:buChar char="§"/>
            </a:pPr>
            <a:r>
              <a:rPr lang="tr-TR" altLang="tr-TR"/>
              <a:t>İnsan gereksinimleri çeşitli ve </a:t>
            </a:r>
            <a:r>
              <a:rPr lang="tr-TR" altLang="tr-TR" b="1">
                <a:solidFill>
                  <a:schemeClr val="hlink"/>
                </a:solidFill>
              </a:rPr>
              <a:t>sonsuzdur</a:t>
            </a:r>
            <a:r>
              <a:rPr lang="tr-TR" altLang="tr-TR"/>
              <a:t>.</a:t>
            </a:r>
          </a:p>
          <a:p>
            <a:pPr eaLnBrk="1" hangingPunct="1">
              <a:buClr>
                <a:schemeClr val="folHlink"/>
              </a:buClr>
              <a:buSzPct val="175000"/>
              <a:buFont typeface="Wingdings" panose="05000000000000000000" pitchFamily="2" charset="2"/>
              <a:buChar char="§"/>
            </a:pPr>
            <a:r>
              <a:rPr lang="tr-TR" altLang="tr-TR"/>
              <a:t>Buna karşılık, bu gereksinimleri karşılamak üzere kullanabilecek kaynaklar </a:t>
            </a:r>
            <a:r>
              <a:rPr lang="tr-TR" altLang="tr-TR" b="1">
                <a:solidFill>
                  <a:schemeClr val="hlink"/>
                </a:solidFill>
              </a:rPr>
              <a:t>kıttır</a:t>
            </a:r>
            <a:r>
              <a:rPr lang="tr-TR" altLang="tr-TR"/>
              <a:t>.</a:t>
            </a:r>
          </a:p>
        </p:txBody>
      </p:sp>
      <p:sp>
        <p:nvSpPr>
          <p:cNvPr id="25604" name="Text Box 4"/>
          <p:cNvSpPr txBox="1">
            <a:spLocks noChangeArrowheads="1"/>
          </p:cNvSpPr>
          <p:nvPr/>
        </p:nvSpPr>
        <p:spPr bwMode="auto">
          <a:xfrm>
            <a:off x="1524000" y="346551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İnsanların günlük yaşamlarını sürdürebilmek amacıyla harcadıkları çabanın temel nedeni onların kıtlık gerçeğiyle karşı karşıya kalmalarıdır.</a:t>
            </a:r>
          </a:p>
        </p:txBody>
      </p:sp>
      <p:sp>
        <p:nvSpPr>
          <p:cNvPr id="25605" name="Text Box 5"/>
          <p:cNvSpPr txBox="1">
            <a:spLocks noChangeArrowheads="1"/>
          </p:cNvSpPr>
          <p:nvPr/>
        </p:nvSpPr>
        <p:spPr bwMode="auto">
          <a:xfrm>
            <a:off x="1524000" y="436086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Kaynakların kıt olduğu bir dünyada bu kaynaklar çeşitli şekillerde kullanılabilir. Örneğin; su içilebilir, yemek pişirmekte kullanılabilir yada temizliğe ayrılabilir.</a:t>
            </a:r>
          </a:p>
        </p:txBody>
      </p:sp>
      <p:sp>
        <p:nvSpPr>
          <p:cNvPr id="25606" name="Text Box 6"/>
          <p:cNvSpPr txBox="1">
            <a:spLocks noChangeArrowheads="1"/>
          </p:cNvSpPr>
          <p:nvPr/>
        </p:nvSpPr>
        <p:spPr bwMode="auto">
          <a:xfrm>
            <a:off x="1524000" y="525621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İnsan emeği, doğal kaynaklar ve sermaye çeşitli amaçlarla kullanılabilir. </a:t>
            </a:r>
          </a:p>
        </p:txBody>
      </p:sp>
      <p:sp>
        <p:nvSpPr>
          <p:cNvPr id="25607" name="Text Box 7"/>
          <p:cNvSpPr txBox="1">
            <a:spLocks noChangeArrowheads="1"/>
          </p:cNvSpPr>
          <p:nvPr/>
        </p:nvSpPr>
        <p:spPr bwMode="auto">
          <a:xfrm>
            <a:off x="1524000" y="587692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kıt kaynakların çeşitli kullanım alanlarına ne şekilde dağıtılacağını araştırmak ekonominin konusuna girmektedir.</a:t>
            </a:r>
          </a:p>
        </p:txBody>
      </p:sp>
      <p:sp>
        <p:nvSpPr>
          <p:cNvPr id="25608" name="Line 8"/>
          <p:cNvSpPr>
            <a:spLocks noChangeShapeType="1"/>
          </p:cNvSpPr>
          <p:nvPr/>
        </p:nvSpPr>
        <p:spPr bwMode="auto">
          <a:xfrm>
            <a:off x="1524000" y="18938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5609" name="Line 9"/>
          <p:cNvSpPr>
            <a:spLocks noChangeShapeType="1"/>
          </p:cNvSpPr>
          <p:nvPr/>
        </p:nvSpPr>
        <p:spPr bwMode="auto">
          <a:xfrm>
            <a:off x="1524000" y="34290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5610" name="Line 10"/>
          <p:cNvSpPr>
            <a:spLocks noChangeShapeType="1"/>
          </p:cNvSpPr>
          <p:nvPr/>
        </p:nvSpPr>
        <p:spPr bwMode="auto">
          <a:xfrm>
            <a:off x="1524000" y="42338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5611" name="Line 11"/>
          <p:cNvSpPr>
            <a:spLocks noChangeShapeType="1"/>
          </p:cNvSpPr>
          <p:nvPr/>
        </p:nvSpPr>
        <p:spPr bwMode="auto">
          <a:xfrm>
            <a:off x="1524000" y="51292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5612" name="Line 12"/>
          <p:cNvSpPr>
            <a:spLocks noChangeShapeType="1"/>
          </p:cNvSpPr>
          <p:nvPr/>
        </p:nvSpPr>
        <p:spPr bwMode="auto">
          <a:xfrm>
            <a:off x="1524000" y="57499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1860214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slide(fromTop)">
                                      <p:cBhvr>
                                        <p:cTn id="7" dur="500"/>
                                        <p:tgtEl>
                                          <p:spTgt spid="25602"/>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25608"/>
                                        </p:tgtEl>
                                        <p:attrNameLst>
                                          <p:attrName>style.visibility</p:attrName>
                                        </p:attrNameLst>
                                      </p:cBhvr>
                                      <p:to>
                                        <p:strVal val="visible"/>
                                      </p:to>
                                    </p:set>
                                    <p:animEffect transition="in" filter="slide(fromLeft)">
                                      <p:cBhvr>
                                        <p:cTn id="11" dur="500"/>
                                        <p:tgtEl>
                                          <p:spTgt spid="2560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25603"/>
                                        </p:tgtEl>
                                        <p:attrNameLst>
                                          <p:attrName>style.visibility</p:attrName>
                                        </p:attrNameLst>
                                      </p:cBhvr>
                                      <p:to>
                                        <p:strVal val="visible"/>
                                      </p:to>
                                    </p:set>
                                    <p:animEffect transition="in" filter="slide(fromTop)">
                                      <p:cBhvr>
                                        <p:cTn id="16" dur="500"/>
                                        <p:tgtEl>
                                          <p:spTgt spid="25603"/>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25609"/>
                                        </p:tgtEl>
                                        <p:attrNameLst>
                                          <p:attrName>style.visibility</p:attrName>
                                        </p:attrNameLst>
                                      </p:cBhvr>
                                      <p:to>
                                        <p:strVal val="visible"/>
                                      </p:to>
                                    </p:set>
                                    <p:animEffect transition="in" filter="slide(fromLeft)">
                                      <p:cBhvr>
                                        <p:cTn id="20" dur="500"/>
                                        <p:tgtEl>
                                          <p:spTgt spid="2560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25604"/>
                                        </p:tgtEl>
                                        <p:attrNameLst>
                                          <p:attrName>style.visibility</p:attrName>
                                        </p:attrNameLst>
                                      </p:cBhvr>
                                      <p:to>
                                        <p:strVal val="visible"/>
                                      </p:to>
                                    </p:set>
                                    <p:animEffect transition="in" filter="slide(fromTop)">
                                      <p:cBhvr>
                                        <p:cTn id="25" dur="500"/>
                                        <p:tgtEl>
                                          <p:spTgt spid="25604"/>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25610"/>
                                        </p:tgtEl>
                                        <p:attrNameLst>
                                          <p:attrName>style.visibility</p:attrName>
                                        </p:attrNameLst>
                                      </p:cBhvr>
                                      <p:to>
                                        <p:strVal val="visible"/>
                                      </p:to>
                                    </p:set>
                                    <p:animEffect transition="in" filter="slide(fromLeft)">
                                      <p:cBhvr>
                                        <p:cTn id="29" dur="500"/>
                                        <p:tgtEl>
                                          <p:spTgt spid="256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25605"/>
                                        </p:tgtEl>
                                        <p:attrNameLst>
                                          <p:attrName>style.visibility</p:attrName>
                                        </p:attrNameLst>
                                      </p:cBhvr>
                                      <p:to>
                                        <p:strVal val="visible"/>
                                      </p:to>
                                    </p:set>
                                    <p:animEffect transition="in" filter="slide(fromTop)">
                                      <p:cBhvr>
                                        <p:cTn id="34" dur="500"/>
                                        <p:tgtEl>
                                          <p:spTgt spid="25605"/>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25611"/>
                                        </p:tgtEl>
                                        <p:attrNameLst>
                                          <p:attrName>style.visibility</p:attrName>
                                        </p:attrNameLst>
                                      </p:cBhvr>
                                      <p:to>
                                        <p:strVal val="visible"/>
                                      </p:to>
                                    </p:set>
                                    <p:animEffect transition="in" filter="slide(fromLeft)">
                                      <p:cBhvr>
                                        <p:cTn id="38" dur="500"/>
                                        <p:tgtEl>
                                          <p:spTgt spid="2561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25606"/>
                                        </p:tgtEl>
                                        <p:attrNameLst>
                                          <p:attrName>style.visibility</p:attrName>
                                        </p:attrNameLst>
                                      </p:cBhvr>
                                      <p:to>
                                        <p:strVal val="visible"/>
                                      </p:to>
                                    </p:set>
                                    <p:animEffect transition="in" filter="slide(fromTop)">
                                      <p:cBhvr>
                                        <p:cTn id="43" dur="500"/>
                                        <p:tgtEl>
                                          <p:spTgt spid="25606"/>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25612"/>
                                        </p:tgtEl>
                                        <p:attrNameLst>
                                          <p:attrName>style.visibility</p:attrName>
                                        </p:attrNameLst>
                                      </p:cBhvr>
                                      <p:to>
                                        <p:strVal val="visible"/>
                                      </p:to>
                                    </p:set>
                                    <p:animEffect transition="in" filter="slide(fromLeft)">
                                      <p:cBhvr>
                                        <p:cTn id="47" dur="500"/>
                                        <p:tgtEl>
                                          <p:spTgt spid="2561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25607"/>
                                        </p:tgtEl>
                                        <p:attrNameLst>
                                          <p:attrName>style.visibility</p:attrName>
                                        </p:attrNameLst>
                                      </p:cBhvr>
                                      <p:to>
                                        <p:strVal val="visible"/>
                                      </p:to>
                                    </p:set>
                                    <p:animEffect transition="in" filter="slide(fromTop)">
                                      <p:cBhvr>
                                        <p:cTn id="52" dur="500"/>
                                        <p:tgtEl>
                                          <p:spTgt spid="25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p:bldP spid="25604" grpId="0"/>
      <p:bldP spid="25605" grpId="0"/>
      <p:bldP spid="25606" grpId="0"/>
      <p:bldP spid="25607" grpId="0"/>
      <p:bldP spid="25608" grpId="0" animBg="1"/>
      <p:bldP spid="25609" grpId="0" animBg="1"/>
      <p:bldP spid="25610" grpId="0" animBg="1"/>
      <p:bldP spid="25611" grpId="0" animBg="1"/>
      <p:bldP spid="256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p:cNvSpPr txBox="1">
            <a:spLocks noChangeArrowheads="1"/>
          </p:cNvSpPr>
          <p:nvPr/>
        </p:nvSpPr>
        <p:spPr bwMode="auto">
          <a:xfrm>
            <a:off x="1524000" y="1700214"/>
            <a:ext cx="84963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t>Bu açıklamalar ışığında ekonomi bilimi ve konusu aşağıdaki şekilde tanımlanabilir.</a:t>
            </a:r>
          </a:p>
        </p:txBody>
      </p:sp>
      <p:sp>
        <p:nvSpPr>
          <p:cNvPr id="13318" name="Text Box 6"/>
          <p:cNvSpPr txBox="1">
            <a:spLocks noChangeArrowheads="1"/>
          </p:cNvSpPr>
          <p:nvPr/>
        </p:nvSpPr>
        <p:spPr bwMode="auto">
          <a:xfrm>
            <a:off x="1524000" y="2708275"/>
            <a:ext cx="84963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2400" b="1"/>
              <a:t>Ekonomi, insanların sonsuz olan gereksinimlerini karşılamak için gerekli olan mal ve hizmetlerin üretiminde kullanılan ve dünyada kıt olarak bulunan emek, sermaye, doğal kaynaklar gibi üretim faktörlerinin, çeşitli seçenekler arasında nasıl kullanılacağına ilişkin </a:t>
            </a:r>
            <a:r>
              <a:rPr lang="tr-TR" altLang="tr-TR" sz="2400" b="1">
                <a:solidFill>
                  <a:schemeClr val="hlink"/>
                </a:solidFill>
              </a:rPr>
              <a:t>insan davranışlarını</a:t>
            </a:r>
            <a:r>
              <a:rPr lang="tr-TR" altLang="tr-TR" sz="2400" b="1"/>
              <a:t> inceleyen bir bilimdir.</a:t>
            </a:r>
            <a:r>
              <a:rPr lang="tr-TR" altLang="tr-TR" sz="2400"/>
              <a:t> </a:t>
            </a:r>
          </a:p>
        </p:txBody>
      </p:sp>
      <p:sp>
        <p:nvSpPr>
          <p:cNvPr id="13319" name="Line 7"/>
          <p:cNvSpPr>
            <a:spLocks noChangeShapeType="1"/>
          </p:cNvSpPr>
          <p:nvPr/>
        </p:nvSpPr>
        <p:spPr bwMode="auto">
          <a:xfrm>
            <a:off x="1524000"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7279181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slide(fromTop)">
                                      <p:cBhvr>
                                        <p:cTn id="7" dur="500"/>
                                        <p:tgtEl>
                                          <p:spTgt spid="13317"/>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3319"/>
                                        </p:tgtEl>
                                        <p:attrNameLst>
                                          <p:attrName>style.visibility</p:attrName>
                                        </p:attrNameLst>
                                      </p:cBhvr>
                                      <p:to>
                                        <p:strVal val="visible"/>
                                      </p:to>
                                    </p:set>
                                    <p:animEffect transition="in" filter="slide(fromLeft)">
                                      <p:cBhvr>
                                        <p:cTn id="11" dur="500"/>
                                        <p:tgtEl>
                                          <p:spTgt spid="1331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3318"/>
                                        </p:tgtEl>
                                        <p:attrNameLst>
                                          <p:attrName>style.visibility</p:attrName>
                                        </p:attrNameLst>
                                      </p:cBhvr>
                                      <p:to>
                                        <p:strVal val="visible"/>
                                      </p:to>
                                    </p:set>
                                    <p:animEffect transition="in" filter="slide(fromTop)">
                                      <p:cBhvr>
                                        <p:cTn id="16"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P spid="13318" grpId="0"/>
      <p:bldP spid="133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 Biliminin Sınıflandırılması</a:t>
            </a:r>
          </a:p>
        </p:txBody>
      </p:sp>
      <p:sp>
        <p:nvSpPr>
          <p:cNvPr id="19459" name="Text Box 3"/>
          <p:cNvSpPr txBox="1">
            <a:spLocks noChangeArrowheads="1"/>
          </p:cNvSpPr>
          <p:nvPr/>
        </p:nvSpPr>
        <p:spPr bwMode="auto">
          <a:xfrm>
            <a:off x="1524000" y="149542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Ekonominin üzerinde durduğu konu, ana hatları ile ekonomik yaşam ve burada da bireyin değil, toplumun ekonomik yaşamıdır.</a:t>
            </a:r>
          </a:p>
        </p:txBody>
      </p:sp>
      <p:sp>
        <p:nvSpPr>
          <p:cNvPr id="19460" name="Text Box 4"/>
          <p:cNvSpPr txBox="1">
            <a:spLocks noChangeArrowheads="1"/>
          </p:cNvSpPr>
          <p:nvPr/>
        </p:nvSpPr>
        <p:spPr bwMode="auto">
          <a:xfrm>
            <a:off x="1524000" y="22923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Ancak zamanla araştırma konusu gelişme gösteren ekonomi, bireysel ekonomik girişimlerle de ilgilenir olmuştur.</a:t>
            </a:r>
          </a:p>
        </p:txBody>
      </p:sp>
      <p:sp>
        <p:nvSpPr>
          <p:cNvPr id="19461" name="Text Box 5"/>
          <p:cNvSpPr txBox="1">
            <a:spLocks noChangeArrowheads="1"/>
          </p:cNvSpPr>
          <p:nvPr/>
        </p:nvSpPr>
        <p:spPr bwMode="auto">
          <a:xfrm>
            <a:off x="1524000" y="30892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nedenle ekonominin iki esas kolu, yani </a:t>
            </a:r>
            <a:r>
              <a:rPr lang="tr-TR" altLang="tr-TR">
                <a:solidFill>
                  <a:schemeClr val="hlink"/>
                </a:solidFill>
              </a:rPr>
              <a:t>Genel Ekonomi</a:t>
            </a:r>
            <a:r>
              <a:rPr lang="tr-TR" altLang="tr-TR" b="1"/>
              <a:t> </a:t>
            </a:r>
            <a:r>
              <a:rPr lang="tr-TR" altLang="tr-TR"/>
              <a:t>(Toplum Ekonomisi, Ulusal Ekonomi) ile </a:t>
            </a:r>
            <a:r>
              <a:rPr lang="tr-TR" altLang="tr-TR">
                <a:solidFill>
                  <a:schemeClr val="hlink"/>
                </a:solidFill>
              </a:rPr>
              <a:t>İşletme Ekonomisi</a:t>
            </a:r>
            <a:r>
              <a:rPr lang="tr-TR" altLang="tr-TR" b="1"/>
              <a:t> </a:t>
            </a:r>
            <a:r>
              <a:rPr lang="tr-TR" altLang="tr-TR"/>
              <a:t>ortaya çıkmıştır. </a:t>
            </a:r>
          </a:p>
        </p:txBody>
      </p:sp>
      <p:sp>
        <p:nvSpPr>
          <p:cNvPr id="19462" name="Text Box 6"/>
          <p:cNvSpPr txBox="1">
            <a:spLocks noChangeArrowheads="1"/>
          </p:cNvSpPr>
          <p:nvPr/>
        </p:nvSpPr>
        <p:spPr bwMode="auto">
          <a:xfrm>
            <a:off x="1524000" y="3884614"/>
            <a:ext cx="849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Genel Ekonomi bütün ekonomik unsurların ortak olan problemlerini ve çeşitli ekonomik olayların oluş nedenleri ile bunların birbirleriyle olan ilişkilerini araştırmak, açıklamak ve bu konulardaki ekonomik kanunları ortaya koymak gibi amaçlarla çalışır. </a:t>
            </a:r>
          </a:p>
        </p:txBody>
      </p:sp>
      <p:sp>
        <p:nvSpPr>
          <p:cNvPr id="19463" name="Text Box 7"/>
          <p:cNvSpPr txBox="1">
            <a:spLocks noChangeArrowheads="1"/>
          </p:cNvSpPr>
          <p:nvPr/>
        </p:nvSpPr>
        <p:spPr bwMode="auto">
          <a:xfrm>
            <a:off x="1524000" y="5230814"/>
            <a:ext cx="84963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İşletme ekonomisi ise, işletmelerin kuruluş, organizasyon ve işleyişleri ile onların teknik, mali ve idari faaliyetlerini, işletmenin iç ve dış ortam ile olan ilişkilerini, metotlu ve planlı bir şekilde araştırıp saptayarak açıklamaktadır.</a:t>
            </a:r>
          </a:p>
        </p:txBody>
      </p:sp>
      <p:sp>
        <p:nvSpPr>
          <p:cNvPr id="19464" name="Text Box 8"/>
          <p:cNvSpPr txBox="1">
            <a:spLocks noChangeArrowheads="1"/>
          </p:cNvSpPr>
          <p:nvPr/>
        </p:nvSpPr>
        <p:spPr bwMode="auto">
          <a:xfrm>
            <a:off x="1524000" y="6302376"/>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Genel ekonomi ile işletme ekonomisi arasında sıkı bir ilişki vardır </a:t>
            </a:r>
          </a:p>
        </p:txBody>
      </p:sp>
      <p:sp>
        <p:nvSpPr>
          <p:cNvPr id="19465" name="Line 9"/>
          <p:cNvSpPr>
            <a:spLocks noChangeShapeType="1"/>
          </p:cNvSpPr>
          <p:nvPr/>
        </p:nvSpPr>
        <p:spPr bwMode="auto">
          <a:xfrm>
            <a:off x="1524000" y="2214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9466" name="Line 10"/>
          <p:cNvSpPr>
            <a:spLocks noChangeShapeType="1"/>
          </p:cNvSpPr>
          <p:nvPr/>
        </p:nvSpPr>
        <p:spPr bwMode="auto">
          <a:xfrm>
            <a:off x="1524000" y="3011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9467" name="Line 11"/>
          <p:cNvSpPr>
            <a:spLocks noChangeShapeType="1"/>
          </p:cNvSpPr>
          <p:nvPr/>
        </p:nvSpPr>
        <p:spPr bwMode="auto">
          <a:xfrm>
            <a:off x="1524000" y="3806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9468" name="Line 12"/>
          <p:cNvSpPr>
            <a:spLocks noChangeShapeType="1"/>
          </p:cNvSpPr>
          <p:nvPr/>
        </p:nvSpPr>
        <p:spPr bwMode="auto">
          <a:xfrm>
            <a:off x="1524000" y="51530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9469" name="Line 13"/>
          <p:cNvSpPr>
            <a:spLocks noChangeShapeType="1"/>
          </p:cNvSpPr>
          <p:nvPr/>
        </p:nvSpPr>
        <p:spPr bwMode="auto">
          <a:xfrm>
            <a:off x="1524000" y="62245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99581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slide(fromTop)">
                                      <p:cBhvr>
                                        <p:cTn id="7" dur="500"/>
                                        <p:tgtEl>
                                          <p:spTgt spid="194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slide(fromTop)">
                                      <p:cBhvr>
                                        <p:cTn id="12" dur="500"/>
                                        <p:tgtEl>
                                          <p:spTgt spid="1945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9465"/>
                                        </p:tgtEl>
                                        <p:attrNameLst>
                                          <p:attrName>style.visibility</p:attrName>
                                        </p:attrNameLst>
                                      </p:cBhvr>
                                      <p:to>
                                        <p:strVal val="visible"/>
                                      </p:to>
                                    </p:set>
                                    <p:animEffect transition="in" filter="slide(fromLeft)">
                                      <p:cBhvr>
                                        <p:cTn id="16" dur="500"/>
                                        <p:tgtEl>
                                          <p:spTgt spid="1946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9460"/>
                                        </p:tgtEl>
                                        <p:attrNameLst>
                                          <p:attrName>style.visibility</p:attrName>
                                        </p:attrNameLst>
                                      </p:cBhvr>
                                      <p:to>
                                        <p:strVal val="visible"/>
                                      </p:to>
                                    </p:set>
                                    <p:animEffect transition="in" filter="slide(fromTop)">
                                      <p:cBhvr>
                                        <p:cTn id="21" dur="500"/>
                                        <p:tgtEl>
                                          <p:spTgt spid="1946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19466"/>
                                        </p:tgtEl>
                                        <p:attrNameLst>
                                          <p:attrName>style.visibility</p:attrName>
                                        </p:attrNameLst>
                                      </p:cBhvr>
                                      <p:to>
                                        <p:strVal val="visible"/>
                                      </p:to>
                                    </p:set>
                                    <p:animEffect transition="in" filter="slide(fromLeft)">
                                      <p:cBhvr>
                                        <p:cTn id="25" dur="500"/>
                                        <p:tgtEl>
                                          <p:spTgt spid="1946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9461"/>
                                        </p:tgtEl>
                                        <p:attrNameLst>
                                          <p:attrName>style.visibility</p:attrName>
                                        </p:attrNameLst>
                                      </p:cBhvr>
                                      <p:to>
                                        <p:strVal val="visible"/>
                                      </p:to>
                                    </p:set>
                                    <p:animEffect transition="in" filter="slide(fromTop)">
                                      <p:cBhvr>
                                        <p:cTn id="30" dur="500"/>
                                        <p:tgtEl>
                                          <p:spTgt spid="1946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9467"/>
                                        </p:tgtEl>
                                        <p:attrNameLst>
                                          <p:attrName>style.visibility</p:attrName>
                                        </p:attrNameLst>
                                      </p:cBhvr>
                                      <p:to>
                                        <p:strVal val="visible"/>
                                      </p:to>
                                    </p:set>
                                    <p:animEffect transition="in" filter="slide(fromLeft)">
                                      <p:cBhvr>
                                        <p:cTn id="34" dur="500"/>
                                        <p:tgtEl>
                                          <p:spTgt spid="1946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9462"/>
                                        </p:tgtEl>
                                        <p:attrNameLst>
                                          <p:attrName>style.visibility</p:attrName>
                                        </p:attrNameLst>
                                      </p:cBhvr>
                                      <p:to>
                                        <p:strVal val="visible"/>
                                      </p:to>
                                    </p:set>
                                    <p:animEffect transition="in" filter="slide(fromTop)">
                                      <p:cBhvr>
                                        <p:cTn id="39" dur="500"/>
                                        <p:tgtEl>
                                          <p:spTgt spid="19462"/>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19468"/>
                                        </p:tgtEl>
                                        <p:attrNameLst>
                                          <p:attrName>style.visibility</p:attrName>
                                        </p:attrNameLst>
                                      </p:cBhvr>
                                      <p:to>
                                        <p:strVal val="visible"/>
                                      </p:to>
                                    </p:set>
                                    <p:animEffect transition="in" filter="slide(fromLeft)">
                                      <p:cBhvr>
                                        <p:cTn id="43" dur="500"/>
                                        <p:tgtEl>
                                          <p:spTgt spid="1946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9463"/>
                                        </p:tgtEl>
                                        <p:attrNameLst>
                                          <p:attrName>style.visibility</p:attrName>
                                        </p:attrNameLst>
                                      </p:cBhvr>
                                      <p:to>
                                        <p:strVal val="visible"/>
                                      </p:to>
                                    </p:set>
                                    <p:animEffect transition="in" filter="slide(fromTop)">
                                      <p:cBhvr>
                                        <p:cTn id="48" dur="500"/>
                                        <p:tgtEl>
                                          <p:spTgt spid="19463"/>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19469"/>
                                        </p:tgtEl>
                                        <p:attrNameLst>
                                          <p:attrName>style.visibility</p:attrName>
                                        </p:attrNameLst>
                                      </p:cBhvr>
                                      <p:to>
                                        <p:strVal val="visible"/>
                                      </p:to>
                                    </p:set>
                                    <p:animEffect transition="in" filter="slide(fromLeft)">
                                      <p:cBhvr>
                                        <p:cTn id="52" dur="500"/>
                                        <p:tgtEl>
                                          <p:spTgt spid="1946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19464"/>
                                        </p:tgtEl>
                                        <p:attrNameLst>
                                          <p:attrName>style.visibility</p:attrName>
                                        </p:attrNameLst>
                                      </p:cBhvr>
                                      <p:to>
                                        <p:strVal val="visible"/>
                                      </p:to>
                                    </p:set>
                                    <p:animEffect transition="in" filter="slide(fromTop)">
                                      <p:cBhvr>
                                        <p:cTn id="57" dur="500"/>
                                        <p:tgtEl>
                                          <p:spTgt spid="19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P spid="19460" grpId="0"/>
      <p:bldP spid="19461" grpId="0"/>
      <p:bldP spid="19462" grpId="0"/>
      <p:bldP spid="19463" grpId="0"/>
      <p:bldP spid="19464" grpId="0"/>
      <p:bldP spid="19465" grpId="0" animBg="1"/>
      <p:bldP spid="19466" grpId="0" animBg="1"/>
      <p:bldP spid="19467" grpId="0" animBg="1"/>
      <p:bldP spid="19468" grpId="0" animBg="1"/>
      <p:bldP spid="1946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524000" y="185261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Genel Ekonomi de </a:t>
            </a:r>
            <a:r>
              <a:rPr lang="tr-TR" altLang="tr-TR">
                <a:solidFill>
                  <a:schemeClr val="hlink"/>
                </a:solidFill>
              </a:rPr>
              <a:t>Teorik Ekonomi</a:t>
            </a:r>
            <a:r>
              <a:rPr lang="tr-TR" altLang="tr-TR"/>
              <a:t> ve </a:t>
            </a:r>
            <a:r>
              <a:rPr lang="tr-TR" altLang="tr-TR">
                <a:solidFill>
                  <a:schemeClr val="hlink"/>
                </a:solidFill>
              </a:rPr>
              <a:t>Uygulamalı Ekonomi</a:t>
            </a:r>
            <a:r>
              <a:rPr lang="tr-TR" altLang="tr-TR"/>
              <a:t> olarak iki kısımda incelenir.</a:t>
            </a:r>
          </a:p>
        </p:txBody>
      </p:sp>
      <p:sp>
        <p:nvSpPr>
          <p:cNvPr id="18435" name="Text Box 3"/>
          <p:cNvSpPr txBox="1">
            <a:spLocks noChangeArrowheads="1"/>
          </p:cNvSpPr>
          <p:nvPr/>
        </p:nvSpPr>
        <p:spPr bwMode="auto">
          <a:xfrm>
            <a:off x="1524000" y="272097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Teorik ekonomi, ekonomik olayları belirli bir zaman ve mekana bağlı olmadan inceleyerek, bunlara ait kanunları ortaya çıkarmaya ve ekonomik hayatta rol oynayan esas unsurları tespit etmeye çalışır.</a:t>
            </a:r>
          </a:p>
        </p:txBody>
      </p:sp>
      <p:sp>
        <p:nvSpPr>
          <p:cNvPr id="18436" name="Text Box 4"/>
          <p:cNvSpPr txBox="1">
            <a:spLocks noChangeArrowheads="1"/>
          </p:cNvSpPr>
          <p:nvPr/>
        </p:nvSpPr>
        <p:spPr bwMode="auto">
          <a:xfrm>
            <a:off x="1524000" y="386397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Uygulamalı ekonomi, teorik ekonominin ortaya koymuş olduğu kanunların, çeşitli ekonomik faaliyet alanlarında, değişik zaman ve mekanlardaki sonuçlarını inceler.</a:t>
            </a:r>
          </a:p>
        </p:txBody>
      </p:sp>
      <p:sp>
        <p:nvSpPr>
          <p:cNvPr id="18437" name="Text Box 5"/>
          <p:cNvSpPr txBox="1">
            <a:spLocks noChangeArrowheads="1"/>
          </p:cNvSpPr>
          <p:nvPr/>
        </p:nvSpPr>
        <p:spPr bwMode="auto">
          <a:xfrm>
            <a:off x="1524000" y="473233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Uygulamalı ekonomi bilimine, Ekonomi Politikası adı da verilmektedir. Örneğin, bu ekonomi politikası, tarım, hayvancılık, sanayi, ticaret, ulaştırma politikaları vb.</a:t>
            </a:r>
          </a:p>
        </p:txBody>
      </p:sp>
      <p:sp>
        <p:nvSpPr>
          <p:cNvPr id="18438" name="Line 6"/>
          <p:cNvSpPr>
            <a:spLocks noChangeShapeType="1"/>
          </p:cNvSpPr>
          <p:nvPr/>
        </p:nvSpPr>
        <p:spPr bwMode="auto">
          <a:xfrm>
            <a:off x="1524000" y="26066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8439" name="Line 7"/>
          <p:cNvSpPr>
            <a:spLocks noChangeShapeType="1"/>
          </p:cNvSpPr>
          <p:nvPr/>
        </p:nvSpPr>
        <p:spPr bwMode="auto">
          <a:xfrm>
            <a:off x="1524000" y="37496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8440" name="Line 8"/>
          <p:cNvSpPr>
            <a:spLocks noChangeShapeType="1"/>
          </p:cNvSpPr>
          <p:nvPr/>
        </p:nvSpPr>
        <p:spPr bwMode="auto">
          <a:xfrm>
            <a:off x="1524000" y="46180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6915364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slide(fromTop)">
                                      <p:cBhvr>
                                        <p:cTn id="7" dur="500"/>
                                        <p:tgtEl>
                                          <p:spTgt spid="18434"/>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8438"/>
                                        </p:tgtEl>
                                        <p:attrNameLst>
                                          <p:attrName>style.visibility</p:attrName>
                                        </p:attrNameLst>
                                      </p:cBhvr>
                                      <p:to>
                                        <p:strVal val="visible"/>
                                      </p:to>
                                    </p:set>
                                    <p:animEffect transition="in" filter="slide(fromLeft)">
                                      <p:cBhvr>
                                        <p:cTn id="11" dur="500"/>
                                        <p:tgtEl>
                                          <p:spTgt spid="1843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8435"/>
                                        </p:tgtEl>
                                        <p:attrNameLst>
                                          <p:attrName>style.visibility</p:attrName>
                                        </p:attrNameLst>
                                      </p:cBhvr>
                                      <p:to>
                                        <p:strVal val="visible"/>
                                      </p:to>
                                    </p:set>
                                    <p:animEffect transition="in" filter="slide(fromTop)">
                                      <p:cBhvr>
                                        <p:cTn id="16" dur="500"/>
                                        <p:tgtEl>
                                          <p:spTgt spid="18435"/>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18439"/>
                                        </p:tgtEl>
                                        <p:attrNameLst>
                                          <p:attrName>style.visibility</p:attrName>
                                        </p:attrNameLst>
                                      </p:cBhvr>
                                      <p:to>
                                        <p:strVal val="visible"/>
                                      </p:to>
                                    </p:set>
                                    <p:animEffect transition="in" filter="slide(fromLeft)">
                                      <p:cBhvr>
                                        <p:cTn id="20" dur="500"/>
                                        <p:tgtEl>
                                          <p:spTgt spid="1843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8436"/>
                                        </p:tgtEl>
                                        <p:attrNameLst>
                                          <p:attrName>style.visibility</p:attrName>
                                        </p:attrNameLst>
                                      </p:cBhvr>
                                      <p:to>
                                        <p:strVal val="visible"/>
                                      </p:to>
                                    </p:set>
                                    <p:animEffect transition="in" filter="slide(fromTop)">
                                      <p:cBhvr>
                                        <p:cTn id="25" dur="500"/>
                                        <p:tgtEl>
                                          <p:spTgt spid="18436"/>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18440"/>
                                        </p:tgtEl>
                                        <p:attrNameLst>
                                          <p:attrName>style.visibility</p:attrName>
                                        </p:attrNameLst>
                                      </p:cBhvr>
                                      <p:to>
                                        <p:strVal val="visible"/>
                                      </p:to>
                                    </p:set>
                                    <p:animEffect transition="in" filter="slide(fromLeft)">
                                      <p:cBhvr>
                                        <p:cTn id="29" dur="500"/>
                                        <p:tgtEl>
                                          <p:spTgt spid="1844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18437"/>
                                        </p:tgtEl>
                                        <p:attrNameLst>
                                          <p:attrName>style.visibility</p:attrName>
                                        </p:attrNameLst>
                                      </p:cBhvr>
                                      <p:to>
                                        <p:strVal val="visible"/>
                                      </p:to>
                                    </p:set>
                                    <p:animEffect transition="in" filter="slide(fromTop)">
                                      <p:cBhvr>
                                        <p:cTn id="34" dur="500"/>
                                        <p:tgtEl>
                                          <p:spTgt spid="184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p:bldP spid="18436" grpId="0"/>
      <p:bldP spid="18437" grpId="0"/>
      <p:bldP spid="18438" grpId="0" animBg="1"/>
      <p:bldP spid="18439" grpId="0" animBg="1"/>
      <p:bldP spid="1844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Ekonominin Diğer Bilimlerle İlişkisi </a:t>
            </a:r>
          </a:p>
        </p:txBody>
      </p:sp>
      <p:sp>
        <p:nvSpPr>
          <p:cNvPr id="17411" name="Text Box 3"/>
          <p:cNvSpPr txBox="1">
            <a:spLocks noChangeArrowheads="1"/>
          </p:cNvSpPr>
          <p:nvPr/>
        </p:nvSpPr>
        <p:spPr bwMode="auto">
          <a:xfrm>
            <a:off x="5122864" y="3357564"/>
            <a:ext cx="1800225" cy="461665"/>
          </a:xfrm>
          <a:prstGeom prst="rect">
            <a:avLst/>
          </a:prstGeom>
          <a:noFill/>
          <a:ln w="57150">
            <a:solidFill>
              <a:srgbClr val="66CCFF"/>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400" b="1">
                <a:solidFill>
                  <a:srgbClr val="66CCFF"/>
                </a:solidFill>
              </a:rPr>
              <a:t>EKONOMİ</a:t>
            </a:r>
          </a:p>
        </p:txBody>
      </p:sp>
      <p:grpSp>
        <p:nvGrpSpPr>
          <p:cNvPr id="2" name="Group 10"/>
          <p:cNvGrpSpPr>
            <a:grpSpLocks/>
          </p:cNvGrpSpPr>
          <p:nvPr/>
        </p:nvGrpSpPr>
        <p:grpSpPr bwMode="auto">
          <a:xfrm>
            <a:off x="2279651" y="1989138"/>
            <a:ext cx="1800225" cy="444500"/>
            <a:chOff x="476" y="1253"/>
            <a:chExt cx="1134" cy="280"/>
          </a:xfrm>
        </p:grpSpPr>
        <p:sp>
          <p:nvSpPr>
            <p:cNvPr id="12331" name="Rectangle 8"/>
            <p:cNvSpPr>
              <a:spLocks noChangeArrowheads="1"/>
            </p:cNvSpPr>
            <p:nvPr/>
          </p:nvSpPr>
          <p:spPr bwMode="auto">
            <a:xfrm>
              <a:off x="476" y="1261"/>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32" name="Text Box 9"/>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hlink"/>
                  </a:solidFill>
                </a:rPr>
                <a:t>MATEMATİK</a:t>
              </a:r>
            </a:p>
          </p:txBody>
        </p:sp>
      </p:grpSp>
      <p:grpSp>
        <p:nvGrpSpPr>
          <p:cNvPr id="3" name="Group 11"/>
          <p:cNvGrpSpPr>
            <a:grpSpLocks/>
          </p:cNvGrpSpPr>
          <p:nvPr/>
        </p:nvGrpSpPr>
        <p:grpSpPr bwMode="auto">
          <a:xfrm>
            <a:off x="5122864" y="1989138"/>
            <a:ext cx="1800225" cy="444500"/>
            <a:chOff x="476" y="1253"/>
            <a:chExt cx="1134" cy="280"/>
          </a:xfrm>
        </p:grpSpPr>
        <p:sp>
          <p:nvSpPr>
            <p:cNvPr id="12329" name="Rectangle 12"/>
            <p:cNvSpPr>
              <a:spLocks noChangeArrowheads="1"/>
            </p:cNvSpPr>
            <p:nvPr/>
          </p:nvSpPr>
          <p:spPr bwMode="auto">
            <a:xfrm>
              <a:off x="476" y="1261"/>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30" name="Text Box 13"/>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hlink"/>
                  </a:solidFill>
                </a:rPr>
                <a:t>İSTATİSTİK</a:t>
              </a:r>
            </a:p>
          </p:txBody>
        </p:sp>
      </p:grpSp>
      <p:grpSp>
        <p:nvGrpSpPr>
          <p:cNvPr id="4" name="Group 14"/>
          <p:cNvGrpSpPr>
            <a:grpSpLocks/>
          </p:cNvGrpSpPr>
          <p:nvPr/>
        </p:nvGrpSpPr>
        <p:grpSpPr bwMode="auto">
          <a:xfrm>
            <a:off x="7967664" y="1989138"/>
            <a:ext cx="1800225" cy="444500"/>
            <a:chOff x="476" y="1253"/>
            <a:chExt cx="1134" cy="280"/>
          </a:xfrm>
        </p:grpSpPr>
        <p:sp>
          <p:nvSpPr>
            <p:cNvPr id="12327" name="Rectangle 15"/>
            <p:cNvSpPr>
              <a:spLocks noChangeArrowheads="1"/>
            </p:cNvSpPr>
            <p:nvPr/>
          </p:nvSpPr>
          <p:spPr bwMode="auto">
            <a:xfrm>
              <a:off x="476" y="1261"/>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28" name="Text Box 16"/>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hlink"/>
                  </a:solidFill>
                </a:rPr>
                <a:t>SOSYOLOJİ</a:t>
              </a:r>
            </a:p>
          </p:txBody>
        </p:sp>
      </p:grpSp>
      <p:grpSp>
        <p:nvGrpSpPr>
          <p:cNvPr id="5" name="Group 17"/>
          <p:cNvGrpSpPr>
            <a:grpSpLocks/>
          </p:cNvGrpSpPr>
          <p:nvPr/>
        </p:nvGrpSpPr>
        <p:grpSpPr bwMode="auto">
          <a:xfrm>
            <a:off x="2279651" y="3386138"/>
            <a:ext cx="1800225" cy="444500"/>
            <a:chOff x="476" y="1253"/>
            <a:chExt cx="1134" cy="280"/>
          </a:xfrm>
        </p:grpSpPr>
        <p:sp>
          <p:nvSpPr>
            <p:cNvPr id="12325" name="Rectangle 18"/>
            <p:cNvSpPr>
              <a:spLocks noChangeArrowheads="1"/>
            </p:cNvSpPr>
            <p:nvPr/>
          </p:nvSpPr>
          <p:spPr bwMode="auto">
            <a:xfrm>
              <a:off x="476" y="1261"/>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26" name="Text Box 19"/>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hlink"/>
                  </a:solidFill>
                </a:rPr>
                <a:t>MANTIK</a:t>
              </a:r>
            </a:p>
          </p:txBody>
        </p:sp>
      </p:grpSp>
      <p:grpSp>
        <p:nvGrpSpPr>
          <p:cNvPr id="6" name="Group 20"/>
          <p:cNvGrpSpPr>
            <a:grpSpLocks/>
          </p:cNvGrpSpPr>
          <p:nvPr/>
        </p:nvGrpSpPr>
        <p:grpSpPr bwMode="auto">
          <a:xfrm>
            <a:off x="7967664" y="3392488"/>
            <a:ext cx="1800225" cy="444500"/>
            <a:chOff x="476" y="1253"/>
            <a:chExt cx="1134" cy="280"/>
          </a:xfrm>
        </p:grpSpPr>
        <p:sp>
          <p:nvSpPr>
            <p:cNvPr id="12323" name="Rectangle 21"/>
            <p:cNvSpPr>
              <a:spLocks noChangeArrowheads="1"/>
            </p:cNvSpPr>
            <p:nvPr/>
          </p:nvSpPr>
          <p:spPr bwMode="auto">
            <a:xfrm>
              <a:off x="476" y="1261"/>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24" name="Text Box 22"/>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hlink"/>
                  </a:solidFill>
                </a:rPr>
                <a:t>HUKUK</a:t>
              </a:r>
            </a:p>
          </p:txBody>
        </p:sp>
      </p:grpSp>
      <p:grpSp>
        <p:nvGrpSpPr>
          <p:cNvPr id="7" name="Group 51"/>
          <p:cNvGrpSpPr>
            <a:grpSpLocks/>
          </p:cNvGrpSpPr>
          <p:nvPr/>
        </p:nvGrpSpPr>
        <p:grpSpPr bwMode="auto">
          <a:xfrm>
            <a:off x="2279650" y="4784725"/>
            <a:ext cx="7488238" cy="596900"/>
            <a:chOff x="476" y="3014"/>
            <a:chExt cx="4717" cy="376"/>
          </a:xfrm>
        </p:grpSpPr>
        <p:grpSp>
          <p:nvGrpSpPr>
            <p:cNvPr id="12316" name="Group 26"/>
            <p:cNvGrpSpPr>
              <a:grpSpLocks/>
            </p:cNvGrpSpPr>
            <p:nvPr/>
          </p:nvGrpSpPr>
          <p:grpSpPr bwMode="auto">
            <a:xfrm>
              <a:off x="476" y="3014"/>
              <a:ext cx="1134" cy="280"/>
              <a:chOff x="612" y="3014"/>
              <a:chExt cx="1134" cy="280"/>
            </a:xfrm>
          </p:grpSpPr>
          <p:sp>
            <p:nvSpPr>
              <p:cNvPr id="12321" name="Rectangle 24"/>
              <p:cNvSpPr>
                <a:spLocks noChangeArrowheads="1"/>
              </p:cNvSpPr>
              <p:nvPr/>
            </p:nvSpPr>
            <p:spPr bwMode="auto">
              <a:xfrm>
                <a:off x="612" y="3022"/>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22" name="Text Box 25"/>
              <p:cNvSpPr txBox="1">
                <a:spLocks noChangeArrowheads="1"/>
              </p:cNvSpPr>
              <p:nvPr/>
            </p:nvSpPr>
            <p:spPr bwMode="auto">
              <a:xfrm>
                <a:off x="612" y="3014"/>
                <a:ext cx="1134" cy="233"/>
              </a:xfrm>
              <a:prstGeom prst="rect">
                <a:avLst/>
              </a:prstGeom>
              <a:noFill/>
              <a:ln w="57150">
                <a:solidFill>
                  <a:schemeClr val="accent1"/>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accent1"/>
                    </a:solidFill>
                  </a:rPr>
                  <a:t>PSİKOLOJİ</a:t>
                </a:r>
              </a:p>
            </p:txBody>
          </p:sp>
        </p:grpSp>
        <p:sp>
          <p:nvSpPr>
            <p:cNvPr id="12317" name="Text Box 29"/>
            <p:cNvSpPr txBox="1">
              <a:spLocks noChangeArrowheads="1"/>
            </p:cNvSpPr>
            <p:nvPr/>
          </p:nvSpPr>
          <p:spPr bwMode="auto">
            <a:xfrm>
              <a:off x="2267" y="3022"/>
              <a:ext cx="1134" cy="368"/>
            </a:xfrm>
            <a:prstGeom prst="rect">
              <a:avLst/>
            </a:prstGeom>
            <a:noFill/>
            <a:ln w="57150">
              <a:solidFill>
                <a:schemeClr val="accent1"/>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1600" b="1">
                  <a:solidFill>
                    <a:schemeClr val="accent1"/>
                  </a:solidFill>
                </a:rPr>
                <a:t>SOSYAL ANTROPOLOJİ</a:t>
              </a:r>
            </a:p>
          </p:txBody>
        </p:sp>
        <p:grpSp>
          <p:nvGrpSpPr>
            <p:cNvPr id="12318" name="Group 30"/>
            <p:cNvGrpSpPr>
              <a:grpSpLocks/>
            </p:cNvGrpSpPr>
            <p:nvPr/>
          </p:nvGrpSpPr>
          <p:grpSpPr bwMode="auto">
            <a:xfrm>
              <a:off x="4059" y="3022"/>
              <a:ext cx="1134" cy="280"/>
              <a:chOff x="612" y="3014"/>
              <a:chExt cx="1134" cy="280"/>
            </a:xfrm>
          </p:grpSpPr>
          <p:sp>
            <p:nvSpPr>
              <p:cNvPr id="12319" name="Rectangle 31"/>
              <p:cNvSpPr>
                <a:spLocks noChangeArrowheads="1"/>
              </p:cNvSpPr>
              <p:nvPr/>
            </p:nvSpPr>
            <p:spPr bwMode="auto">
              <a:xfrm>
                <a:off x="612" y="3022"/>
                <a:ext cx="1134" cy="272"/>
              </a:xfrm>
              <a:prstGeom prst="rect">
                <a:avLst/>
              </a:prstGeom>
              <a:noFill/>
              <a:ln w="12700">
                <a:solidFill>
                  <a:srgbClr val="66CC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2320" name="Text Box 32"/>
              <p:cNvSpPr txBox="1">
                <a:spLocks noChangeArrowheads="1"/>
              </p:cNvSpPr>
              <p:nvPr/>
            </p:nvSpPr>
            <p:spPr bwMode="auto">
              <a:xfrm>
                <a:off x="612" y="3014"/>
                <a:ext cx="1134" cy="233"/>
              </a:xfrm>
              <a:prstGeom prst="rect">
                <a:avLst/>
              </a:prstGeom>
              <a:noFill/>
              <a:ln w="57150">
                <a:solidFill>
                  <a:schemeClr val="accent1"/>
                </a:solidFill>
                <a:miter lim="800000"/>
                <a:headEnd/>
                <a:tailE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b="1">
                    <a:solidFill>
                      <a:schemeClr val="accent1"/>
                    </a:solidFill>
                  </a:rPr>
                  <a:t>TARİH</a:t>
                </a:r>
              </a:p>
            </p:txBody>
          </p:sp>
        </p:grpSp>
      </p:grpSp>
      <p:sp>
        <p:nvSpPr>
          <p:cNvPr id="17441" name="Line 33"/>
          <p:cNvSpPr>
            <a:spLocks noChangeShapeType="1"/>
          </p:cNvSpPr>
          <p:nvPr/>
        </p:nvSpPr>
        <p:spPr bwMode="auto">
          <a:xfrm flipH="1" flipV="1">
            <a:off x="4151314" y="2565401"/>
            <a:ext cx="865187" cy="792163"/>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2" name="Line 34"/>
          <p:cNvSpPr>
            <a:spLocks noChangeShapeType="1"/>
          </p:cNvSpPr>
          <p:nvPr/>
        </p:nvSpPr>
        <p:spPr bwMode="auto">
          <a:xfrm>
            <a:off x="4295775" y="2492376"/>
            <a:ext cx="863600" cy="792163"/>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3" name="Line 35"/>
          <p:cNvSpPr>
            <a:spLocks noChangeShapeType="1"/>
          </p:cNvSpPr>
          <p:nvPr/>
        </p:nvSpPr>
        <p:spPr bwMode="auto">
          <a:xfrm flipH="1" flipV="1">
            <a:off x="5951538" y="2493964"/>
            <a:ext cx="0" cy="790575"/>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4" name="Line 36"/>
          <p:cNvSpPr>
            <a:spLocks noChangeShapeType="1"/>
          </p:cNvSpPr>
          <p:nvPr/>
        </p:nvSpPr>
        <p:spPr bwMode="auto">
          <a:xfrm>
            <a:off x="6096000" y="2492376"/>
            <a:ext cx="0" cy="792163"/>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5" name="Line 37"/>
          <p:cNvSpPr>
            <a:spLocks noChangeShapeType="1"/>
          </p:cNvSpPr>
          <p:nvPr/>
        </p:nvSpPr>
        <p:spPr bwMode="auto">
          <a:xfrm flipV="1">
            <a:off x="6888164" y="2420938"/>
            <a:ext cx="936625" cy="863600"/>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6" name="Line 38"/>
          <p:cNvSpPr>
            <a:spLocks noChangeShapeType="1"/>
          </p:cNvSpPr>
          <p:nvPr/>
        </p:nvSpPr>
        <p:spPr bwMode="auto">
          <a:xfrm flipH="1">
            <a:off x="7032625" y="2565401"/>
            <a:ext cx="863600" cy="792163"/>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7" name="Line 39"/>
          <p:cNvSpPr>
            <a:spLocks noChangeShapeType="1"/>
          </p:cNvSpPr>
          <p:nvPr/>
        </p:nvSpPr>
        <p:spPr bwMode="auto">
          <a:xfrm flipH="1" flipV="1">
            <a:off x="4224338" y="3643313"/>
            <a:ext cx="792162" cy="0"/>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8" name="Line 40"/>
          <p:cNvSpPr>
            <a:spLocks noChangeShapeType="1"/>
          </p:cNvSpPr>
          <p:nvPr/>
        </p:nvSpPr>
        <p:spPr bwMode="auto">
          <a:xfrm>
            <a:off x="4224338" y="3500438"/>
            <a:ext cx="792162" cy="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49" name="Line 41"/>
          <p:cNvSpPr>
            <a:spLocks noChangeShapeType="1"/>
          </p:cNvSpPr>
          <p:nvPr/>
        </p:nvSpPr>
        <p:spPr bwMode="auto">
          <a:xfrm flipV="1">
            <a:off x="7032625" y="3500438"/>
            <a:ext cx="863600" cy="0"/>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450" name="Line 42"/>
          <p:cNvSpPr>
            <a:spLocks noChangeShapeType="1"/>
          </p:cNvSpPr>
          <p:nvPr/>
        </p:nvSpPr>
        <p:spPr bwMode="auto">
          <a:xfrm flipH="1">
            <a:off x="7032625" y="3644900"/>
            <a:ext cx="863600" cy="0"/>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nvGrpSpPr>
          <p:cNvPr id="10" name="Group 50"/>
          <p:cNvGrpSpPr>
            <a:grpSpLocks/>
          </p:cNvGrpSpPr>
          <p:nvPr/>
        </p:nvGrpSpPr>
        <p:grpSpPr bwMode="auto">
          <a:xfrm>
            <a:off x="4224338" y="3933825"/>
            <a:ext cx="3600450" cy="863600"/>
            <a:chOff x="1701" y="2478"/>
            <a:chExt cx="2268" cy="544"/>
          </a:xfrm>
        </p:grpSpPr>
        <p:sp>
          <p:nvSpPr>
            <p:cNvPr id="12313" name="Line 44"/>
            <p:cNvSpPr>
              <a:spLocks noChangeShapeType="1"/>
            </p:cNvSpPr>
            <p:nvPr/>
          </p:nvSpPr>
          <p:spPr bwMode="auto">
            <a:xfrm flipV="1">
              <a:off x="1701" y="2478"/>
              <a:ext cx="544" cy="498"/>
            </a:xfrm>
            <a:prstGeom prst="line">
              <a:avLst/>
            </a:prstGeom>
            <a:noFill/>
            <a:ln w="38100">
              <a:solidFill>
                <a:schemeClr val="accent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2314" name="Line 46"/>
            <p:cNvSpPr>
              <a:spLocks noChangeShapeType="1"/>
            </p:cNvSpPr>
            <p:nvPr/>
          </p:nvSpPr>
          <p:spPr bwMode="auto">
            <a:xfrm flipV="1">
              <a:off x="2880" y="2523"/>
              <a:ext cx="0" cy="408"/>
            </a:xfrm>
            <a:prstGeom prst="line">
              <a:avLst/>
            </a:prstGeom>
            <a:noFill/>
            <a:ln w="38100">
              <a:solidFill>
                <a:schemeClr val="accent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2315" name="Line 47"/>
            <p:cNvSpPr>
              <a:spLocks noChangeShapeType="1"/>
            </p:cNvSpPr>
            <p:nvPr/>
          </p:nvSpPr>
          <p:spPr bwMode="auto">
            <a:xfrm flipH="1" flipV="1">
              <a:off x="3424" y="2523"/>
              <a:ext cx="545" cy="499"/>
            </a:xfrm>
            <a:prstGeom prst="line">
              <a:avLst/>
            </a:prstGeom>
            <a:noFill/>
            <a:ln w="38100">
              <a:solidFill>
                <a:schemeClr val="accent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grpSp>
        <p:nvGrpSpPr>
          <p:cNvPr id="11" name="Group 49"/>
          <p:cNvGrpSpPr>
            <a:grpSpLocks/>
          </p:cNvGrpSpPr>
          <p:nvPr/>
        </p:nvGrpSpPr>
        <p:grpSpPr bwMode="auto">
          <a:xfrm>
            <a:off x="4079875" y="3860800"/>
            <a:ext cx="3887788" cy="863600"/>
            <a:chOff x="1610" y="2432"/>
            <a:chExt cx="2449" cy="544"/>
          </a:xfrm>
        </p:grpSpPr>
        <p:sp>
          <p:nvSpPr>
            <p:cNvPr id="12310" name="Line 43"/>
            <p:cNvSpPr>
              <a:spLocks noChangeShapeType="1"/>
            </p:cNvSpPr>
            <p:nvPr/>
          </p:nvSpPr>
          <p:spPr bwMode="auto">
            <a:xfrm flipH="1">
              <a:off x="1610" y="2432"/>
              <a:ext cx="544" cy="499"/>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2311" name="Line 45"/>
            <p:cNvSpPr>
              <a:spLocks noChangeShapeType="1"/>
            </p:cNvSpPr>
            <p:nvPr/>
          </p:nvSpPr>
          <p:spPr bwMode="auto">
            <a:xfrm flipH="1">
              <a:off x="2789" y="2523"/>
              <a:ext cx="0" cy="408"/>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2312" name="Line 48"/>
            <p:cNvSpPr>
              <a:spLocks noChangeShapeType="1"/>
            </p:cNvSpPr>
            <p:nvPr/>
          </p:nvSpPr>
          <p:spPr bwMode="auto">
            <a:xfrm>
              <a:off x="3515" y="2477"/>
              <a:ext cx="544" cy="499"/>
            </a:xfrm>
            <a:prstGeom prst="line">
              <a:avLst/>
            </a:prstGeom>
            <a:noFill/>
            <a:ln w="381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1894090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slide(fromTop)">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box(out)">
                                      <p:cBhvr>
                                        <p:cTn id="12" dur="1000"/>
                                        <p:tgtEl>
                                          <p:spTgt spid="174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41"/>
                                        </p:tgtEl>
                                        <p:attrNameLst>
                                          <p:attrName>style.visibility</p:attrName>
                                        </p:attrNameLst>
                                      </p:cBhvr>
                                      <p:to>
                                        <p:strVal val="visible"/>
                                      </p:to>
                                    </p:set>
                                    <p:animEffect transition="in" filter="wipe(down)">
                                      <p:cBhvr>
                                        <p:cTn id="17" dur="500"/>
                                        <p:tgtEl>
                                          <p:spTgt spid="17441"/>
                                        </p:tgtEl>
                                      </p:cBhvr>
                                    </p:animEffect>
                                  </p:childTnLst>
                                </p:cTn>
                              </p:par>
                            </p:childTnLst>
                          </p:cTn>
                        </p:par>
                        <p:par>
                          <p:cTn id="18" fill="hold" nodeType="afterGroup">
                            <p:stCondLst>
                              <p:cond delay="500"/>
                            </p:stCondLst>
                            <p:childTnLst>
                              <p:par>
                                <p:cTn id="19" presetID="22" presetClass="entr" presetSubtype="4"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00"/>
                                        <p:tgtEl>
                                          <p:spTgt spid="2"/>
                                        </p:tgtEl>
                                      </p:cBhvr>
                                    </p:animEffect>
                                  </p:childTnLst>
                                </p:cTn>
                              </p:par>
                            </p:childTnLst>
                          </p:cTn>
                        </p:par>
                        <p:par>
                          <p:cTn id="22" fill="hold" nodeType="afterGroup">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17442"/>
                                        </p:tgtEl>
                                        <p:attrNameLst>
                                          <p:attrName>style.visibility</p:attrName>
                                        </p:attrNameLst>
                                      </p:cBhvr>
                                      <p:to>
                                        <p:strVal val="visible"/>
                                      </p:to>
                                    </p:set>
                                    <p:animEffect transition="in" filter="wipe(up)">
                                      <p:cBhvr>
                                        <p:cTn id="25" dur="500"/>
                                        <p:tgtEl>
                                          <p:spTgt spid="1744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7443"/>
                                        </p:tgtEl>
                                        <p:attrNameLst>
                                          <p:attrName>style.visibility</p:attrName>
                                        </p:attrNameLst>
                                      </p:cBhvr>
                                      <p:to>
                                        <p:strVal val="visible"/>
                                      </p:to>
                                    </p:set>
                                    <p:animEffect transition="in" filter="wipe(down)">
                                      <p:cBhvr>
                                        <p:cTn id="30" dur="500"/>
                                        <p:tgtEl>
                                          <p:spTgt spid="17443"/>
                                        </p:tgtEl>
                                      </p:cBhvr>
                                    </p:animEffect>
                                  </p:childTnLst>
                                </p:cTn>
                              </p:par>
                            </p:childTnLst>
                          </p:cTn>
                        </p:par>
                        <p:par>
                          <p:cTn id="31" fill="hold" nodeType="afterGroup">
                            <p:stCondLst>
                              <p:cond delay="500"/>
                            </p:stCondLst>
                            <p:childTnLst>
                              <p:par>
                                <p:cTn id="32" presetID="22" presetClass="entr" presetSubtype="4" fill="hold" nodeType="after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down)">
                                      <p:cBhvr>
                                        <p:cTn id="34" dur="500"/>
                                        <p:tgtEl>
                                          <p:spTgt spid="3"/>
                                        </p:tgtEl>
                                      </p:cBhvr>
                                    </p:animEffect>
                                  </p:childTnLst>
                                </p:cTn>
                              </p:par>
                            </p:childTnLst>
                          </p:cTn>
                        </p:par>
                        <p:par>
                          <p:cTn id="35" fill="hold" nodeType="afterGroup">
                            <p:stCondLst>
                              <p:cond delay="1000"/>
                            </p:stCondLst>
                            <p:childTnLst>
                              <p:par>
                                <p:cTn id="36" presetID="22" presetClass="entr" presetSubtype="1" fill="hold" grpId="0" nodeType="afterEffect">
                                  <p:stCondLst>
                                    <p:cond delay="0"/>
                                  </p:stCondLst>
                                  <p:childTnLst>
                                    <p:set>
                                      <p:cBhvr>
                                        <p:cTn id="37" dur="1" fill="hold">
                                          <p:stCondLst>
                                            <p:cond delay="0"/>
                                          </p:stCondLst>
                                        </p:cTn>
                                        <p:tgtEl>
                                          <p:spTgt spid="17444"/>
                                        </p:tgtEl>
                                        <p:attrNameLst>
                                          <p:attrName>style.visibility</p:attrName>
                                        </p:attrNameLst>
                                      </p:cBhvr>
                                      <p:to>
                                        <p:strVal val="visible"/>
                                      </p:to>
                                    </p:set>
                                    <p:animEffect transition="in" filter="wipe(up)">
                                      <p:cBhvr>
                                        <p:cTn id="38" dur="500"/>
                                        <p:tgtEl>
                                          <p:spTgt spid="1744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7445"/>
                                        </p:tgtEl>
                                        <p:attrNameLst>
                                          <p:attrName>style.visibility</p:attrName>
                                        </p:attrNameLst>
                                      </p:cBhvr>
                                      <p:to>
                                        <p:strVal val="visible"/>
                                      </p:to>
                                    </p:set>
                                    <p:animEffect transition="in" filter="wipe(left)">
                                      <p:cBhvr>
                                        <p:cTn id="43" dur="500"/>
                                        <p:tgtEl>
                                          <p:spTgt spid="17445"/>
                                        </p:tgtEl>
                                      </p:cBhvr>
                                    </p:animEffect>
                                  </p:childTnLst>
                                </p:cTn>
                              </p:par>
                            </p:childTnLst>
                          </p:cTn>
                        </p:par>
                        <p:par>
                          <p:cTn id="44" fill="hold" nodeType="afterGroup">
                            <p:stCondLst>
                              <p:cond delay="500"/>
                            </p:stCondLst>
                            <p:childTnLst>
                              <p:par>
                                <p:cTn id="45" presetID="22" presetClass="entr" presetSubtype="8" fill="hold" nodeType="after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wipe(left)">
                                      <p:cBhvr>
                                        <p:cTn id="47" dur="500"/>
                                        <p:tgtEl>
                                          <p:spTgt spid="4"/>
                                        </p:tgtEl>
                                      </p:cBhvr>
                                    </p:animEffect>
                                  </p:childTnLst>
                                </p:cTn>
                              </p:par>
                            </p:childTnLst>
                          </p:cTn>
                        </p:par>
                        <p:par>
                          <p:cTn id="48" fill="hold" nodeType="afterGroup">
                            <p:stCondLst>
                              <p:cond delay="1000"/>
                            </p:stCondLst>
                            <p:childTnLst>
                              <p:par>
                                <p:cTn id="49" presetID="22" presetClass="entr" presetSubtype="2" fill="hold" grpId="0" nodeType="afterEffect">
                                  <p:stCondLst>
                                    <p:cond delay="0"/>
                                  </p:stCondLst>
                                  <p:childTnLst>
                                    <p:set>
                                      <p:cBhvr>
                                        <p:cTn id="50" dur="1" fill="hold">
                                          <p:stCondLst>
                                            <p:cond delay="0"/>
                                          </p:stCondLst>
                                        </p:cTn>
                                        <p:tgtEl>
                                          <p:spTgt spid="17446"/>
                                        </p:tgtEl>
                                        <p:attrNameLst>
                                          <p:attrName>style.visibility</p:attrName>
                                        </p:attrNameLst>
                                      </p:cBhvr>
                                      <p:to>
                                        <p:strVal val="visible"/>
                                      </p:to>
                                    </p:set>
                                    <p:animEffect transition="in" filter="wipe(right)">
                                      <p:cBhvr>
                                        <p:cTn id="51" dur="500"/>
                                        <p:tgtEl>
                                          <p:spTgt spid="1744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7449"/>
                                        </p:tgtEl>
                                        <p:attrNameLst>
                                          <p:attrName>style.visibility</p:attrName>
                                        </p:attrNameLst>
                                      </p:cBhvr>
                                      <p:to>
                                        <p:strVal val="visible"/>
                                      </p:to>
                                    </p:set>
                                    <p:animEffect transition="in" filter="wipe(left)">
                                      <p:cBhvr>
                                        <p:cTn id="56" dur="500"/>
                                        <p:tgtEl>
                                          <p:spTgt spid="17449"/>
                                        </p:tgtEl>
                                      </p:cBhvr>
                                    </p:animEffect>
                                  </p:childTnLst>
                                </p:cTn>
                              </p:par>
                            </p:childTnLst>
                          </p:cTn>
                        </p:par>
                        <p:par>
                          <p:cTn id="57" fill="hold" nodeType="afterGroup">
                            <p:stCondLst>
                              <p:cond delay="500"/>
                            </p:stCondLst>
                            <p:childTnLst>
                              <p:par>
                                <p:cTn id="58" presetID="22" presetClass="entr" presetSubtype="8" fill="hold" nodeType="afterEffect">
                                  <p:stCondLst>
                                    <p:cond delay="0"/>
                                  </p:stCondLst>
                                  <p:childTnLst>
                                    <p:set>
                                      <p:cBhvr>
                                        <p:cTn id="59" dur="1" fill="hold">
                                          <p:stCondLst>
                                            <p:cond delay="0"/>
                                          </p:stCondLst>
                                        </p:cTn>
                                        <p:tgtEl>
                                          <p:spTgt spid="6"/>
                                        </p:tgtEl>
                                        <p:attrNameLst>
                                          <p:attrName>style.visibility</p:attrName>
                                        </p:attrNameLst>
                                      </p:cBhvr>
                                      <p:to>
                                        <p:strVal val="visible"/>
                                      </p:to>
                                    </p:set>
                                    <p:animEffect transition="in" filter="wipe(left)">
                                      <p:cBhvr>
                                        <p:cTn id="60" dur="500"/>
                                        <p:tgtEl>
                                          <p:spTgt spid="6"/>
                                        </p:tgtEl>
                                      </p:cBhvr>
                                    </p:animEffect>
                                  </p:childTnLst>
                                </p:cTn>
                              </p:par>
                            </p:childTnLst>
                          </p:cTn>
                        </p:par>
                        <p:par>
                          <p:cTn id="61" fill="hold" nodeType="afterGroup">
                            <p:stCondLst>
                              <p:cond delay="1000"/>
                            </p:stCondLst>
                            <p:childTnLst>
                              <p:par>
                                <p:cTn id="62" presetID="22" presetClass="entr" presetSubtype="2" fill="hold" grpId="0" nodeType="afterEffect">
                                  <p:stCondLst>
                                    <p:cond delay="0"/>
                                  </p:stCondLst>
                                  <p:childTnLst>
                                    <p:set>
                                      <p:cBhvr>
                                        <p:cTn id="63" dur="1" fill="hold">
                                          <p:stCondLst>
                                            <p:cond delay="0"/>
                                          </p:stCondLst>
                                        </p:cTn>
                                        <p:tgtEl>
                                          <p:spTgt spid="17450"/>
                                        </p:tgtEl>
                                        <p:attrNameLst>
                                          <p:attrName>style.visibility</p:attrName>
                                        </p:attrNameLst>
                                      </p:cBhvr>
                                      <p:to>
                                        <p:strVal val="visible"/>
                                      </p:to>
                                    </p:set>
                                    <p:animEffect transition="in" filter="wipe(right)">
                                      <p:cBhvr>
                                        <p:cTn id="64" dur="500"/>
                                        <p:tgtEl>
                                          <p:spTgt spid="1745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2" fill="hold" grpId="0" nodeType="clickEffect">
                                  <p:stCondLst>
                                    <p:cond delay="0"/>
                                  </p:stCondLst>
                                  <p:childTnLst>
                                    <p:set>
                                      <p:cBhvr>
                                        <p:cTn id="68" dur="1" fill="hold">
                                          <p:stCondLst>
                                            <p:cond delay="0"/>
                                          </p:stCondLst>
                                        </p:cTn>
                                        <p:tgtEl>
                                          <p:spTgt spid="17447"/>
                                        </p:tgtEl>
                                        <p:attrNameLst>
                                          <p:attrName>style.visibility</p:attrName>
                                        </p:attrNameLst>
                                      </p:cBhvr>
                                      <p:to>
                                        <p:strVal val="visible"/>
                                      </p:to>
                                    </p:set>
                                    <p:animEffect transition="in" filter="wipe(right)">
                                      <p:cBhvr>
                                        <p:cTn id="69" dur="500"/>
                                        <p:tgtEl>
                                          <p:spTgt spid="17447"/>
                                        </p:tgtEl>
                                      </p:cBhvr>
                                    </p:animEffect>
                                  </p:childTnLst>
                                </p:cTn>
                              </p:par>
                            </p:childTnLst>
                          </p:cTn>
                        </p:par>
                        <p:par>
                          <p:cTn id="70" fill="hold" nodeType="afterGroup">
                            <p:stCondLst>
                              <p:cond delay="500"/>
                            </p:stCondLst>
                            <p:childTnLst>
                              <p:par>
                                <p:cTn id="71" presetID="22" presetClass="entr" presetSubtype="2" fill="hold" nodeType="after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wipe(right)">
                                      <p:cBhvr>
                                        <p:cTn id="73" dur="500"/>
                                        <p:tgtEl>
                                          <p:spTgt spid="5"/>
                                        </p:tgtEl>
                                      </p:cBhvr>
                                    </p:animEffect>
                                  </p:childTnLst>
                                </p:cTn>
                              </p:par>
                            </p:childTnLst>
                          </p:cTn>
                        </p:par>
                        <p:par>
                          <p:cTn id="74" fill="hold" nodeType="afterGroup">
                            <p:stCondLst>
                              <p:cond delay="1000"/>
                            </p:stCondLst>
                            <p:childTnLst>
                              <p:par>
                                <p:cTn id="75" presetID="22" presetClass="entr" presetSubtype="8" fill="hold" grpId="0" nodeType="afterEffect">
                                  <p:stCondLst>
                                    <p:cond delay="0"/>
                                  </p:stCondLst>
                                  <p:childTnLst>
                                    <p:set>
                                      <p:cBhvr>
                                        <p:cTn id="76" dur="1" fill="hold">
                                          <p:stCondLst>
                                            <p:cond delay="0"/>
                                          </p:stCondLst>
                                        </p:cTn>
                                        <p:tgtEl>
                                          <p:spTgt spid="17448"/>
                                        </p:tgtEl>
                                        <p:attrNameLst>
                                          <p:attrName>style.visibility</p:attrName>
                                        </p:attrNameLst>
                                      </p:cBhvr>
                                      <p:to>
                                        <p:strVal val="visible"/>
                                      </p:to>
                                    </p:set>
                                    <p:animEffect transition="in" filter="wipe(left)">
                                      <p:cBhvr>
                                        <p:cTn id="77" dur="500"/>
                                        <p:tgtEl>
                                          <p:spTgt spid="1744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1" fill="hold"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wipe(up)">
                                      <p:cBhvr>
                                        <p:cTn id="82" dur="500"/>
                                        <p:tgtEl>
                                          <p:spTgt spid="11"/>
                                        </p:tgtEl>
                                      </p:cBhvr>
                                    </p:animEffect>
                                  </p:childTnLst>
                                </p:cTn>
                              </p:par>
                            </p:childTnLst>
                          </p:cTn>
                        </p:par>
                        <p:par>
                          <p:cTn id="83" fill="hold" nodeType="afterGroup">
                            <p:stCondLst>
                              <p:cond delay="500"/>
                            </p:stCondLst>
                            <p:childTnLst>
                              <p:par>
                                <p:cTn id="84" presetID="22" presetClass="entr" presetSubtype="1" fill="hold" nodeType="after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wipe(up)">
                                      <p:cBhvr>
                                        <p:cTn id="86" dur="500"/>
                                        <p:tgtEl>
                                          <p:spTgt spid="7"/>
                                        </p:tgtEl>
                                      </p:cBhvr>
                                    </p:animEffect>
                                  </p:childTnLst>
                                </p:cTn>
                              </p:par>
                            </p:childTnLst>
                          </p:cTn>
                        </p:par>
                        <p:par>
                          <p:cTn id="87" fill="hold" nodeType="afterGroup">
                            <p:stCondLst>
                              <p:cond delay="1000"/>
                            </p:stCondLst>
                            <p:childTnLst>
                              <p:par>
                                <p:cTn id="88" presetID="22" presetClass="entr" presetSubtype="4" fill="hold" nodeType="afterEffect">
                                  <p:stCondLst>
                                    <p:cond delay="0"/>
                                  </p:stCondLst>
                                  <p:childTnLst>
                                    <p:set>
                                      <p:cBhvr>
                                        <p:cTn id="89" dur="1" fill="hold">
                                          <p:stCondLst>
                                            <p:cond delay="0"/>
                                          </p:stCondLst>
                                        </p:cTn>
                                        <p:tgtEl>
                                          <p:spTgt spid="10"/>
                                        </p:tgtEl>
                                        <p:attrNameLst>
                                          <p:attrName>style.visibility</p:attrName>
                                        </p:attrNameLst>
                                      </p:cBhvr>
                                      <p:to>
                                        <p:strVal val="visible"/>
                                      </p:to>
                                    </p:set>
                                    <p:animEffect transition="in" filter="wipe(down)">
                                      <p:cBhvr>
                                        <p:cTn id="9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animBg="1"/>
      <p:bldP spid="17441" grpId="0" animBg="1"/>
      <p:bldP spid="17442" grpId="0" animBg="1"/>
      <p:bldP spid="17443" grpId="0" animBg="1"/>
      <p:bldP spid="17444" grpId="0" animBg="1"/>
      <p:bldP spid="17445" grpId="0" animBg="1"/>
      <p:bldP spid="17446" grpId="0" animBg="1"/>
      <p:bldP spid="17447" grpId="0" animBg="1"/>
      <p:bldP spid="17448" grpId="0" animBg="1"/>
      <p:bldP spid="17449" grpId="0" animBg="1"/>
      <p:bldP spid="174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524000" y="1052513"/>
            <a:ext cx="5545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Ekonomi Biliminin Doğuşu ve Tarihi Gelişimi </a:t>
            </a:r>
          </a:p>
        </p:txBody>
      </p:sp>
      <p:sp>
        <p:nvSpPr>
          <p:cNvPr id="16387" name="Text Box 3"/>
          <p:cNvSpPr txBox="1">
            <a:spLocks noChangeArrowheads="1"/>
          </p:cNvSpPr>
          <p:nvPr/>
        </p:nvSpPr>
        <p:spPr bwMode="auto">
          <a:xfrm>
            <a:off x="1524000" y="1665288"/>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Ekonomik düşünce ve ekonomik ilişkiler günümüze kadar büyük evrim geçirmiştir. Bu evrim dört aşamada ele alınabilir. </a:t>
            </a:r>
          </a:p>
        </p:txBody>
      </p:sp>
      <p:sp>
        <p:nvSpPr>
          <p:cNvPr id="16388" name="Text Box 4"/>
          <p:cNvSpPr txBox="1">
            <a:spLocks noChangeArrowheads="1"/>
          </p:cNvSpPr>
          <p:nvPr/>
        </p:nvSpPr>
        <p:spPr bwMode="auto">
          <a:xfrm>
            <a:off x="1524000" y="2800351"/>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XVIII yy’a kadar olan bilim öncesi dönem,</a:t>
            </a:r>
          </a:p>
        </p:txBody>
      </p:sp>
      <p:sp>
        <p:nvSpPr>
          <p:cNvPr id="16389" name="Text Box 5"/>
          <p:cNvSpPr txBox="1">
            <a:spLocks noChangeArrowheads="1"/>
          </p:cNvSpPr>
          <p:nvPr/>
        </p:nvSpPr>
        <p:spPr bwMode="auto">
          <a:xfrm>
            <a:off x="1524000" y="3659188"/>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Ekonomi biliminin doğuş dönemi,</a:t>
            </a:r>
          </a:p>
        </p:txBody>
      </p:sp>
      <p:sp>
        <p:nvSpPr>
          <p:cNvPr id="16390" name="Text Box 6"/>
          <p:cNvSpPr txBox="1">
            <a:spLocks noChangeArrowheads="1"/>
          </p:cNvSpPr>
          <p:nvPr/>
        </p:nvSpPr>
        <p:spPr bwMode="auto">
          <a:xfrm>
            <a:off x="1524000" y="4519613"/>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Temel teorik ilkelerin bulunuşu ve düzenlenmesi(Klasik Okula Tepkiler) dönemi</a:t>
            </a:r>
          </a:p>
        </p:txBody>
      </p:sp>
      <p:sp>
        <p:nvSpPr>
          <p:cNvPr id="16391" name="Text Box 7"/>
          <p:cNvSpPr txBox="1">
            <a:spLocks noChangeArrowheads="1"/>
          </p:cNvSpPr>
          <p:nvPr/>
        </p:nvSpPr>
        <p:spPr bwMode="auto">
          <a:xfrm>
            <a:off x="1524000" y="5380038"/>
            <a:ext cx="8496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Çağdaş derinleşme ve yayılma(Modern Ekonomi) dönemi</a:t>
            </a:r>
          </a:p>
        </p:txBody>
      </p:sp>
      <p:sp>
        <p:nvSpPr>
          <p:cNvPr id="16392" name="Line 8"/>
          <p:cNvSpPr>
            <a:spLocks noChangeShapeType="1"/>
          </p:cNvSpPr>
          <p:nvPr/>
        </p:nvSpPr>
        <p:spPr bwMode="auto">
          <a:xfrm>
            <a:off x="1524000" y="25527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3" name="Line 9"/>
          <p:cNvSpPr>
            <a:spLocks noChangeShapeType="1"/>
          </p:cNvSpPr>
          <p:nvPr/>
        </p:nvSpPr>
        <p:spPr bwMode="auto">
          <a:xfrm>
            <a:off x="1524000" y="34131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4" name="Line 10"/>
          <p:cNvSpPr>
            <a:spLocks noChangeShapeType="1"/>
          </p:cNvSpPr>
          <p:nvPr/>
        </p:nvSpPr>
        <p:spPr bwMode="auto">
          <a:xfrm>
            <a:off x="1524000" y="42735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5" name="Line 11"/>
          <p:cNvSpPr>
            <a:spLocks noChangeShapeType="1"/>
          </p:cNvSpPr>
          <p:nvPr/>
        </p:nvSpPr>
        <p:spPr bwMode="auto">
          <a:xfrm>
            <a:off x="1524000" y="51323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2322703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slide(fromTop)">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6387"/>
                                        </p:tgtEl>
                                        <p:attrNameLst>
                                          <p:attrName>style.visibility</p:attrName>
                                        </p:attrNameLst>
                                      </p:cBhvr>
                                      <p:to>
                                        <p:strVal val="visible"/>
                                      </p:to>
                                    </p:set>
                                    <p:animEffect transition="in" filter="slide(fromTop)">
                                      <p:cBhvr>
                                        <p:cTn id="12" dur="500"/>
                                        <p:tgtEl>
                                          <p:spTgt spid="1638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6392"/>
                                        </p:tgtEl>
                                        <p:attrNameLst>
                                          <p:attrName>style.visibility</p:attrName>
                                        </p:attrNameLst>
                                      </p:cBhvr>
                                      <p:to>
                                        <p:strVal val="visible"/>
                                      </p:to>
                                    </p:set>
                                    <p:animEffect transition="in" filter="slide(fromLeft)">
                                      <p:cBhvr>
                                        <p:cTn id="16" dur="500"/>
                                        <p:tgtEl>
                                          <p:spTgt spid="1639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6388"/>
                                        </p:tgtEl>
                                        <p:attrNameLst>
                                          <p:attrName>style.visibility</p:attrName>
                                        </p:attrNameLst>
                                      </p:cBhvr>
                                      <p:to>
                                        <p:strVal val="visible"/>
                                      </p:to>
                                    </p:set>
                                    <p:animEffect transition="in" filter="slide(fromTop)">
                                      <p:cBhvr>
                                        <p:cTn id="21" dur="500"/>
                                        <p:tgtEl>
                                          <p:spTgt spid="1638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16393"/>
                                        </p:tgtEl>
                                        <p:attrNameLst>
                                          <p:attrName>style.visibility</p:attrName>
                                        </p:attrNameLst>
                                      </p:cBhvr>
                                      <p:to>
                                        <p:strVal val="visible"/>
                                      </p:to>
                                    </p:set>
                                    <p:animEffect transition="in" filter="slide(fromLeft)">
                                      <p:cBhvr>
                                        <p:cTn id="25" dur="500"/>
                                        <p:tgtEl>
                                          <p:spTgt spid="1639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6389"/>
                                        </p:tgtEl>
                                        <p:attrNameLst>
                                          <p:attrName>style.visibility</p:attrName>
                                        </p:attrNameLst>
                                      </p:cBhvr>
                                      <p:to>
                                        <p:strVal val="visible"/>
                                      </p:to>
                                    </p:set>
                                    <p:animEffect transition="in" filter="slide(fromTop)">
                                      <p:cBhvr>
                                        <p:cTn id="30" dur="500"/>
                                        <p:tgtEl>
                                          <p:spTgt spid="1638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6394"/>
                                        </p:tgtEl>
                                        <p:attrNameLst>
                                          <p:attrName>style.visibility</p:attrName>
                                        </p:attrNameLst>
                                      </p:cBhvr>
                                      <p:to>
                                        <p:strVal val="visible"/>
                                      </p:to>
                                    </p:set>
                                    <p:animEffect transition="in" filter="slide(fromLeft)">
                                      <p:cBhvr>
                                        <p:cTn id="34" dur="500"/>
                                        <p:tgtEl>
                                          <p:spTgt spid="1639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6390"/>
                                        </p:tgtEl>
                                        <p:attrNameLst>
                                          <p:attrName>style.visibility</p:attrName>
                                        </p:attrNameLst>
                                      </p:cBhvr>
                                      <p:to>
                                        <p:strVal val="visible"/>
                                      </p:to>
                                    </p:set>
                                    <p:animEffect transition="in" filter="slide(fromTop)">
                                      <p:cBhvr>
                                        <p:cTn id="39" dur="500"/>
                                        <p:tgtEl>
                                          <p:spTgt spid="16390"/>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16395"/>
                                        </p:tgtEl>
                                        <p:attrNameLst>
                                          <p:attrName>style.visibility</p:attrName>
                                        </p:attrNameLst>
                                      </p:cBhvr>
                                      <p:to>
                                        <p:strVal val="visible"/>
                                      </p:to>
                                    </p:set>
                                    <p:animEffect transition="in" filter="slide(fromLeft)">
                                      <p:cBhvr>
                                        <p:cTn id="43" dur="500"/>
                                        <p:tgtEl>
                                          <p:spTgt spid="1639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6391"/>
                                        </p:tgtEl>
                                        <p:attrNameLst>
                                          <p:attrName>style.visibility</p:attrName>
                                        </p:attrNameLst>
                                      </p:cBhvr>
                                      <p:to>
                                        <p:strVal val="visible"/>
                                      </p:to>
                                    </p:set>
                                    <p:animEffect transition="in" filter="slide(fromTop)">
                                      <p:cBhvr>
                                        <p:cTn id="48" dur="500"/>
                                        <p:tgtEl>
                                          <p:spTgt spid="16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p:bldP spid="16388" grpId="0"/>
      <p:bldP spid="16389" grpId="0"/>
      <p:bldP spid="16390" grpId="0"/>
      <p:bldP spid="16391" grpId="0"/>
      <p:bldP spid="16392" grpId="0" animBg="1"/>
      <p:bldP spid="16393" grpId="0" animBg="1"/>
      <p:bldP spid="16394" grpId="0" animBg="1"/>
      <p:bldP spid="16395"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2285</Words>
  <Application>Microsoft Office PowerPoint</Application>
  <PresentationFormat>Geniş ekran</PresentationFormat>
  <Paragraphs>172</Paragraphs>
  <Slides>23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Arial</vt:lpstr>
      <vt:lpstr>Calibri</vt:lpstr>
      <vt:lpstr>Calibri Light</vt:lpstr>
      <vt:lpstr>Tahoma</vt:lpstr>
      <vt:lpstr>Verdana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2017-02-02T13:49:24Z</dcterms:created>
  <dcterms:modified xsi:type="dcterms:W3CDTF">2017-02-02T13:49:33Z</dcterms:modified>
</cp:coreProperties>
</file>