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5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85" d="100"/>
          <a:sy n="85" d="100"/>
        </p:scale>
        <p:origin x="1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kret\AppData\Local\Temp\EVD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fikret\AppData\Local\Temp\EVD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/>
              <a:t>TCMB Dolar Kuru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Pt>
            <c:idx val="17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0-384A-4602-872B-7D291126E428}"/>
              </c:ext>
            </c:extLst>
          </c:dPt>
          <c:dPt>
            <c:idx val="21"/>
            <c:marker>
              <c:symbol val="circle"/>
              <c:size val="10"/>
              <c:spPr>
                <a:solidFill>
                  <a:schemeClr val="accent1"/>
                </a:solidFill>
                <a:ln w="9525">
                  <a:solidFill>
                    <a:schemeClr val="accent1"/>
                  </a:solidFill>
                </a:ln>
                <a:effectLst/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384A-4602-872B-7D291126E428}"/>
              </c:ext>
            </c:extLst>
          </c:dPt>
          <c:cat>
            <c:strRef>
              <c:f>[EVDS.xlsx]EVDS!$A$2:$A$33</c:f>
              <c:strCache>
                <c:ptCount val="32"/>
                <c:pt idx="0">
                  <c:v>17-02-2020</c:v>
                </c:pt>
                <c:pt idx="1">
                  <c:v>18-02-2020</c:v>
                </c:pt>
                <c:pt idx="2">
                  <c:v>19-02-2020</c:v>
                </c:pt>
                <c:pt idx="3">
                  <c:v>20-02-2020</c:v>
                </c:pt>
                <c:pt idx="4">
                  <c:v>21-02-2020</c:v>
                </c:pt>
                <c:pt idx="5">
                  <c:v>24-02-2020</c:v>
                </c:pt>
                <c:pt idx="6">
                  <c:v>25-02-2020</c:v>
                </c:pt>
                <c:pt idx="7">
                  <c:v>26-02-2020</c:v>
                </c:pt>
                <c:pt idx="8">
                  <c:v>27-02-2020</c:v>
                </c:pt>
                <c:pt idx="9">
                  <c:v>28-02-2020</c:v>
                </c:pt>
                <c:pt idx="10">
                  <c:v>02-03-2020</c:v>
                </c:pt>
                <c:pt idx="11">
                  <c:v>03-03-2020</c:v>
                </c:pt>
                <c:pt idx="12">
                  <c:v>04-03-2020</c:v>
                </c:pt>
                <c:pt idx="13">
                  <c:v>05-03-2020</c:v>
                </c:pt>
                <c:pt idx="14">
                  <c:v>06-03-2020</c:v>
                </c:pt>
                <c:pt idx="15">
                  <c:v>09-03-2020</c:v>
                </c:pt>
                <c:pt idx="16">
                  <c:v>10-03-2020</c:v>
                </c:pt>
                <c:pt idx="17">
                  <c:v>11-03-2020</c:v>
                </c:pt>
                <c:pt idx="18">
                  <c:v>12-03-2020</c:v>
                </c:pt>
                <c:pt idx="19">
                  <c:v>13-03-2020</c:v>
                </c:pt>
                <c:pt idx="20">
                  <c:v>16-03-2020</c:v>
                </c:pt>
                <c:pt idx="21">
                  <c:v>17-03-2020</c:v>
                </c:pt>
                <c:pt idx="22">
                  <c:v>18-03-2020</c:v>
                </c:pt>
                <c:pt idx="23">
                  <c:v>19-03-2020</c:v>
                </c:pt>
                <c:pt idx="24">
                  <c:v>20-03-2020</c:v>
                </c:pt>
                <c:pt idx="25">
                  <c:v>23-03-2020</c:v>
                </c:pt>
                <c:pt idx="26">
                  <c:v>24-03-2020</c:v>
                </c:pt>
                <c:pt idx="27">
                  <c:v>25-03-2020</c:v>
                </c:pt>
                <c:pt idx="28">
                  <c:v>26-03-2020</c:v>
                </c:pt>
                <c:pt idx="29">
                  <c:v>27-03-2020</c:v>
                </c:pt>
                <c:pt idx="30">
                  <c:v>30-03-2020</c:v>
                </c:pt>
                <c:pt idx="31">
                  <c:v>31-03-2020</c:v>
                </c:pt>
              </c:strCache>
            </c:strRef>
          </c:cat>
          <c:val>
            <c:numRef>
              <c:f>[EVDS.xlsx]EVDS!$B$2:$B$33</c:f>
              <c:numCache>
                <c:formatCode>#,##0.00</c:formatCode>
                <c:ptCount val="32"/>
                <c:pt idx="0">
                  <c:v>6.0469999999999997</c:v>
                </c:pt>
                <c:pt idx="1">
                  <c:v>6.0350999999999999</c:v>
                </c:pt>
                <c:pt idx="2">
                  <c:v>6.0578000000000003</c:v>
                </c:pt>
                <c:pt idx="3">
                  <c:v>6.0580999999999996</c:v>
                </c:pt>
                <c:pt idx="4">
                  <c:v>6.0823999999999998</c:v>
                </c:pt>
                <c:pt idx="5">
                  <c:v>6.1022999999999996</c:v>
                </c:pt>
                <c:pt idx="6">
                  <c:v>6.1383000000000001</c:v>
                </c:pt>
                <c:pt idx="7">
                  <c:v>6.1218000000000004</c:v>
                </c:pt>
                <c:pt idx="8">
                  <c:v>6.1463000000000001</c:v>
                </c:pt>
                <c:pt idx="9">
                  <c:v>6.1593</c:v>
                </c:pt>
                <c:pt idx="10">
                  <c:v>6.2259000000000002</c:v>
                </c:pt>
                <c:pt idx="11">
                  <c:v>6.2191999999999998</c:v>
                </c:pt>
                <c:pt idx="12">
                  <c:v>6.1943000000000001</c:v>
                </c:pt>
                <c:pt idx="13">
                  <c:v>6.0903999999999998</c:v>
                </c:pt>
                <c:pt idx="14">
                  <c:v>6.0772000000000004</c:v>
                </c:pt>
                <c:pt idx="15">
                  <c:v>6.0820999999999996</c:v>
                </c:pt>
                <c:pt idx="16">
                  <c:v>6.1097999999999999</c:v>
                </c:pt>
                <c:pt idx="17">
                  <c:v>6.1151</c:v>
                </c:pt>
                <c:pt idx="18">
                  <c:v>6.1501999999999999</c:v>
                </c:pt>
                <c:pt idx="19">
                  <c:v>6.2263999999999999</c:v>
                </c:pt>
                <c:pt idx="20">
                  <c:v>6.2710999999999997</c:v>
                </c:pt>
                <c:pt idx="21">
                  <c:v>6.3628</c:v>
                </c:pt>
                <c:pt idx="22">
                  <c:v>6.4527999999999999</c:v>
                </c:pt>
                <c:pt idx="23">
                  <c:v>6.4512</c:v>
                </c:pt>
                <c:pt idx="24">
                  <c:v>6.5153999999999996</c:v>
                </c:pt>
                <c:pt idx="25">
                  <c:v>6.4839000000000002</c:v>
                </c:pt>
                <c:pt idx="26">
                  <c:v>6.5864000000000003</c:v>
                </c:pt>
                <c:pt idx="27">
                  <c:v>6.4943</c:v>
                </c:pt>
                <c:pt idx="28">
                  <c:v>6.4024000000000001</c:v>
                </c:pt>
                <c:pt idx="29">
                  <c:v>6.4560000000000004</c:v>
                </c:pt>
                <c:pt idx="30">
                  <c:v>6.4345999999999997</c:v>
                </c:pt>
                <c:pt idx="31">
                  <c:v>6.516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2E7-4CD3-8DFA-D85C43A936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6156879"/>
        <c:axId val="1726157295"/>
      </c:lineChart>
      <c:catAx>
        <c:axId val="1726156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6157295"/>
        <c:crosses val="autoZero"/>
        <c:auto val="1"/>
        <c:lblAlgn val="ctr"/>
        <c:lblOffset val="100"/>
        <c:noMultiLvlLbl val="0"/>
      </c:catAx>
      <c:valAx>
        <c:axId val="1726157295"/>
        <c:scaling>
          <c:orientation val="minMax"/>
          <c:min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6156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38100">
      <a:solidFill>
        <a:srgbClr val="FFFFFF"/>
      </a:solidFill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dirty="0"/>
              <a:t>TCMB Dolar Kuru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[EVDS.xlsx]EVDS!$A$12:$A$33</c:f>
              <c:strCache>
                <c:ptCount val="22"/>
                <c:pt idx="0">
                  <c:v>02-03-2020</c:v>
                </c:pt>
                <c:pt idx="1">
                  <c:v>03-03-2020</c:v>
                </c:pt>
                <c:pt idx="2">
                  <c:v>04-03-2020</c:v>
                </c:pt>
                <c:pt idx="3">
                  <c:v>05-03-2020</c:v>
                </c:pt>
                <c:pt idx="4">
                  <c:v>06-03-2020</c:v>
                </c:pt>
                <c:pt idx="5">
                  <c:v>09-03-2020</c:v>
                </c:pt>
                <c:pt idx="6">
                  <c:v>10-03-2020</c:v>
                </c:pt>
                <c:pt idx="7">
                  <c:v>11-03-2020</c:v>
                </c:pt>
                <c:pt idx="8">
                  <c:v>12-03-2020</c:v>
                </c:pt>
                <c:pt idx="9">
                  <c:v>13-03-2020</c:v>
                </c:pt>
                <c:pt idx="10">
                  <c:v>16-03-2020</c:v>
                </c:pt>
                <c:pt idx="11">
                  <c:v>17-03-2020</c:v>
                </c:pt>
                <c:pt idx="12">
                  <c:v>18-03-2020</c:v>
                </c:pt>
                <c:pt idx="13">
                  <c:v>19-03-2020</c:v>
                </c:pt>
                <c:pt idx="14">
                  <c:v>20-03-2020</c:v>
                </c:pt>
                <c:pt idx="15">
                  <c:v>23-03-2020</c:v>
                </c:pt>
                <c:pt idx="16">
                  <c:v>24-03-2020</c:v>
                </c:pt>
                <c:pt idx="17">
                  <c:v>25-03-2020</c:v>
                </c:pt>
                <c:pt idx="18">
                  <c:v>26-03-2020</c:v>
                </c:pt>
                <c:pt idx="19">
                  <c:v>27-03-2020</c:v>
                </c:pt>
                <c:pt idx="20">
                  <c:v>30-03-2020</c:v>
                </c:pt>
                <c:pt idx="21">
                  <c:v>31-03-2020</c:v>
                </c:pt>
              </c:strCache>
            </c:strRef>
          </c:cat>
          <c:val>
            <c:numRef>
              <c:f>[EVDS.xlsx]EVDS!$B$12:$B$33</c:f>
              <c:numCache>
                <c:formatCode>#,##0.00</c:formatCode>
                <c:ptCount val="22"/>
                <c:pt idx="0">
                  <c:v>6.2259000000000002</c:v>
                </c:pt>
                <c:pt idx="1">
                  <c:v>6.2191999999999998</c:v>
                </c:pt>
                <c:pt idx="2">
                  <c:v>6.1943000000000001</c:v>
                </c:pt>
                <c:pt idx="3">
                  <c:v>6.0903999999999998</c:v>
                </c:pt>
                <c:pt idx="4">
                  <c:v>6.0772000000000004</c:v>
                </c:pt>
                <c:pt idx="5">
                  <c:v>6.0820999999999996</c:v>
                </c:pt>
                <c:pt idx="6">
                  <c:v>6.1097999999999999</c:v>
                </c:pt>
                <c:pt idx="7">
                  <c:v>6.1151</c:v>
                </c:pt>
                <c:pt idx="8">
                  <c:v>6.1501999999999999</c:v>
                </c:pt>
                <c:pt idx="9">
                  <c:v>6.2263999999999999</c:v>
                </c:pt>
                <c:pt idx="10">
                  <c:v>6.2710999999999997</c:v>
                </c:pt>
                <c:pt idx="11">
                  <c:v>6.3628</c:v>
                </c:pt>
                <c:pt idx="12">
                  <c:v>6.4527999999999999</c:v>
                </c:pt>
                <c:pt idx="13">
                  <c:v>6.4512</c:v>
                </c:pt>
                <c:pt idx="14">
                  <c:v>6.5153999999999996</c:v>
                </c:pt>
                <c:pt idx="15">
                  <c:v>6.4839000000000002</c:v>
                </c:pt>
                <c:pt idx="16">
                  <c:v>6.5864000000000003</c:v>
                </c:pt>
                <c:pt idx="17">
                  <c:v>6.4943</c:v>
                </c:pt>
                <c:pt idx="18">
                  <c:v>6.4024000000000001</c:v>
                </c:pt>
                <c:pt idx="19">
                  <c:v>6.4560000000000004</c:v>
                </c:pt>
                <c:pt idx="20">
                  <c:v>6.4345999999999997</c:v>
                </c:pt>
                <c:pt idx="21">
                  <c:v>6.516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106-4131-9DAB-B4847596A0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26156879"/>
        <c:axId val="1726157295"/>
      </c:lineChart>
      <c:catAx>
        <c:axId val="172615687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00000" spcFirstLastPara="1" vertOverflow="ellipsis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6157295"/>
        <c:crosses val="autoZero"/>
        <c:auto val="1"/>
        <c:lblAlgn val="ctr"/>
        <c:lblOffset val="100"/>
        <c:noMultiLvlLbl val="0"/>
      </c:catAx>
      <c:valAx>
        <c:axId val="1726157295"/>
        <c:scaling>
          <c:orientation val="minMax"/>
          <c:min val="6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26156879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3844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8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326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7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07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23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7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137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33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382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819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CAC23C-BFEC-440C-BB4F-43F5ECDF5D30}" type="datetimeFigureOut">
              <a:rPr lang="en-US" smtClean="0"/>
              <a:t>6/23/2020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EEE45-26D0-49D1-B49E-DBFE985D53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33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orldgovernmentbonds.com/cds-historical-data/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Faiz paritesinde bir adım ileri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z="2800" dirty="0" smtClean="0"/>
              <a:t>Riskleri </a:t>
            </a:r>
            <a:r>
              <a:rPr lang="tr-TR" sz="2800" dirty="0" smtClean="0"/>
              <a:t>düşünmek</a:t>
            </a:r>
          </a:p>
          <a:p>
            <a:r>
              <a:rPr lang="tr-TR" dirty="0" smtClean="0"/>
              <a:t>Kemal Kızılca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7521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Hatırlatma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Faiz paritesi: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₺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sSub>
                          <m:sSub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b="0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$</m:t>
                            </m:r>
                          </m:sub>
                        </m:sSub>
                      </m:den>
                    </m:f>
                  </m:oMath>
                </a14:m>
                <a:endParaRPr lang="tr-TR" i="1" dirty="0" smtClean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r>
                  <a:rPr lang="tr-TR" i="1" dirty="0" smtClean="0">
                    <a:latin typeface="Cambria Math" panose="02040503050406030204" pitchFamily="18" charset="0"/>
                  </a:rPr>
                  <a:t>ya da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sSub>
                          <m:sSubPr>
                            <m:ctrlPr>
                              <a:rPr lang="tr-T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₺</m:t>
                            </m:r>
                          </m:sub>
                        </m:sSub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$</m:t>
                        </m:r>
                      </m:sub>
                    </m:sSub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𝐸</m:t>
                            </m:r>
                          </m:e>
                          <m:sup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sup>
                        </m:sSup>
                        <m:r>
                          <a:rPr lang="tr-TR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</m:den>
                    </m:f>
                  </m:oMath>
                </a14:m>
                <a:endParaRPr lang="tr-TR" dirty="0" smtClean="0"/>
              </a:p>
              <a:p>
                <a:r>
                  <a:rPr lang="tr-TR" dirty="0" smtClean="0"/>
                  <a:t>Eğer Fed parasal genişlemeye giderse,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$</m:t>
                        </m:r>
                      </m:sub>
                    </m:sSub>
                  </m:oMath>
                </a14:m>
                <a:r>
                  <a:rPr lang="tr-TR" dirty="0" smtClean="0"/>
                  <a:t> düşer. </a:t>
                </a:r>
              </a:p>
              <a:p>
                <a:r>
                  <a:rPr lang="tr-TR" dirty="0" smtClean="0"/>
                  <a:t>Bu durumda,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₺</m:t>
                        </m:r>
                      </m:sub>
                    </m:sSub>
                  </m:oMath>
                </a14:m>
                <a:r>
                  <a:rPr lang="tr-TR" dirty="0" smtClean="0"/>
                  <a:t> ve</a:t>
                </a:r>
                <a14:m>
                  <m:oMath xmlns:m="http://schemas.openxmlformats.org/officeDocument/2006/math">
                    <m:r>
                      <a:rPr lang="tr-TR" b="0" i="0" smtClean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tr-TR" dirty="0" smtClean="0"/>
                  <a:t>sabitse, E’nin de düşmesi gerekir.</a:t>
                </a:r>
              </a:p>
              <a:p>
                <a:pPr lvl="1"/>
                <a:r>
                  <a:rPr lang="tr-TR" dirty="0" smtClean="0"/>
                  <a:t>Kaldı ki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sup>
                    </m:sSup>
                  </m:oMath>
                </a14:m>
                <a:r>
                  <a:rPr lang="tr-TR" dirty="0" smtClean="0"/>
                  <a:t>de bu karardan etkilense bile, düşme yönünde (etkiyi güçlendirecek şekilde) değişmesi beklenir. 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67" t="-2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8918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0843136"/>
              </p:ext>
            </p:extLst>
          </p:nvPr>
        </p:nvGraphicFramePr>
        <p:xfrm>
          <a:off x="404949" y="313510"/>
          <a:ext cx="11417164" cy="5958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1937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CDS Primleri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Credit Default Swap (kredi temerrüt takası)</a:t>
            </a:r>
          </a:p>
          <a:p>
            <a:r>
              <a:rPr lang="tr-TR" dirty="0" smtClean="0"/>
              <a:t>-Çoğunlukla- devlet bonolarını satın alanlar, temerrüt riskine karşı bu riski sigortalıyorlar.</a:t>
            </a:r>
          </a:p>
          <a:p>
            <a:r>
              <a:rPr lang="tr-TR" dirty="0" smtClean="0"/>
              <a:t>Risk algısı ne kadar büyükse, sigorta maliyeti de o kadar yüksek oluyor. </a:t>
            </a:r>
          </a:p>
          <a:p>
            <a:r>
              <a:rPr lang="tr-TR" smtClean="0"/>
              <a:t>CDS yükseldikçe, borç vermenin (dolayısıyla borç almanın) maliyeti de artıyor.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9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İki grafik yan yana</a:t>
            </a:r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438150" y="1885070"/>
          <a:ext cx="5408613" cy="42871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1" name="Content Placeholder 10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027" t="27906" r="-451" b="1"/>
          <a:stretch/>
        </p:blipFill>
        <p:spPr>
          <a:xfrm>
            <a:off x="6358597" y="2416629"/>
            <a:ext cx="5424099" cy="401230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247871" y="1885070"/>
            <a:ext cx="3645550" cy="4247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sz="216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tr-TR" dirty="0" smtClean="0"/>
              <a:t>Türkiye’nin CDS Oranları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9748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206" y="257578"/>
            <a:ext cx="10345784" cy="603504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62149" y="6244046"/>
            <a:ext cx="81948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Kaynak: </a:t>
            </a:r>
            <a:r>
              <a:rPr lang="tr-TR" dirty="0">
                <a:hlinkClick r:id="rId3"/>
              </a:rPr>
              <a:t>http://www.worldgovernmentbonds.com/cds-historical-data</a:t>
            </a:r>
            <a:r>
              <a:rPr lang="tr-TR" dirty="0" smtClean="0">
                <a:hlinkClick r:id="rId3"/>
              </a:rPr>
              <a:t>/</a:t>
            </a:r>
            <a:endParaRPr lang="tr-TR" dirty="0" smtClean="0"/>
          </a:p>
          <a:p>
            <a:r>
              <a:rPr lang="tr-TR" dirty="0" smtClean="0"/>
              <a:t>31 Mart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8800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AA-DD Modelinde Faizler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49273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Modelde faizler ne işe yarıyor?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Faizler düşerse, kur yükseliyor ve yurt içi üretime olan talep artıyor. </a:t>
            </a:r>
          </a:p>
          <a:p>
            <a:r>
              <a:rPr lang="tr-TR" dirty="0" smtClean="0"/>
              <a:t>İthalat ise azalıyor. </a:t>
            </a:r>
          </a:p>
          <a:p>
            <a:r>
              <a:rPr lang="tr-TR" dirty="0" smtClean="0"/>
              <a:t>Sonuç, cari dengede iyileşme. </a:t>
            </a:r>
          </a:p>
          <a:p>
            <a:endParaRPr lang="tr-TR" dirty="0"/>
          </a:p>
          <a:p>
            <a:r>
              <a:rPr lang="tr-TR" dirty="0" smtClean="0"/>
              <a:t>Faizlerin, sadece kuru etkilediğini, toplam talep üzerinde doğrudan bir etkisi olmadığını kabul ediyoruz. </a:t>
            </a:r>
          </a:p>
          <a:p>
            <a:endParaRPr lang="tr-TR" dirty="0"/>
          </a:p>
          <a:p>
            <a:r>
              <a:rPr lang="tr-TR" dirty="0" smtClean="0"/>
              <a:t>Bu varsayımı kaldırırsak ne olur?</a:t>
            </a:r>
          </a:p>
        </p:txBody>
      </p:sp>
    </p:spTree>
    <p:extLst>
      <p:ext uri="{BB962C8B-B14F-4D97-AF65-F5344CB8AC3E}">
        <p14:creationId xmlns:p14="http://schemas.microsoft.com/office/powerpoint/2010/main" val="3220135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Kur kanalı ve kredi kanalı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 smtClean="0"/>
                  <a:t>Kur kanalı:</a:t>
                </a:r>
              </a:p>
              <a:p>
                <a14:m>
                  <m:oMath xmlns:m="http://schemas.openxmlformats.org/officeDocument/2006/math">
                    <m:r>
                      <a:rPr lang="tr-TR" b="0" i="1" smtClean="0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 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𝐸𝑋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↑,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𝐼𝑀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</m:oMath>
                </a14:m>
                <a:endParaRPr lang="en-US" dirty="0" smtClean="0"/>
              </a:p>
              <a:p>
                <a:endParaRPr lang="en-US" dirty="0" smtClean="0"/>
              </a:p>
              <a:p>
                <a:r>
                  <a:rPr lang="en-US" dirty="0" err="1" smtClean="0"/>
                  <a:t>Kredi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kanal</a:t>
                </a:r>
                <a:r>
                  <a:rPr lang="tr-TR" dirty="0" smtClean="0"/>
                  <a:t>ı:</a:t>
                </a:r>
              </a:p>
              <a:p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𝑅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↓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tr-T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↑,  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 ⇒ </m:t>
                    </m:r>
                    <m:r>
                      <a:rPr lang="en-US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𝐼𝑀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↑</m:t>
                    </m:r>
                  </m:oMath>
                </a14:m>
                <a:endParaRPr lang="tr-TR" dirty="0" smtClean="0"/>
              </a:p>
              <a:p>
                <a:endParaRPr lang="tr-TR" dirty="0"/>
              </a:p>
              <a:p>
                <a:r>
                  <a:rPr lang="tr-TR" dirty="0" smtClean="0"/>
                  <a:t>Bu durumda, genişletici para politikası, cari dengeyi yine de iyileştirir mi?</a:t>
                </a:r>
                <a:endParaRPr lang="en-US" dirty="0"/>
              </a:p>
            </p:txBody>
          </p:sp>
        </mc:Choice>
        <mc:Fallback xmlns="">
          <p:sp>
            <p:nvSpPr>
              <p:cNvPr id="6" name="Content Placeholder 5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4" t="-21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5065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300</Words>
  <Application>Microsoft Office PowerPoint</Application>
  <PresentationFormat>Widescreen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Office Theme</vt:lpstr>
      <vt:lpstr>Faiz paritesinde bir adım ileri</vt:lpstr>
      <vt:lpstr>Hatırlatma</vt:lpstr>
      <vt:lpstr>PowerPoint Presentation</vt:lpstr>
      <vt:lpstr>CDS Primleri</vt:lpstr>
      <vt:lpstr>İki grafik yan yana</vt:lpstr>
      <vt:lpstr>PowerPoint Presentation</vt:lpstr>
      <vt:lpstr>AA-DD Modelinde Faizler</vt:lpstr>
      <vt:lpstr>Modelde faizler ne işe yarıyor?</vt:lpstr>
      <vt:lpstr>Kur kanalı ve kredi kanalı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Faiz paritesinde bir adım ileri</dc:title>
  <dc:creator>Kemal Kızılca</dc:creator>
  <cp:lastModifiedBy>Kemal Kızılca</cp:lastModifiedBy>
  <cp:revision>1</cp:revision>
  <dcterms:created xsi:type="dcterms:W3CDTF">2020-06-23T17:03:44Z</dcterms:created>
  <dcterms:modified xsi:type="dcterms:W3CDTF">2020-06-23T17:03:59Z</dcterms:modified>
</cp:coreProperties>
</file>