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60" r:id="rId3"/>
    <p:sldId id="296" r:id="rId4"/>
    <p:sldId id="261" r:id="rId5"/>
    <p:sldId id="286" r:id="rId6"/>
    <p:sldId id="267" r:id="rId7"/>
    <p:sldId id="268" r:id="rId8"/>
    <p:sldId id="271" r:id="rId9"/>
    <p:sldId id="273" r:id="rId10"/>
    <p:sldId id="274" r:id="rId11"/>
    <p:sldId id="265" r:id="rId12"/>
    <p:sldId id="28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501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a:t>Asıl başlık stili için tıklatın</a:t>
            </a:r>
            <a:endParaRPr kumimoji="0" lang="en-US"/>
          </a:p>
        </p:txBody>
      </p:sp>
    </p:spTree>
    <p:extLst>
      <p:ext uri="{BB962C8B-B14F-4D97-AF65-F5344CB8AC3E}">
        <p14:creationId xmlns:p14="http://schemas.microsoft.com/office/powerpoint/2010/main" val="1837990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710222692"/>
      </p:ext>
    </p:extLst>
  </p:cSld>
  <p:clrMap bg1="lt1" tx1="dk1" bg2="lt2" tx2="dk2" accent1="accent1" accent2="accent2" accent3="accent3" accent4="accent4" accent5="accent5" accent6="accent6" hlink="hlink" folHlink="folHlink"/>
  <p:sldLayoutIdLst>
    <p:sldLayoutId id="2147483693" r:id="rId1"/>
    <p:sldLayoutId id="2147483699" r:id="rId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DC610C9E-4736-4BB9-BDDF-EEED34816083}"/>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3F87F5A5-F54D-4833-A8A4-AAF196AA8E85}"/>
              </a:ext>
            </a:extLst>
          </p:cNvPr>
          <p:cNvSpPr>
            <a:spLocks noGrp="1"/>
          </p:cNvSpPr>
          <p:nvPr>
            <p:ph type="ctrTitle"/>
          </p:nvPr>
        </p:nvSpPr>
        <p:spPr>
          <a:xfrm>
            <a:off x="1524000" y="1122363"/>
            <a:ext cx="9144000" cy="3063240"/>
          </a:xfrm>
        </p:spPr>
        <p:txBody>
          <a:bodyPr>
            <a:normAutofit/>
          </a:bodyPr>
          <a:lstStyle/>
          <a:p>
            <a:pPr algn="ctr"/>
            <a:r>
              <a:rPr lang="tr-TR" sz="10800" dirty="0"/>
              <a:t>Al-Basra</a:t>
            </a:r>
          </a:p>
        </p:txBody>
      </p:sp>
      <p:sp>
        <p:nvSpPr>
          <p:cNvPr id="3" name="Alt Başlık 2">
            <a:extLst>
              <a:ext uri="{FF2B5EF4-FFF2-40B4-BE49-F238E27FC236}">
                <a16:creationId xmlns:a16="http://schemas.microsoft.com/office/drawing/2014/main" id="{54A6F3B1-D29C-43CA-8C2E-5810B4A8512A}"/>
              </a:ext>
            </a:extLst>
          </p:cNvPr>
          <p:cNvSpPr>
            <a:spLocks noGrp="1"/>
          </p:cNvSpPr>
          <p:nvPr>
            <p:ph type="subTitle" idx="1"/>
          </p:nvPr>
        </p:nvSpPr>
        <p:spPr>
          <a:xfrm>
            <a:off x="1527048" y="4599432"/>
            <a:ext cx="9144000" cy="1536192"/>
          </a:xfrm>
        </p:spPr>
        <p:txBody>
          <a:bodyPr>
            <a:normAutofit/>
          </a:bodyPr>
          <a:lstStyle/>
          <a:p>
            <a:pPr algn="ctr"/>
            <a:endParaRPr lang="tr-TR" sz="3200"/>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251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524000" y="4929198"/>
            <a:ext cx="9001156" cy="1357322"/>
          </a:xfrm>
        </p:spPr>
        <p:txBody>
          <a:bodyPr>
            <a:normAutofit/>
          </a:bodyPr>
          <a:lstStyle/>
          <a:p>
            <a:pPr>
              <a:buNone/>
            </a:pPr>
            <a:r>
              <a:rPr lang="tr-TR" sz="1050" dirty="0"/>
              <a:t>	  https://www.alamy.com/street-scene-in-basra-mesopotamia-iraq-ww1-image66158218.html</a:t>
            </a:r>
            <a:endParaRPr lang="tr-TR" sz="2400" dirty="0">
              <a:latin typeface="Comic Sans MS" pitchFamily="66" charset="0"/>
            </a:endParaRPr>
          </a:p>
          <a:p>
            <a:pPr algn="ctr">
              <a:buNone/>
            </a:pPr>
            <a:endParaRPr lang="tr-TR" sz="2400" dirty="0"/>
          </a:p>
          <a:p>
            <a:pPr algn="ctr">
              <a:buNone/>
            </a:pPr>
            <a:r>
              <a:rPr lang="tr-TR" sz="2400" dirty="0" err="1"/>
              <a:t>Street</a:t>
            </a:r>
            <a:r>
              <a:rPr lang="tr-TR" sz="2400" dirty="0"/>
              <a:t> </a:t>
            </a:r>
            <a:r>
              <a:rPr lang="tr-TR" sz="2400" dirty="0" err="1"/>
              <a:t>scene</a:t>
            </a:r>
            <a:r>
              <a:rPr lang="tr-TR" sz="2400" dirty="0"/>
              <a:t> in Basra </a:t>
            </a:r>
            <a:r>
              <a:rPr lang="en-US" sz="2400" dirty="0"/>
              <a:t>during the First World War</a:t>
            </a:r>
            <a:endParaRPr lang="tr-TR" sz="2200" dirty="0">
              <a:latin typeface="Comic Sans MS" pitchFamily="66" charset="0"/>
            </a:endParaRPr>
          </a:p>
        </p:txBody>
      </p:sp>
      <p:sp>
        <p:nvSpPr>
          <p:cNvPr id="3" name="2 Başlık"/>
          <p:cNvSpPr>
            <a:spLocks noGrp="1"/>
          </p:cNvSpPr>
          <p:nvPr>
            <p:ph type="title"/>
          </p:nvPr>
        </p:nvSpPr>
        <p:spPr>
          <a:xfrm>
            <a:off x="2166910" y="5715000"/>
            <a:ext cx="8229600" cy="1143000"/>
          </a:xfrm>
        </p:spPr>
        <p:txBody>
          <a:bodyPr/>
          <a:lstStyle/>
          <a:p>
            <a:pPr algn="r"/>
            <a:r>
              <a:rPr lang="tr-TR" dirty="0" err="1">
                <a:latin typeface="Comic Sans MS" pitchFamily="66" charset="0"/>
              </a:rPr>
              <a:t>architecture</a:t>
            </a:r>
            <a:endParaRPr lang="tr-TR" dirty="0"/>
          </a:p>
        </p:txBody>
      </p:sp>
      <p:pic>
        <p:nvPicPr>
          <p:cNvPr id="8195" name="Picture 3" descr="C:\Users\hakansan\Desktop\basra\Street scene in Basra, Mesopotamia (Iraq).PNG"/>
          <p:cNvPicPr>
            <a:picLocks noChangeAspect="1" noChangeArrowheads="1"/>
          </p:cNvPicPr>
          <p:nvPr/>
        </p:nvPicPr>
        <p:blipFill>
          <a:blip r:embed="rId2"/>
          <a:srcRect/>
          <a:stretch>
            <a:fillRect/>
          </a:stretch>
        </p:blipFill>
        <p:spPr bwMode="auto">
          <a:xfrm>
            <a:off x="2024034" y="142853"/>
            <a:ext cx="8215370" cy="477540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024034" y="5715000"/>
            <a:ext cx="8229600" cy="1143000"/>
          </a:xfrm>
        </p:spPr>
        <p:txBody>
          <a:bodyPr/>
          <a:lstStyle/>
          <a:p>
            <a:pPr algn="r"/>
            <a:r>
              <a:rPr lang="tr-TR" dirty="0" err="1">
                <a:latin typeface="Comic Sans MS" pitchFamily="66" charset="0"/>
              </a:rPr>
              <a:t>today</a:t>
            </a:r>
            <a:endParaRPr lang="tr-TR" dirty="0">
              <a:latin typeface="Comic Sans MS" pitchFamily="66" charset="0"/>
            </a:endParaRPr>
          </a:p>
        </p:txBody>
      </p:sp>
      <p:pic>
        <p:nvPicPr>
          <p:cNvPr id="7" name="Picture 2" descr="C:\Users\hakansan\Desktop\basra\basra-gezilecek-yerler-696x395.jpg"/>
          <p:cNvPicPr>
            <a:picLocks noChangeAspect="1" noChangeArrowheads="1"/>
          </p:cNvPicPr>
          <p:nvPr/>
        </p:nvPicPr>
        <p:blipFill>
          <a:blip r:embed="rId2"/>
          <a:srcRect/>
          <a:stretch>
            <a:fillRect/>
          </a:stretch>
        </p:blipFill>
        <p:spPr bwMode="auto">
          <a:xfrm>
            <a:off x="1524000" y="1"/>
            <a:ext cx="9144000" cy="51894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81158" y="285729"/>
            <a:ext cx="8229600" cy="5454657"/>
          </a:xfrm>
        </p:spPr>
        <p:txBody>
          <a:bodyPr>
            <a:normAutofit lnSpcReduction="10000"/>
          </a:bodyPr>
          <a:lstStyle/>
          <a:p>
            <a:pPr>
              <a:lnSpc>
                <a:spcPct val="150000"/>
              </a:lnSpc>
            </a:pPr>
            <a:r>
              <a:rPr lang="en-US" sz="1800" dirty="0">
                <a:latin typeface="Comic Sans MS" pitchFamily="66" charset="0"/>
              </a:rPr>
              <a:t>Basra is within the borders of Iraq in this day and age. It is the principal port and commercial center for Iraq. Along with agricultural sectors, petroleum has become the leading industry of Basra. </a:t>
            </a:r>
            <a:endParaRPr lang="tr-TR" sz="1800" dirty="0">
              <a:latin typeface="Comic Sans MS" pitchFamily="66" charset="0"/>
            </a:endParaRPr>
          </a:p>
          <a:p>
            <a:pPr>
              <a:lnSpc>
                <a:spcPct val="150000"/>
              </a:lnSpc>
              <a:buNone/>
            </a:pPr>
            <a:endParaRPr lang="en-US" sz="1800" dirty="0">
              <a:latin typeface="Comic Sans MS" pitchFamily="66" charset="0"/>
            </a:endParaRPr>
          </a:p>
          <a:p>
            <a:pPr>
              <a:lnSpc>
                <a:spcPct val="150000"/>
              </a:lnSpc>
            </a:pPr>
            <a:r>
              <a:rPr lang="en-US" sz="1800" dirty="0">
                <a:latin typeface="Comic Sans MS" pitchFamily="66" charset="0"/>
              </a:rPr>
              <a:t>Although historically Basra was a multiethnic city, because of the political changes in Iraq since 1958, Muslim Arabs form the majority. Arabic is the language of the city, and </a:t>
            </a:r>
            <a:r>
              <a:rPr lang="en-US" sz="1800" dirty="0" err="1">
                <a:latin typeface="Comic Sans MS" pitchFamily="66" charset="0"/>
              </a:rPr>
              <a:t>Shiʿism</a:t>
            </a:r>
            <a:r>
              <a:rPr lang="en-US" sz="1800" dirty="0">
                <a:latin typeface="Comic Sans MS" pitchFamily="66" charset="0"/>
              </a:rPr>
              <a:t> is the predominant form of Islam—although some few Christians, Jews, and </a:t>
            </a:r>
            <a:r>
              <a:rPr lang="en-US" sz="1800" dirty="0" err="1">
                <a:latin typeface="Comic Sans MS" pitchFamily="66" charset="0"/>
              </a:rPr>
              <a:t>Sabaeans</a:t>
            </a:r>
            <a:r>
              <a:rPr lang="en-US" sz="1800" dirty="0">
                <a:latin typeface="Comic Sans MS" pitchFamily="66" charset="0"/>
              </a:rPr>
              <a:t> remain.</a:t>
            </a:r>
            <a:endParaRPr lang="tr-TR" sz="1800" dirty="0">
              <a:latin typeface="Comic Sans MS" pitchFamily="66" charset="0"/>
            </a:endParaRPr>
          </a:p>
          <a:p>
            <a:pPr>
              <a:lnSpc>
                <a:spcPct val="150000"/>
              </a:lnSpc>
              <a:buNone/>
            </a:pPr>
            <a:endParaRPr lang="en-US" sz="1800" dirty="0">
              <a:latin typeface="Comic Sans MS" pitchFamily="66" charset="0"/>
            </a:endParaRPr>
          </a:p>
          <a:p>
            <a:pPr>
              <a:lnSpc>
                <a:spcPct val="150000"/>
              </a:lnSpc>
            </a:pPr>
            <a:r>
              <a:rPr lang="en-US" sz="1800" dirty="0">
                <a:latin typeface="Comic Sans MS" pitchFamily="66" charset="0"/>
              </a:rPr>
              <a:t>The University of Basra and a branch of the University of Technology are the schools of higher education; some 385 primary schools, 175 secondary schools, and 15 vocational schools exist.</a:t>
            </a:r>
            <a:endParaRPr lang="tr-TR" sz="1800" dirty="0">
              <a:latin typeface="Comic Sans MS" pitchFamily="66" charset="0"/>
            </a:endParaRPr>
          </a:p>
        </p:txBody>
      </p:sp>
      <p:sp>
        <p:nvSpPr>
          <p:cNvPr id="6" name="2 Başlık"/>
          <p:cNvSpPr txBox="1">
            <a:spLocks/>
          </p:cNvSpPr>
          <p:nvPr/>
        </p:nvSpPr>
        <p:spPr>
          <a:xfrm>
            <a:off x="2024034" y="57150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algn="r" defTabSz="914400">
              <a:spcBef>
                <a:spcPct val="0"/>
              </a:spcBef>
              <a:defRPr/>
            </a:pPr>
            <a:r>
              <a:rPr lang="tr-TR" sz="4100" b="1">
                <a:solidFill>
                  <a:schemeClr val="tx2"/>
                </a:solidFill>
                <a:effectLst>
                  <a:outerShdw blurRad="31750" dist="25400" dir="5400000" algn="tl" rotWithShape="0">
                    <a:srgbClr val="000000">
                      <a:alpha val="25000"/>
                    </a:srgbClr>
                  </a:outerShdw>
                </a:effectLst>
                <a:latin typeface="Comic Sans MS" pitchFamily="66" charset="0"/>
                <a:ea typeface="+mj-ea"/>
                <a:cs typeface="+mj-cs"/>
              </a:rPr>
              <a:t>today</a:t>
            </a:r>
            <a:endParaRPr lang="tr-TR" sz="4100" b="1" dirty="0">
              <a:solidFill>
                <a:schemeClr val="tx2"/>
              </a:solidFill>
              <a:effectLst>
                <a:outerShdw blurRad="31750" dist="25400" dir="5400000" algn="tl" rotWithShape="0">
                  <a:srgbClr val="000000">
                    <a:alpha val="25000"/>
                  </a:srgbClr>
                </a:outerShdw>
              </a:effectLst>
              <a:latin typeface="Comic Sans MS" pitchFamily="66"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81158" y="571480"/>
            <a:ext cx="8229600" cy="5000660"/>
          </a:xfrm>
        </p:spPr>
        <p:txBody>
          <a:bodyPr>
            <a:noAutofit/>
          </a:bodyPr>
          <a:lstStyle/>
          <a:p>
            <a:pPr>
              <a:buFont typeface="Wingdings" pitchFamily="2" charset="2"/>
              <a:buChar char="Ø"/>
            </a:pPr>
            <a:r>
              <a:rPr lang="tr-TR" sz="2400" dirty="0" err="1">
                <a:latin typeface="Comic Sans MS" pitchFamily="66" charset="0"/>
              </a:rPr>
              <a:t>The</a:t>
            </a:r>
            <a:r>
              <a:rPr lang="tr-TR" sz="2400" dirty="0">
                <a:latin typeface="Comic Sans MS" pitchFamily="66" charset="0"/>
              </a:rPr>
              <a:t> </a:t>
            </a:r>
            <a:r>
              <a:rPr lang="tr-TR" sz="2400" dirty="0" err="1">
                <a:latin typeface="Comic Sans MS" pitchFamily="66" charset="0"/>
              </a:rPr>
              <a:t>city</a:t>
            </a:r>
            <a:r>
              <a:rPr lang="tr-TR" sz="2400" dirty="0">
                <a:latin typeface="Comic Sans MS" pitchFamily="66" charset="0"/>
              </a:rPr>
              <a:t> in </a:t>
            </a:r>
            <a:r>
              <a:rPr lang="tr-TR" sz="2400" dirty="0" err="1">
                <a:latin typeface="Comic Sans MS" pitchFamily="66" charset="0"/>
              </a:rPr>
              <a:t>the</a:t>
            </a:r>
            <a:r>
              <a:rPr lang="tr-TR" sz="2400" dirty="0">
                <a:latin typeface="Comic Sans MS" pitchFamily="66" charset="0"/>
              </a:rPr>
              <a:t> </a:t>
            </a:r>
            <a:r>
              <a:rPr lang="tr-TR" sz="2400" dirty="0" err="1">
                <a:latin typeface="Comic Sans MS" pitchFamily="66" charset="0"/>
              </a:rPr>
              <a:t>Islamic</a:t>
            </a:r>
            <a:r>
              <a:rPr lang="tr-TR" sz="2400" dirty="0">
                <a:latin typeface="Comic Sans MS" pitchFamily="66" charset="0"/>
              </a:rPr>
              <a:t> </a:t>
            </a:r>
            <a:r>
              <a:rPr lang="tr-TR" sz="2400" dirty="0" err="1">
                <a:latin typeface="Comic Sans MS" pitchFamily="66" charset="0"/>
              </a:rPr>
              <a:t>world</a:t>
            </a:r>
            <a:r>
              <a:rPr lang="tr-TR" sz="2400" dirty="0">
                <a:latin typeface="Comic Sans MS" pitchFamily="66" charset="0"/>
              </a:rPr>
              <a:t>. </a:t>
            </a:r>
            <a:r>
              <a:rPr lang="tr-TR" sz="2400" dirty="0" err="1">
                <a:latin typeface="Comic Sans MS" pitchFamily="66" charset="0"/>
              </a:rPr>
              <a:t>Vol</a:t>
            </a:r>
            <a:r>
              <a:rPr lang="tr-TR" sz="2400" dirty="0">
                <a:latin typeface="Comic Sans MS" pitchFamily="66" charset="0"/>
              </a:rPr>
              <a:t>. 1. Gen. ed. Salma K.</a:t>
            </a:r>
            <a:r>
              <a:rPr lang="tr-TR" sz="2400" dirty="0" err="1">
                <a:latin typeface="Comic Sans MS" pitchFamily="66" charset="0"/>
              </a:rPr>
              <a:t>Jayyusi</a:t>
            </a:r>
            <a:r>
              <a:rPr lang="tr-TR" sz="2400" dirty="0">
                <a:latin typeface="Comic Sans MS" pitchFamily="66" charset="0"/>
              </a:rPr>
              <a:t>; </a:t>
            </a:r>
            <a:r>
              <a:rPr lang="tr-TR" sz="2400" dirty="0" err="1">
                <a:latin typeface="Comic Sans MS" pitchFamily="66" charset="0"/>
              </a:rPr>
              <a:t>special</a:t>
            </a:r>
            <a:r>
              <a:rPr lang="tr-TR" sz="2400" dirty="0">
                <a:latin typeface="Comic Sans MS" pitchFamily="66" charset="0"/>
              </a:rPr>
              <a:t> </a:t>
            </a:r>
            <a:r>
              <a:rPr lang="tr-TR" sz="2400" dirty="0" err="1">
                <a:latin typeface="Comic Sans MS" pitchFamily="66" charset="0"/>
              </a:rPr>
              <a:t>editors</a:t>
            </a:r>
            <a:r>
              <a:rPr lang="tr-TR" sz="2400" dirty="0">
                <a:latin typeface="Comic Sans MS" pitchFamily="66" charset="0"/>
              </a:rPr>
              <a:t>: </a:t>
            </a:r>
            <a:r>
              <a:rPr lang="tr-TR" sz="2400" dirty="0" err="1">
                <a:latin typeface="Comic Sans MS" pitchFamily="66" charset="0"/>
              </a:rPr>
              <a:t>Renata</a:t>
            </a:r>
            <a:r>
              <a:rPr lang="tr-TR" sz="2400" dirty="0">
                <a:latin typeface="Comic Sans MS" pitchFamily="66" charset="0"/>
              </a:rPr>
              <a:t> </a:t>
            </a:r>
            <a:r>
              <a:rPr lang="tr-TR" sz="2400" dirty="0" err="1">
                <a:latin typeface="Comic Sans MS" pitchFamily="66" charset="0"/>
              </a:rPr>
              <a:t>Holod</a:t>
            </a:r>
            <a:r>
              <a:rPr lang="tr-TR" sz="2400" dirty="0">
                <a:latin typeface="Comic Sans MS" pitchFamily="66" charset="0"/>
              </a:rPr>
              <a:t>, </a:t>
            </a:r>
            <a:r>
              <a:rPr lang="tr-TR" sz="2400" dirty="0" err="1">
                <a:latin typeface="Comic Sans MS" pitchFamily="66" charset="0"/>
              </a:rPr>
              <a:t>Attilio</a:t>
            </a:r>
            <a:r>
              <a:rPr lang="tr-TR" sz="2400" dirty="0">
                <a:latin typeface="Comic Sans MS" pitchFamily="66" charset="0"/>
              </a:rPr>
              <a:t> </a:t>
            </a:r>
            <a:r>
              <a:rPr lang="tr-TR" sz="2400" dirty="0" err="1">
                <a:latin typeface="Comic Sans MS" pitchFamily="66" charset="0"/>
              </a:rPr>
              <a:t>Petruccioli</a:t>
            </a:r>
            <a:r>
              <a:rPr lang="tr-TR" sz="2400" dirty="0">
                <a:latin typeface="Comic Sans MS" pitchFamily="66" charset="0"/>
              </a:rPr>
              <a:t> </a:t>
            </a:r>
            <a:r>
              <a:rPr lang="tr-TR" sz="2400" dirty="0" err="1">
                <a:latin typeface="Comic Sans MS" pitchFamily="66" charset="0"/>
              </a:rPr>
              <a:t>and</a:t>
            </a:r>
            <a:r>
              <a:rPr lang="tr-TR" sz="2400" dirty="0">
                <a:latin typeface="Comic Sans MS" pitchFamily="66" charset="0"/>
              </a:rPr>
              <a:t> </a:t>
            </a:r>
            <a:r>
              <a:rPr lang="tr-TR" sz="2400" dirty="0" err="1">
                <a:latin typeface="Comic Sans MS" pitchFamily="66" charset="0"/>
              </a:rPr>
              <a:t>André</a:t>
            </a:r>
            <a:r>
              <a:rPr lang="tr-TR" sz="2400" dirty="0">
                <a:latin typeface="Comic Sans MS" pitchFamily="66" charset="0"/>
              </a:rPr>
              <a:t> </a:t>
            </a:r>
            <a:r>
              <a:rPr lang="tr-TR" sz="2400" dirty="0" err="1">
                <a:latin typeface="Comic Sans MS" pitchFamily="66" charset="0"/>
              </a:rPr>
              <a:t>Raymond</a:t>
            </a:r>
            <a:r>
              <a:rPr lang="tr-TR" sz="2400" dirty="0">
                <a:latin typeface="Comic Sans MS" pitchFamily="66" charset="0"/>
              </a:rPr>
              <a:t>. </a:t>
            </a:r>
            <a:r>
              <a:rPr lang="tr-TR" sz="2400" dirty="0" err="1">
                <a:latin typeface="Comic Sans MS" pitchFamily="66" charset="0"/>
              </a:rPr>
              <a:t>Leiden</a:t>
            </a:r>
            <a:r>
              <a:rPr lang="tr-TR" sz="2400" dirty="0">
                <a:latin typeface="Comic Sans MS" pitchFamily="66" charset="0"/>
              </a:rPr>
              <a:t>: </a:t>
            </a:r>
            <a:r>
              <a:rPr lang="tr-TR" sz="2400" dirty="0" err="1">
                <a:latin typeface="Comic Sans MS" pitchFamily="66" charset="0"/>
              </a:rPr>
              <a:t>Brill</a:t>
            </a:r>
            <a:r>
              <a:rPr lang="tr-TR" sz="2400" dirty="0">
                <a:latin typeface="Comic Sans MS" pitchFamily="66" charset="0"/>
              </a:rPr>
              <a:t>, 2008</a:t>
            </a:r>
          </a:p>
          <a:p>
            <a:pPr>
              <a:buFont typeface="Wingdings" pitchFamily="2" charset="2"/>
              <a:buChar char="Ø"/>
            </a:pPr>
            <a:r>
              <a:rPr lang="en-US" sz="2400" dirty="0">
                <a:latin typeface="Comic Sans MS" pitchFamily="66" charset="0"/>
              </a:rPr>
              <a:t>Clifford Edmund Bosworth - The </a:t>
            </a:r>
            <a:r>
              <a:rPr lang="en-US" sz="2400" dirty="0" err="1">
                <a:latin typeface="Comic Sans MS" pitchFamily="66" charset="0"/>
              </a:rPr>
              <a:t>Encyclopaedia</a:t>
            </a:r>
            <a:r>
              <a:rPr lang="en-US" sz="2400" dirty="0">
                <a:latin typeface="Comic Sans MS" pitchFamily="66" charset="0"/>
              </a:rPr>
              <a:t> of Islam A-B </a:t>
            </a:r>
            <a:r>
              <a:rPr lang="en-US" sz="2400" dirty="0" err="1">
                <a:latin typeface="Comic Sans MS" pitchFamily="66" charset="0"/>
              </a:rPr>
              <a:t>Vol</a:t>
            </a:r>
            <a:r>
              <a:rPr lang="en-US" sz="2400" dirty="0">
                <a:latin typeface="Comic Sans MS" pitchFamily="66" charset="0"/>
              </a:rPr>
              <a:t> 1 (</a:t>
            </a:r>
            <a:r>
              <a:rPr lang="en-US" sz="2400" dirty="0" err="1">
                <a:latin typeface="Comic Sans MS" pitchFamily="66" charset="0"/>
              </a:rPr>
              <a:t>Encyclopaedia</a:t>
            </a:r>
            <a:r>
              <a:rPr lang="en-US" sz="2400" dirty="0">
                <a:latin typeface="Comic Sans MS" pitchFamily="66" charset="0"/>
              </a:rPr>
              <a:t> of Islam New Edition)</a:t>
            </a:r>
            <a:r>
              <a:rPr lang="tr-TR" sz="2400" dirty="0">
                <a:latin typeface="Comic Sans MS" pitchFamily="66" charset="0"/>
              </a:rPr>
              <a:t>,</a:t>
            </a:r>
            <a:r>
              <a:rPr lang="en-US" sz="2400" dirty="0">
                <a:latin typeface="Comic Sans MS" pitchFamily="66" charset="0"/>
              </a:rPr>
              <a:t> 1979</a:t>
            </a:r>
            <a:endParaRPr lang="tr-TR" sz="2400" dirty="0">
              <a:latin typeface="Comic Sans MS" pitchFamily="66" charset="0"/>
            </a:endParaRPr>
          </a:p>
          <a:p>
            <a:pPr>
              <a:buFont typeface="Wingdings" pitchFamily="2" charset="2"/>
              <a:buChar char="Ø"/>
            </a:pPr>
            <a:r>
              <a:rPr lang="en-US" sz="2400" cap="small" dirty="0">
                <a:latin typeface="Comic Sans MS" pitchFamily="66" charset="0"/>
              </a:rPr>
              <a:t>Bosworth </a:t>
            </a:r>
            <a:r>
              <a:rPr lang="en-US" sz="2400" dirty="0">
                <a:latin typeface="Comic Sans MS" pitchFamily="66" charset="0"/>
              </a:rPr>
              <a:t>Edmund C. (ed.), Historic Cities of the Islamic World, Leiden-Boston, Brill, 2007</a:t>
            </a:r>
            <a:endParaRPr lang="tr-TR" sz="2400" dirty="0">
              <a:latin typeface="Comic Sans MS" pitchFamily="66" charset="0"/>
            </a:endParaRPr>
          </a:p>
          <a:p>
            <a:pPr>
              <a:buFont typeface="Wingdings" pitchFamily="2" charset="2"/>
              <a:buChar char="Ø"/>
            </a:pPr>
            <a:r>
              <a:rPr lang="tr-TR" sz="2400" dirty="0">
                <a:latin typeface="Comic Sans MS" pitchFamily="66" charset="0"/>
              </a:rPr>
              <a:t>TDV İslam Ansiklopedisi, Basra maddesi</a:t>
            </a:r>
          </a:p>
          <a:p>
            <a:pPr>
              <a:buFont typeface="Wingdings" pitchFamily="2" charset="2"/>
              <a:buChar char="Ø"/>
            </a:pPr>
            <a:r>
              <a:rPr lang="en-US" sz="2400" dirty="0">
                <a:latin typeface="Comic Sans MS" pitchFamily="66" charset="0"/>
              </a:rPr>
              <a:t>https://www.encyclopedia.com/places/asia/iraq-political-geography/basra</a:t>
            </a:r>
            <a:endParaRPr lang="tr-TR" sz="2400" dirty="0">
              <a:latin typeface="Comic Sans MS" pitchFamily="66" charset="0"/>
            </a:endParaRPr>
          </a:p>
          <a:p>
            <a:pPr>
              <a:buFont typeface="Wingdings" pitchFamily="2" charset="2"/>
              <a:buChar char="Ø"/>
            </a:pPr>
            <a:r>
              <a:rPr lang="en-US" sz="2400" dirty="0">
                <a:latin typeface="Comic Sans MS" pitchFamily="66" charset="0"/>
              </a:rPr>
              <a:t>https://www.britannica.com/place/Basra</a:t>
            </a:r>
          </a:p>
          <a:p>
            <a:pPr>
              <a:buFont typeface="Wingdings" pitchFamily="2" charset="2"/>
              <a:buChar char="Ø"/>
            </a:pPr>
            <a:endParaRPr lang="tr-TR" sz="2400" dirty="0">
              <a:latin typeface="Comic Sans MS" pitchFamily="66" charset="0"/>
            </a:endParaRPr>
          </a:p>
        </p:txBody>
      </p:sp>
      <p:sp>
        <p:nvSpPr>
          <p:cNvPr id="3" name="2 Başlık"/>
          <p:cNvSpPr>
            <a:spLocks noGrp="1"/>
          </p:cNvSpPr>
          <p:nvPr>
            <p:ph type="title"/>
          </p:nvPr>
        </p:nvSpPr>
        <p:spPr>
          <a:xfrm>
            <a:off x="2024034" y="5572140"/>
            <a:ext cx="8229600" cy="1143000"/>
          </a:xfrm>
        </p:spPr>
        <p:txBody>
          <a:bodyPr/>
          <a:lstStyle/>
          <a:p>
            <a:pPr algn="r"/>
            <a:r>
              <a:rPr lang="tr-TR" dirty="0" err="1">
                <a:latin typeface="Comic Sans MS" pitchFamily="66" charset="0"/>
              </a:rPr>
              <a:t>bibliography</a:t>
            </a:r>
            <a:endParaRPr lang="tr-TR"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524000" y="785794"/>
            <a:ext cx="9144000" cy="5286412"/>
          </a:xfrm>
        </p:spPr>
        <p:txBody>
          <a:bodyPr>
            <a:noAutofit/>
          </a:bodyPr>
          <a:lstStyle/>
          <a:p>
            <a:pPr>
              <a:lnSpc>
                <a:spcPct val="170000"/>
              </a:lnSpc>
            </a:pPr>
            <a:r>
              <a:rPr lang="en-US" sz="1500" dirty="0">
                <a:latin typeface="Comic Sans MS" pitchFamily="66" charset="0"/>
              </a:rPr>
              <a:t>According to L. </a:t>
            </a:r>
            <a:r>
              <a:rPr lang="en-US" sz="1500" dirty="0" err="1">
                <a:latin typeface="Comic Sans MS" pitchFamily="66" charset="0"/>
              </a:rPr>
              <a:t>Massignon</a:t>
            </a:r>
            <a:r>
              <a:rPr lang="en-US" sz="1500" dirty="0">
                <a:latin typeface="Comic Sans MS" pitchFamily="66" charset="0"/>
              </a:rPr>
              <a:t> who is an </a:t>
            </a:r>
            <a:r>
              <a:rPr lang="en-US" sz="1500" dirty="0" err="1">
                <a:latin typeface="Comic Sans MS" pitchFamily="66" charset="0"/>
              </a:rPr>
              <a:t>orientalist</a:t>
            </a:r>
            <a:r>
              <a:rPr lang="en-US" sz="1500" dirty="0">
                <a:latin typeface="Comic Sans MS" pitchFamily="66" charset="0"/>
              </a:rPr>
              <a:t> “Basra, in fact, is the veritable crucible in which Islamic culture assumed its form, </a:t>
            </a:r>
            <a:r>
              <a:rPr lang="en-US" sz="1500" dirty="0" err="1">
                <a:latin typeface="Comic Sans MS" pitchFamily="66" charset="0"/>
              </a:rPr>
              <a:t>crystallised</a:t>
            </a:r>
            <a:r>
              <a:rPr lang="en-US" sz="1500" dirty="0">
                <a:latin typeface="Comic Sans MS" pitchFamily="66" charset="0"/>
              </a:rPr>
              <a:t> in the classical mould, between the first and 4th century of the </a:t>
            </a:r>
            <a:r>
              <a:rPr lang="en-US" sz="1500" dirty="0" err="1">
                <a:latin typeface="Comic Sans MS" pitchFamily="66" charset="0"/>
              </a:rPr>
              <a:t>hijra</a:t>
            </a:r>
            <a:r>
              <a:rPr lang="en-US" sz="1500" dirty="0">
                <a:latin typeface="Comic Sans MS" pitchFamily="66" charset="0"/>
              </a:rPr>
              <a:t> from 16/637 to 311/923”</a:t>
            </a:r>
          </a:p>
          <a:p>
            <a:pPr>
              <a:lnSpc>
                <a:spcPct val="170000"/>
              </a:lnSpc>
            </a:pPr>
            <a:r>
              <a:rPr lang="en-US" sz="1500" dirty="0">
                <a:latin typeface="Comic Sans MS" pitchFamily="66" charset="0"/>
              </a:rPr>
              <a:t>It is, in fact, worth remembering that it was here that Arabic grammar was born and made illustrious by </a:t>
            </a:r>
            <a:r>
              <a:rPr lang="en-US" sz="1500" b="1" dirty="0" err="1">
                <a:latin typeface="Comic Sans MS" pitchFamily="66" charset="0"/>
              </a:rPr>
              <a:t>Sibawayh</a:t>
            </a:r>
            <a:r>
              <a:rPr lang="en-US" sz="1500" dirty="0">
                <a:latin typeface="Comic Sans MS" pitchFamily="66" charset="0"/>
              </a:rPr>
              <a:t> and </a:t>
            </a:r>
            <a:r>
              <a:rPr lang="en-US" sz="1500" b="1" dirty="0">
                <a:latin typeface="Comic Sans MS" pitchFamily="66" charset="0"/>
              </a:rPr>
              <a:t>al-</a:t>
            </a:r>
            <a:r>
              <a:rPr lang="en-US" sz="1500" b="1" dirty="0" err="1">
                <a:latin typeface="Comic Sans MS" pitchFamily="66" charset="0"/>
              </a:rPr>
              <a:t>Khalil</a:t>
            </a:r>
            <a:r>
              <a:rPr lang="en-US" sz="1500" b="1" dirty="0">
                <a:latin typeface="Comic Sans MS" pitchFamily="66" charset="0"/>
              </a:rPr>
              <a:t> b. Ahmad </a:t>
            </a:r>
            <a:r>
              <a:rPr lang="en-US" sz="1500" dirty="0">
                <a:latin typeface="Comic Sans MS" pitchFamily="66" charset="0"/>
              </a:rPr>
              <a:t>in particular, and that </a:t>
            </a:r>
            <a:r>
              <a:rPr lang="en-US" sz="1500" dirty="0" err="1">
                <a:latin typeface="Comic Sans MS" pitchFamily="66" charset="0"/>
              </a:rPr>
              <a:t>Mutazilism</a:t>
            </a:r>
            <a:r>
              <a:rPr lang="en-US" sz="1500" dirty="0">
                <a:latin typeface="Comic Sans MS" pitchFamily="66" charset="0"/>
              </a:rPr>
              <a:t> was developed with </a:t>
            </a:r>
            <a:r>
              <a:rPr lang="en-US" sz="1500" b="1" dirty="0">
                <a:latin typeface="Comic Sans MS" pitchFamily="66" charset="0"/>
              </a:rPr>
              <a:t>Wail b. Ata, </a:t>
            </a:r>
            <a:r>
              <a:rPr lang="en-US" sz="1500" b="1" dirty="0" err="1">
                <a:latin typeface="Comic Sans MS" pitchFamily="66" charset="0"/>
              </a:rPr>
              <a:t>Amr</a:t>
            </a:r>
            <a:r>
              <a:rPr lang="en-US" sz="1500" b="1" dirty="0">
                <a:latin typeface="Comic Sans MS" pitchFamily="66" charset="0"/>
              </a:rPr>
              <a:t> b. </a:t>
            </a:r>
            <a:r>
              <a:rPr lang="en-US" sz="1500" b="1" dirty="0" err="1">
                <a:latin typeface="Comic Sans MS" pitchFamily="66" charset="0"/>
              </a:rPr>
              <a:t>Ubayd</a:t>
            </a:r>
            <a:r>
              <a:rPr lang="en-US" sz="1500" b="1" dirty="0">
                <a:latin typeface="Comic Sans MS" pitchFamily="66" charset="0"/>
              </a:rPr>
              <a:t>, al-</a:t>
            </a:r>
            <a:r>
              <a:rPr lang="en-US" sz="1500" b="1" dirty="0" err="1">
                <a:latin typeface="Comic Sans MS" pitchFamily="66" charset="0"/>
              </a:rPr>
              <a:t>Nazzam</a:t>
            </a:r>
            <a:r>
              <a:rPr lang="en-US" sz="1500" b="1" dirty="0">
                <a:latin typeface="Comic Sans MS" pitchFamily="66" charset="0"/>
              </a:rPr>
              <a:t> </a:t>
            </a:r>
            <a:r>
              <a:rPr lang="en-US" sz="1500" dirty="0">
                <a:latin typeface="Comic Sans MS" pitchFamily="66" charset="0"/>
              </a:rPr>
              <a:t>and so many others; here also it was that scholars such as </a:t>
            </a:r>
            <a:r>
              <a:rPr lang="en-US" sz="1500" b="1" dirty="0">
                <a:latin typeface="Comic Sans MS" pitchFamily="66" charset="0"/>
              </a:rPr>
              <a:t>Abu </a:t>
            </a:r>
            <a:r>
              <a:rPr lang="en-US" sz="1500" b="1" dirty="0" err="1">
                <a:latin typeface="Comic Sans MS" pitchFamily="66" charset="0"/>
              </a:rPr>
              <a:t>Amr</a:t>
            </a:r>
            <a:r>
              <a:rPr lang="en-US" sz="1500" b="1" dirty="0">
                <a:latin typeface="Comic Sans MS" pitchFamily="66" charset="0"/>
              </a:rPr>
              <a:t> b. al-Ala, Abu </a:t>
            </a:r>
            <a:r>
              <a:rPr lang="en-US" sz="1500" b="1" dirty="0" err="1">
                <a:latin typeface="Comic Sans MS" pitchFamily="66" charset="0"/>
              </a:rPr>
              <a:t>Ubayda</a:t>
            </a:r>
            <a:r>
              <a:rPr lang="en-US" sz="1500" b="1" dirty="0">
                <a:latin typeface="Comic Sans MS" pitchFamily="66" charset="0"/>
              </a:rPr>
              <a:t>, al-</a:t>
            </a:r>
            <a:r>
              <a:rPr lang="en-US" sz="1500" b="1" dirty="0" err="1">
                <a:latin typeface="Comic Sans MS" pitchFamily="66" charset="0"/>
              </a:rPr>
              <a:t>Asmai</a:t>
            </a:r>
            <a:r>
              <a:rPr lang="en-US" sz="1500" dirty="0">
                <a:latin typeface="Comic Sans MS" pitchFamily="66" charset="0"/>
              </a:rPr>
              <a:t> and </a:t>
            </a:r>
            <a:r>
              <a:rPr lang="en-US" sz="1500" b="1" dirty="0">
                <a:latin typeface="Comic Sans MS" pitchFamily="66" charset="0"/>
              </a:rPr>
              <a:t>Abu ’l-</a:t>
            </a:r>
            <a:r>
              <a:rPr lang="en-US" sz="1500" b="1" dirty="0" err="1">
                <a:latin typeface="Comic Sans MS" pitchFamily="66" charset="0"/>
              </a:rPr>
              <a:t>Hasan</a:t>
            </a:r>
            <a:r>
              <a:rPr lang="en-US" sz="1500" b="1" dirty="0">
                <a:latin typeface="Comic Sans MS" pitchFamily="66" charset="0"/>
              </a:rPr>
              <a:t> al-Mad</a:t>
            </a:r>
            <a:r>
              <a:rPr lang="tr-TR" sz="1500" b="1" dirty="0" err="1">
                <a:latin typeface="Comic Sans MS" pitchFamily="66" charset="0"/>
              </a:rPr>
              <a:t>aini</a:t>
            </a:r>
            <a:r>
              <a:rPr lang="en-US" sz="1500" b="1" dirty="0">
                <a:latin typeface="Comic Sans MS" pitchFamily="66" charset="0"/>
              </a:rPr>
              <a:t> </a:t>
            </a:r>
            <a:r>
              <a:rPr lang="en-US" sz="1500" dirty="0">
                <a:latin typeface="Comic Sans MS" pitchFamily="66" charset="0"/>
              </a:rPr>
              <a:t>collected verses and historical traditions which nurtured the works of later writers.</a:t>
            </a:r>
            <a:endParaRPr lang="tr-TR" sz="1500" dirty="0">
              <a:latin typeface="Comic Sans MS" pitchFamily="66" charset="0"/>
            </a:endParaRPr>
          </a:p>
          <a:p>
            <a:pPr>
              <a:lnSpc>
                <a:spcPct val="170000"/>
              </a:lnSpc>
            </a:pPr>
            <a:r>
              <a:rPr lang="en-US" sz="1500" dirty="0">
                <a:latin typeface="Comic Sans MS" pitchFamily="66" charset="0"/>
              </a:rPr>
              <a:t>In the religious sphere, the sciences shone with an intense brilliance, while </a:t>
            </a:r>
            <a:r>
              <a:rPr lang="en-US" sz="1500" b="1" dirty="0">
                <a:latin typeface="Comic Sans MS" pitchFamily="66" charset="0"/>
              </a:rPr>
              <a:t>al-</a:t>
            </a:r>
            <a:r>
              <a:rPr lang="en-US" sz="1500" b="1" dirty="0" err="1">
                <a:latin typeface="Comic Sans MS" pitchFamily="66" charset="0"/>
              </a:rPr>
              <a:t>Hasan</a:t>
            </a:r>
            <a:r>
              <a:rPr lang="tr-TR" sz="1500" b="1" dirty="0">
                <a:latin typeface="Comic Sans MS" pitchFamily="66" charset="0"/>
              </a:rPr>
              <a:t> </a:t>
            </a:r>
            <a:r>
              <a:rPr lang="en-US" sz="1500" b="1" dirty="0">
                <a:latin typeface="Comic Sans MS" pitchFamily="66" charset="0"/>
              </a:rPr>
              <a:t>al-</a:t>
            </a:r>
            <a:r>
              <a:rPr lang="en-US" sz="1500" b="1" dirty="0" err="1">
                <a:latin typeface="Comic Sans MS" pitchFamily="66" charset="0"/>
              </a:rPr>
              <a:t>Basri</a:t>
            </a:r>
            <a:r>
              <a:rPr lang="en-US" sz="1500" b="1" dirty="0">
                <a:latin typeface="Comic Sans MS" pitchFamily="66" charset="0"/>
              </a:rPr>
              <a:t> </a:t>
            </a:r>
            <a:r>
              <a:rPr lang="en-US" sz="1500" dirty="0">
                <a:latin typeface="Comic Sans MS" pitchFamily="66" charset="0"/>
              </a:rPr>
              <a:t>and his disciples founded mysticism such as </a:t>
            </a:r>
            <a:r>
              <a:rPr lang="en-US" sz="1500" b="1" dirty="0" err="1">
                <a:latin typeface="Comic Sans MS" pitchFamily="66" charset="0"/>
              </a:rPr>
              <a:t>Rab'ia</a:t>
            </a:r>
            <a:r>
              <a:rPr lang="en-US" sz="1500" b="1" dirty="0">
                <a:latin typeface="Comic Sans MS" pitchFamily="66" charset="0"/>
              </a:rPr>
              <a:t> of Basra </a:t>
            </a:r>
            <a:r>
              <a:rPr lang="en-US" sz="1500" dirty="0">
                <a:latin typeface="Comic Sans MS" pitchFamily="66" charset="0"/>
              </a:rPr>
              <a:t>(</a:t>
            </a:r>
            <a:r>
              <a:rPr lang="en-US" sz="1500" dirty="0" err="1">
                <a:latin typeface="Comic Sans MS" pitchFamily="66" charset="0"/>
              </a:rPr>
              <a:t>Rabia</a:t>
            </a:r>
            <a:r>
              <a:rPr lang="en-US" sz="1500" dirty="0">
                <a:latin typeface="Comic Sans MS" pitchFamily="66" charset="0"/>
              </a:rPr>
              <a:t> al- </a:t>
            </a:r>
            <a:r>
              <a:rPr lang="en-US" sz="1500" dirty="0" err="1">
                <a:latin typeface="Comic Sans MS" pitchFamily="66" charset="0"/>
              </a:rPr>
              <a:t>Adawiyya</a:t>
            </a:r>
            <a:r>
              <a:rPr lang="en-US" sz="1500" dirty="0">
                <a:latin typeface="Comic Sans MS" pitchFamily="66" charset="0"/>
              </a:rPr>
              <a:t>). In the field of poetry, Basra can claim the great Umayyad poets and the modernists </a:t>
            </a:r>
            <a:r>
              <a:rPr lang="en-US" sz="1500" b="1" dirty="0" err="1">
                <a:latin typeface="Comic Sans MS" pitchFamily="66" charset="0"/>
              </a:rPr>
              <a:t>Bashshr</a:t>
            </a:r>
            <a:r>
              <a:rPr lang="en-US" sz="1500" b="1" dirty="0">
                <a:latin typeface="Comic Sans MS" pitchFamily="66" charset="0"/>
              </a:rPr>
              <a:t> b. </a:t>
            </a:r>
            <a:r>
              <a:rPr lang="en-US" sz="1500" b="1" dirty="0" err="1">
                <a:latin typeface="Comic Sans MS" pitchFamily="66" charset="0"/>
              </a:rPr>
              <a:t>Burd</a:t>
            </a:r>
            <a:r>
              <a:rPr lang="en-US" sz="1500" b="1" dirty="0">
                <a:latin typeface="Comic Sans MS" pitchFamily="66" charset="0"/>
              </a:rPr>
              <a:t> </a:t>
            </a:r>
            <a:r>
              <a:rPr lang="en-US" sz="1500" dirty="0">
                <a:latin typeface="Comic Sans MS" pitchFamily="66" charset="0"/>
              </a:rPr>
              <a:t>and </a:t>
            </a:r>
            <a:r>
              <a:rPr lang="en-US" sz="1500" b="1" dirty="0">
                <a:latin typeface="Comic Sans MS" pitchFamily="66" charset="0"/>
              </a:rPr>
              <a:t>Abu </a:t>
            </a:r>
            <a:r>
              <a:rPr lang="en-US" sz="1500" b="1" dirty="0" err="1">
                <a:latin typeface="Comic Sans MS" pitchFamily="66" charset="0"/>
              </a:rPr>
              <a:t>Nuws</a:t>
            </a:r>
            <a:r>
              <a:rPr lang="en-US" sz="1500" dirty="0">
                <a:latin typeface="Comic Sans MS" pitchFamily="66" charset="0"/>
              </a:rPr>
              <a:t>; finally, it was in this city that Arabic prose was born, with </a:t>
            </a:r>
            <a:r>
              <a:rPr lang="en-US" sz="1500" b="1" dirty="0" err="1">
                <a:latin typeface="Comic Sans MS" pitchFamily="66" charset="0"/>
              </a:rPr>
              <a:t>Ibn</a:t>
            </a:r>
            <a:r>
              <a:rPr lang="en-US" sz="1500" b="1" dirty="0">
                <a:latin typeface="Comic Sans MS" pitchFamily="66" charset="0"/>
              </a:rPr>
              <a:t> al-</a:t>
            </a:r>
            <a:r>
              <a:rPr lang="en-US" sz="1500" b="1" dirty="0" err="1">
                <a:latin typeface="Comic Sans MS" pitchFamily="66" charset="0"/>
              </a:rPr>
              <a:t>Muqaffa</a:t>
            </a:r>
            <a:r>
              <a:rPr lang="en-US" sz="1500" dirty="0">
                <a:latin typeface="Comic Sans MS" pitchFamily="66" charset="0"/>
              </a:rPr>
              <a:t>, </a:t>
            </a:r>
            <a:r>
              <a:rPr lang="en-US" sz="1500" b="1" dirty="0" err="1">
                <a:latin typeface="Comic Sans MS" pitchFamily="66" charset="0"/>
              </a:rPr>
              <a:t>Sahl</a:t>
            </a:r>
            <a:r>
              <a:rPr lang="en-US" sz="1500" b="1" dirty="0">
                <a:latin typeface="Comic Sans MS" pitchFamily="66" charset="0"/>
              </a:rPr>
              <a:t> b. </a:t>
            </a:r>
            <a:r>
              <a:rPr lang="en-US" sz="1500" b="1" dirty="0" err="1">
                <a:latin typeface="Comic Sans MS" pitchFamily="66" charset="0"/>
              </a:rPr>
              <a:t>Harun</a:t>
            </a:r>
            <a:r>
              <a:rPr lang="en-US" sz="1500" b="1" dirty="0">
                <a:latin typeface="Comic Sans MS" pitchFamily="66" charset="0"/>
              </a:rPr>
              <a:t> </a:t>
            </a:r>
            <a:r>
              <a:rPr lang="en-US" sz="1500" dirty="0">
                <a:latin typeface="Comic Sans MS" pitchFamily="66" charset="0"/>
              </a:rPr>
              <a:t>and </a:t>
            </a:r>
            <a:r>
              <a:rPr lang="en-US" sz="1500" b="1" dirty="0">
                <a:latin typeface="Comic Sans MS" pitchFamily="66" charset="0"/>
              </a:rPr>
              <a:t>al-</a:t>
            </a:r>
            <a:r>
              <a:rPr lang="en-US" sz="1500" b="1" dirty="0" err="1">
                <a:latin typeface="Comic Sans MS" pitchFamily="66" charset="0"/>
              </a:rPr>
              <a:t>Jahiz</a:t>
            </a:r>
            <a:r>
              <a:rPr lang="en-US" sz="1500" dirty="0">
                <a:latin typeface="Comic Sans MS" pitchFamily="66" charset="0"/>
              </a:rPr>
              <a:t>. </a:t>
            </a:r>
            <a:endParaRPr lang="tr-TR" sz="1500" dirty="0">
              <a:latin typeface="Comic Sans MS" pitchFamily="66" charset="0"/>
            </a:endParaRPr>
          </a:p>
        </p:txBody>
      </p:sp>
      <p:sp>
        <p:nvSpPr>
          <p:cNvPr id="3" name="2 Başlık"/>
          <p:cNvSpPr>
            <a:spLocks noGrp="1"/>
          </p:cNvSpPr>
          <p:nvPr>
            <p:ph type="title"/>
          </p:nvPr>
        </p:nvSpPr>
        <p:spPr>
          <a:xfrm>
            <a:off x="2095472" y="5715000"/>
            <a:ext cx="8229600" cy="1143000"/>
          </a:xfrm>
        </p:spPr>
        <p:txBody>
          <a:bodyPr/>
          <a:lstStyle/>
          <a:p>
            <a:pPr algn="r"/>
            <a:r>
              <a:rPr lang="tr-TR" dirty="0" err="1">
                <a:latin typeface="Comic Sans MS" pitchFamily="66" charset="0"/>
              </a:rPr>
              <a:t>culture</a:t>
            </a:r>
            <a:endParaRPr lang="tr-TR" dirty="0">
              <a:latin typeface="Comic Sans MS" pitchFamily="66" charset="0"/>
            </a:endParaRPr>
          </a:p>
        </p:txBody>
      </p:sp>
      <p:sp>
        <p:nvSpPr>
          <p:cNvPr id="5" name="2 Başlık"/>
          <p:cNvSpPr txBox="1">
            <a:spLocks/>
          </p:cNvSpPr>
          <p:nvPr/>
        </p:nvSpPr>
        <p:spPr>
          <a:xfrm>
            <a:off x="1809720" y="0"/>
            <a:ext cx="8858280" cy="642918"/>
          </a:xfrm>
          <a:prstGeom prst="rect">
            <a:avLst/>
          </a:prstGeom>
        </p:spPr>
        <p:txBody>
          <a:bodyPr vert="horz" rtlCol="0" anchor="ctr">
            <a:noAutofit/>
            <a:scene3d>
              <a:camera prst="orthographicFront"/>
              <a:lightRig rig="soft" dir="t"/>
            </a:scene3d>
            <a:sp3d prstMaterial="softEdge">
              <a:bevelT w="25400" h="25400"/>
            </a:sp3d>
          </a:bodyPr>
          <a:lstStyle/>
          <a:p>
            <a:pPr lvl="0">
              <a:lnSpc>
                <a:spcPct val="170000"/>
              </a:lnSpc>
              <a:spcBef>
                <a:spcPct val="0"/>
              </a:spcBef>
            </a:pPr>
            <a:r>
              <a:rPr lang="tr-TR" sz="3200" b="1" dirty="0" err="1">
                <a:latin typeface="Comic Sans MS" pitchFamily="66" charset="0"/>
              </a:rPr>
              <a:t>The</a:t>
            </a:r>
            <a:r>
              <a:rPr lang="tr-TR" sz="3200" b="1" dirty="0">
                <a:latin typeface="Comic Sans MS" pitchFamily="66" charset="0"/>
              </a:rPr>
              <a:t> </a:t>
            </a:r>
            <a:r>
              <a:rPr lang="tr-TR" sz="3200" b="1" dirty="0" err="1">
                <a:latin typeface="Comic Sans MS" pitchFamily="66" charset="0"/>
              </a:rPr>
              <a:t>contributions</a:t>
            </a:r>
            <a:r>
              <a:rPr lang="tr-TR" sz="3200" b="1" dirty="0">
                <a:latin typeface="Comic Sans MS" pitchFamily="66" charset="0"/>
              </a:rPr>
              <a:t> </a:t>
            </a:r>
            <a:r>
              <a:rPr lang="tr-TR" sz="3200" b="1" dirty="0" err="1">
                <a:latin typeface="Comic Sans MS" pitchFamily="66" charset="0"/>
              </a:rPr>
              <a:t>to</a:t>
            </a:r>
            <a:r>
              <a:rPr lang="tr-TR" sz="3200" b="1" dirty="0">
                <a:latin typeface="Comic Sans MS" pitchFamily="66" charset="0"/>
              </a:rPr>
              <a:t> </a:t>
            </a:r>
            <a:r>
              <a:rPr lang="tr-TR" sz="3200" b="1" dirty="0" err="1">
                <a:latin typeface="Comic Sans MS" pitchFamily="66" charset="0"/>
              </a:rPr>
              <a:t>Islamic</a:t>
            </a:r>
            <a:r>
              <a:rPr lang="tr-TR" sz="3200" b="1" dirty="0">
                <a:latin typeface="Comic Sans MS" pitchFamily="66" charset="0"/>
              </a:rPr>
              <a:t> </a:t>
            </a:r>
            <a:r>
              <a:rPr lang="tr-TR" sz="3200" b="1" dirty="0" err="1">
                <a:latin typeface="Comic Sans MS" pitchFamily="66" charset="0"/>
              </a:rPr>
              <a:t>Civilization</a:t>
            </a:r>
            <a:endParaRPr lang="tr-TR" sz="3200" b="1" dirty="0">
              <a:solidFill>
                <a:schemeClr val="tx2"/>
              </a:solidFill>
              <a:effectLst>
                <a:outerShdw blurRad="31750" dist="25400" dir="5400000" algn="tl" rotWithShape="0">
                  <a:srgbClr val="000000">
                    <a:alpha val="25000"/>
                  </a:srgbClr>
                </a:outerShdw>
              </a:effectLst>
              <a:latin typeface="Comic Sans MS" pitchFamily="66"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2" name="Picture 2" descr="C:\Users\hakansan\Desktop\basra\The mausoleum of Hassan al-Basri.PNG"/>
          <p:cNvPicPr>
            <a:picLocks noChangeAspect="1" noChangeArrowheads="1"/>
          </p:cNvPicPr>
          <p:nvPr/>
        </p:nvPicPr>
        <p:blipFill rotWithShape="1">
          <a:blip r:embed="rId2"/>
          <a:srcRect t="14659" r="-1" b="6372"/>
          <a:stretch/>
        </p:blipFill>
        <p:spPr bwMode="auto">
          <a:xfrm>
            <a:off x="-1" y="-1"/>
            <a:ext cx="12188952" cy="6858000"/>
          </a:xfrm>
          <a:prstGeom prst="rect">
            <a:avLst/>
          </a:prstGeom>
          <a:noFill/>
        </p:spPr>
      </p:pic>
      <p:sp>
        <p:nvSpPr>
          <p:cNvPr id="75" name="Rectangle 74">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a:solidFill>
                  <a:schemeClr val="bg1"/>
                </a:solidFill>
              </a:rPr>
              <a:t>culture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38282" y="1000109"/>
            <a:ext cx="8572560" cy="4143404"/>
          </a:xfrm>
        </p:spPr>
        <p:txBody>
          <a:bodyPr>
            <a:normAutofit/>
          </a:bodyPr>
          <a:lstStyle/>
          <a:p>
            <a:pPr>
              <a:lnSpc>
                <a:spcPct val="150000"/>
              </a:lnSpc>
              <a:buFont typeface="Wingdings" pitchFamily="2" charset="2"/>
              <a:buChar char="Ø"/>
            </a:pPr>
            <a:r>
              <a:rPr lang="en-US" sz="2000" dirty="0">
                <a:latin typeface="Comic Sans MS" pitchFamily="66" charset="0"/>
              </a:rPr>
              <a:t>Because of the numerous demolitions in Basra, there is nothing left of the ancient</a:t>
            </a:r>
            <a:r>
              <a:rPr lang="tr-TR" sz="2000" dirty="0">
                <a:latin typeface="Comic Sans MS" pitchFamily="66" charset="0"/>
              </a:rPr>
              <a:t> </a:t>
            </a:r>
            <a:r>
              <a:rPr lang="en-US" sz="2000" dirty="0">
                <a:latin typeface="Comic Sans MS" pitchFamily="66" charset="0"/>
              </a:rPr>
              <a:t>metropolis save a building known by the name of </a:t>
            </a:r>
            <a:r>
              <a:rPr lang="en-US" sz="2000" dirty="0" err="1">
                <a:latin typeface="Comic Sans MS" pitchFamily="66" charset="0"/>
              </a:rPr>
              <a:t>Masjid</a:t>
            </a:r>
            <a:r>
              <a:rPr lang="en-US" sz="2000" dirty="0">
                <a:latin typeface="Comic Sans MS" pitchFamily="66" charset="0"/>
              </a:rPr>
              <a:t> Ali and the tombs of </a:t>
            </a:r>
            <a:r>
              <a:rPr lang="en-US" sz="2000" dirty="0" err="1">
                <a:latin typeface="Comic Sans MS" pitchFamily="66" charset="0"/>
              </a:rPr>
              <a:t>Talha</a:t>
            </a:r>
            <a:r>
              <a:rPr lang="en-US" sz="2000" dirty="0">
                <a:latin typeface="Comic Sans MS" pitchFamily="66" charset="0"/>
              </a:rPr>
              <a:t>, al-</a:t>
            </a:r>
            <a:r>
              <a:rPr lang="en-US" sz="2000" dirty="0" err="1">
                <a:latin typeface="Comic Sans MS" pitchFamily="66" charset="0"/>
              </a:rPr>
              <a:t>Zubayr</a:t>
            </a:r>
            <a:r>
              <a:rPr lang="en-US" sz="2000" dirty="0">
                <a:latin typeface="Comic Sans MS" pitchFamily="66" charset="0"/>
              </a:rPr>
              <a:t>, </a:t>
            </a:r>
            <a:r>
              <a:rPr lang="en-US" sz="2000" dirty="0" err="1">
                <a:latin typeface="Comic Sans MS" pitchFamily="66" charset="0"/>
              </a:rPr>
              <a:t>Ibn</a:t>
            </a:r>
            <a:r>
              <a:rPr lang="en-US" sz="2000" dirty="0">
                <a:latin typeface="Comic Sans MS" pitchFamily="66" charset="0"/>
              </a:rPr>
              <a:t> </a:t>
            </a:r>
            <a:r>
              <a:rPr lang="en-US" sz="2000" dirty="0" err="1">
                <a:latin typeface="Comic Sans MS" pitchFamily="66" charset="0"/>
              </a:rPr>
              <a:t>Sirin</a:t>
            </a:r>
            <a:r>
              <a:rPr lang="en-US" sz="2000" dirty="0">
                <a:latin typeface="Comic Sans MS" pitchFamily="66" charset="0"/>
              </a:rPr>
              <a:t> and al-</a:t>
            </a:r>
            <a:r>
              <a:rPr lang="en-US" sz="2000" dirty="0" err="1">
                <a:latin typeface="Comic Sans MS" pitchFamily="66" charset="0"/>
              </a:rPr>
              <a:t>Hasan</a:t>
            </a:r>
            <a:r>
              <a:rPr lang="en-US" sz="2000" dirty="0">
                <a:latin typeface="Comic Sans MS" pitchFamily="66" charset="0"/>
              </a:rPr>
              <a:t> al-</a:t>
            </a:r>
            <a:r>
              <a:rPr lang="en-US" sz="2000" dirty="0" err="1">
                <a:latin typeface="Comic Sans MS" pitchFamily="66" charset="0"/>
              </a:rPr>
              <a:t>Basri</a:t>
            </a:r>
            <a:r>
              <a:rPr lang="tr-TR" sz="2000" dirty="0">
                <a:latin typeface="Comic Sans MS" pitchFamily="66" charset="0"/>
              </a:rPr>
              <a:t>.</a:t>
            </a:r>
          </a:p>
          <a:p>
            <a:pPr>
              <a:lnSpc>
                <a:spcPct val="150000"/>
              </a:lnSpc>
              <a:buFont typeface="Wingdings" pitchFamily="2" charset="2"/>
              <a:buChar char="Ø"/>
            </a:pPr>
            <a:r>
              <a:rPr lang="tr-TR" sz="2000" dirty="0">
                <a:latin typeface="Comic Sans MS" pitchFamily="66" charset="0"/>
              </a:rPr>
              <a:t>T</a:t>
            </a:r>
            <a:r>
              <a:rPr lang="en-US" sz="2000" dirty="0">
                <a:latin typeface="Comic Sans MS" pitchFamily="66" charset="0"/>
              </a:rPr>
              <a:t>he title above is very famous phrase in the middle east and its literally mean</a:t>
            </a:r>
            <a:r>
              <a:rPr lang="tr-TR" sz="2000" dirty="0" err="1">
                <a:latin typeface="Comic Sans MS" pitchFamily="66" charset="0"/>
              </a:rPr>
              <a:t>ing</a:t>
            </a:r>
            <a:r>
              <a:rPr lang="en-US" sz="2000" dirty="0">
                <a:latin typeface="Comic Sans MS" pitchFamily="66" charset="0"/>
              </a:rPr>
              <a:t> that after Basra was devastated. This is really sad that instead of being Venice of the middle east, Basra is mentioned as being devastated</a:t>
            </a:r>
            <a:endParaRPr lang="tr-TR" sz="2000" dirty="0">
              <a:latin typeface="Comic Sans MS" pitchFamily="66" charset="0"/>
            </a:endParaRPr>
          </a:p>
          <a:p>
            <a:pPr>
              <a:lnSpc>
                <a:spcPct val="150000"/>
              </a:lnSpc>
              <a:buFont typeface="Wingdings" pitchFamily="2" charset="2"/>
              <a:buChar char="Ø"/>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a:p>
            <a:pPr>
              <a:lnSpc>
                <a:spcPct val="150000"/>
              </a:lnSpc>
              <a:buNone/>
            </a:pPr>
            <a:endParaRPr lang="tr-TR" sz="2000" dirty="0">
              <a:latin typeface="Comic Sans MS" pitchFamily="66" charset="0"/>
            </a:endParaRPr>
          </a:p>
        </p:txBody>
      </p:sp>
      <p:sp>
        <p:nvSpPr>
          <p:cNvPr id="3" name="2 Başlık"/>
          <p:cNvSpPr>
            <a:spLocks noGrp="1"/>
          </p:cNvSpPr>
          <p:nvPr>
            <p:ph type="title"/>
          </p:nvPr>
        </p:nvSpPr>
        <p:spPr>
          <a:xfrm>
            <a:off x="2024034" y="5715000"/>
            <a:ext cx="8229600" cy="1143000"/>
          </a:xfrm>
        </p:spPr>
        <p:txBody>
          <a:bodyPr/>
          <a:lstStyle/>
          <a:p>
            <a:pPr algn="r"/>
            <a:r>
              <a:rPr lang="tr-TR" dirty="0" err="1">
                <a:latin typeface="Comic Sans MS" pitchFamily="66" charset="0"/>
              </a:rPr>
              <a:t>architecture</a:t>
            </a:r>
            <a:endParaRPr lang="tr-TR" dirty="0">
              <a:latin typeface="Comic Sans MS" pitchFamily="66" charset="0"/>
            </a:endParaRPr>
          </a:p>
        </p:txBody>
      </p:sp>
      <p:sp>
        <p:nvSpPr>
          <p:cNvPr id="8" name="7 Dikdörtgen"/>
          <p:cNvSpPr/>
          <p:nvPr/>
        </p:nvSpPr>
        <p:spPr>
          <a:xfrm>
            <a:off x="1881158" y="214291"/>
            <a:ext cx="8001056" cy="646331"/>
          </a:xfrm>
          <a:prstGeom prst="rect">
            <a:avLst/>
          </a:prstGeom>
        </p:spPr>
        <p:txBody>
          <a:bodyPr wrap="square">
            <a:spAutoFit/>
          </a:bodyPr>
          <a:lstStyle/>
          <a:p>
            <a:pPr algn="ctr"/>
            <a:r>
              <a:rPr lang="en-US" sz="3600" b="1" dirty="0" err="1">
                <a:latin typeface="Comic Sans MS" pitchFamily="66" charset="0"/>
              </a:rPr>
              <a:t>ba'de</a:t>
            </a:r>
            <a:r>
              <a:rPr lang="en-US" sz="3600" b="1" dirty="0">
                <a:latin typeface="Comic Sans MS" pitchFamily="66" charset="0"/>
              </a:rPr>
              <a:t> </a:t>
            </a:r>
            <a:r>
              <a:rPr lang="en-US" sz="3600" b="1" dirty="0" err="1">
                <a:latin typeface="Comic Sans MS" pitchFamily="66" charset="0"/>
              </a:rPr>
              <a:t>harab</a:t>
            </a:r>
            <a:r>
              <a:rPr lang="en-US" sz="3600" b="1" dirty="0">
                <a:latin typeface="Comic Sans MS" pitchFamily="66" charset="0"/>
              </a:rPr>
              <a:t> al-</a:t>
            </a:r>
            <a:r>
              <a:rPr lang="en-US" sz="3600" b="1" dirty="0" err="1">
                <a:latin typeface="Comic Sans MS" pitchFamily="66" charset="0"/>
              </a:rPr>
              <a:t>basra</a:t>
            </a:r>
            <a:endParaRPr lang="en-US" sz="3600" b="1"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38282" y="3786192"/>
            <a:ext cx="8443914" cy="1357321"/>
          </a:xfrm>
        </p:spPr>
        <p:txBody>
          <a:bodyPr>
            <a:normAutofit fontScale="25000" lnSpcReduction="20000"/>
          </a:bodyPr>
          <a:lstStyle/>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endParaRPr lang="tr-TR" sz="1100" dirty="0"/>
          </a:p>
          <a:p>
            <a:pPr>
              <a:buNone/>
            </a:pPr>
            <a:r>
              <a:rPr lang="tr-TR" sz="4400" dirty="0"/>
              <a:t>https://www.researchgate.net/figure/Traditional-house-from-zone-I-Old-Basra-Habitat_fig5_273480113</a:t>
            </a:r>
          </a:p>
        </p:txBody>
      </p:sp>
      <p:sp>
        <p:nvSpPr>
          <p:cNvPr id="3" name="2 Başlık"/>
          <p:cNvSpPr>
            <a:spLocks noGrp="1"/>
          </p:cNvSpPr>
          <p:nvPr>
            <p:ph type="title"/>
          </p:nvPr>
        </p:nvSpPr>
        <p:spPr>
          <a:xfrm>
            <a:off x="2024034" y="5715000"/>
            <a:ext cx="8229600" cy="1143000"/>
          </a:xfrm>
        </p:spPr>
        <p:txBody>
          <a:bodyPr/>
          <a:lstStyle/>
          <a:p>
            <a:pPr algn="r"/>
            <a:r>
              <a:rPr lang="tr-TR" dirty="0" err="1">
                <a:latin typeface="Comic Sans MS" pitchFamily="66" charset="0"/>
              </a:rPr>
              <a:t>architecture</a:t>
            </a:r>
            <a:endParaRPr lang="tr-TR" dirty="0">
              <a:latin typeface="Comic Sans MS" pitchFamily="66" charset="0"/>
            </a:endParaRPr>
          </a:p>
        </p:txBody>
      </p:sp>
      <p:pic>
        <p:nvPicPr>
          <p:cNvPr id="1028" name="Picture 4" descr="C:\Users\hakansan\Downloads\The-different-building-systems-categories-from-West-Asia-Region.png"/>
          <p:cNvPicPr>
            <a:picLocks noChangeAspect="1" noChangeArrowheads="1"/>
          </p:cNvPicPr>
          <p:nvPr/>
        </p:nvPicPr>
        <p:blipFill>
          <a:blip r:embed="rId2"/>
          <a:srcRect/>
          <a:stretch>
            <a:fillRect/>
          </a:stretch>
        </p:blipFill>
        <p:spPr bwMode="auto">
          <a:xfrm>
            <a:off x="1881158" y="928670"/>
            <a:ext cx="8394514" cy="4357718"/>
          </a:xfrm>
          <a:prstGeom prst="rect">
            <a:avLst/>
          </a:prstGeom>
          <a:noFill/>
        </p:spPr>
      </p:pic>
      <p:sp>
        <p:nvSpPr>
          <p:cNvPr id="8" name="7 Dikdörtgen"/>
          <p:cNvSpPr/>
          <p:nvPr/>
        </p:nvSpPr>
        <p:spPr>
          <a:xfrm>
            <a:off x="1881158" y="500042"/>
            <a:ext cx="8001056" cy="369332"/>
          </a:xfrm>
          <a:prstGeom prst="rect">
            <a:avLst/>
          </a:prstGeom>
        </p:spPr>
        <p:txBody>
          <a:bodyPr wrap="square">
            <a:spAutoFit/>
          </a:bodyPr>
          <a:lstStyle/>
          <a:p>
            <a:pPr algn="ctr"/>
            <a:r>
              <a:rPr lang="en-US" dirty="0">
                <a:latin typeface="Comic Sans MS" pitchFamily="66" charset="0"/>
              </a:rPr>
              <a:t>The different building systems categories from West Asia Region.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52596" y="4714884"/>
            <a:ext cx="8229600" cy="1143008"/>
          </a:xfrm>
        </p:spPr>
        <p:txBody>
          <a:bodyPr>
            <a:normAutofit fontScale="92500" lnSpcReduction="20000"/>
          </a:bodyPr>
          <a:lstStyle/>
          <a:p>
            <a:pPr>
              <a:buNone/>
            </a:pPr>
            <a:r>
              <a:rPr lang="tr-TR" sz="1100" dirty="0"/>
              <a:t>https://www.researchgate.net/figure/Traditional-house-from-zone-I-Old-Basra-Habitat_fig5_273480113</a:t>
            </a:r>
          </a:p>
          <a:p>
            <a:pPr>
              <a:buNone/>
            </a:pPr>
            <a:endParaRPr lang="tr-TR" sz="2400" dirty="0">
              <a:latin typeface="Comic Sans MS" pitchFamily="66" charset="0"/>
            </a:endParaRPr>
          </a:p>
          <a:p>
            <a:pPr algn="ctr">
              <a:buNone/>
            </a:pPr>
            <a:r>
              <a:rPr lang="en-US" sz="2400" dirty="0">
                <a:latin typeface="Comic Sans MS" pitchFamily="66" charset="0"/>
              </a:rPr>
              <a:t>Traditional house from zone I (Old Basra Habitat)</a:t>
            </a:r>
          </a:p>
          <a:p>
            <a:pPr>
              <a:buNone/>
            </a:pPr>
            <a:endParaRPr lang="tr-TR" sz="1100" dirty="0"/>
          </a:p>
        </p:txBody>
      </p:sp>
      <p:sp>
        <p:nvSpPr>
          <p:cNvPr id="3" name="2 Başlık"/>
          <p:cNvSpPr>
            <a:spLocks noGrp="1"/>
          </p:cNvSpPr>
          <p:nvPr>
            <p:ph type="title"/>
          </p:nvPr>
        </p:nvSpPr>
        <p:spPr>
          <a:xfrm>
            <a:off x="2166910" y="5715000"/>
            <a:ext cx="8229600" cy="1143000"/>
          </a:xfrm>
        </p:spPr>
        <p:txBody>
          <a:bodyPr/>
          <a:lstStyle/>
          <a:p>
            <a:pPr algn="r"/>
            <a:r>
              <a:rPr lang="tr-TR" dirty="0" err="1">
                <a:latin typeface="Comic Sans MS" pitchFamily="66" charset="0"/>
              </a:rPr>
              <a:t>architecture</a:t>
            </a:r>
            <a:endParaRPr lang="tr-TR" dirty="0"/>
          </a:p>
        </p:txBody>
      </p:sp>
      <p:pic>
        <p:nvPicPr>
          <p:cNvPr id="2050" name="Picture 2" descr="C:\Users\hakansan\Downloads\Traditional-house-from-zone-I-Old-Basra-Habitat.png"/>
          <p:cNvPicPr>
            <a:picLocks noChangeAspect="1" noChangeArrowheads="1"/>
          </p:cNvPicPr>
          <p:nvPr/>
        </p:nvPicPr>
        <p:blipFill>
          <a:blip r:embed="rId2"/>
          <a:srcRect/>
          <a:stretch>
            <a:fillRect/>
          </a:stretch>
        </p:blipFill>
        <p:spPr bwMode="auto">
          <a:xfrm>
            <a:off x="2166911" y="357166"/>
            <a:ext cx="7944087" cy="42148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38282" y="5000636"/>
            <a:ext cx="8715404" cy="785818"/>
          </a:xfrm>
        </p:spPr>
        <p:txBody>
          <a:bodyPr>
            <a:normAutofit fontScale="25000" lnSpcReduction="20000"/>
          </a:bodyPr>
          <a:lstStyle/>
          <a:p>
            <a:pPr>
              <a:buNone/>
            </a:pPr>
            <a:r>
              <a:rPr lang="tr-TR" sz="1800" dirty="0"/>
              <a:t>https://www.alamy.com/mashrabiya-or-shanashol-window-in-the-old-city-of-basra-1954-image230195292.html</a:t>
            </a:r>
          </a:p>
          <a:p>
            <a:pPr>
              <a:buNone/>
            </a:pPr>
            <a:endParaRPr lang="tr-TR" sz="1800" dirty="0">
              <a:latin typeface="Comic Sans MS" pitchFamily="66" charset="0"/>
            </a:endParaRPr>
          </a:p>
          <a:p>
            <a:pPr>
              <a:buNone/>
            </a:pPr>
            <a:endParaRPr lang="tr-TR" sz="1800" dirty="0">
              <a:latin typeface="Comic Sans MS" pitchFamily="66" charset="0"/>
            </a:endParaRPr>
          </a:p>
          <a:p>
            <a:pPr algn="ctr">
              <a:buNone/>
            </a:pPr>
            <a:r>
              <a:rPr lang="en-US" sz="5500" dirty="0" err="1">
                <a:latin typeface="Comic Sans MS" pitchFamily="66" charset="0"/>
              </a:rPr>
              <a:t>Mashrabiya</a:t>
            </a:r>
            <a:r>
              <a:rPr lang="en-US" sz="5500" dirty="0">
                <a:latin typeface="Comic Sans MS" pitchFamily="66" charset="0"/>
              </a:rPr>
              <a:t> (or </a:t>
            </a:r>
            <a:r>
              <a:rPr lang="en-US" sz="5500" dirty="0" err="1">
                <a:latin typeface="Comic Sans MS" pitchFamily="66" charset="0"/>
              </a:rPr>
              <a:t>shanashol</a:t>
            </a:r>
            <a:r>
              <a:rPr lang="en-US" sz="5500" dirty="0">
                <a:latin typeface="Comic Sans MS" pitchFamily="66" charset="0"/>
              </a:rPr>
              <a:t> window) in the old city of Basra, 1954</a:t>
            </a:r>
            <a:endParaRPr lang="tr-TR" sz="5500" dirty="0">
              <a:latin typeface="Comic Sans MS" pitchFamily="66" charset="0"/>
            </a:endParaRPr>
          </a:p>
          <a:p>
            <a:pPr>
              <a:buNone/>
            </a:pPr>
            <a:endParaRPr lang="tr-TR" sz="1100" dirty="0"/>
          </a:p>
        </p:txBody>
      </p:sp>
      <p:sp>
        <p:nvSpPr>
          <p:cNvPr id="3" name="2 Başlık"/>
          <p:cNvSpPr>
            <a:spLocks noGrp="1"/>
          </p:cNvSpPr>
          <p:nvPr>
            <p:ph type="title"/>
          </p:nvPr>
        </p:nvSpPr>
        <p:spPr>
          <a:xfrm>
            <a:off x="2438400" y="5857892"/>
            <a:ext cx="8229600" cy="1143000"/>
          </a:xfrm>
        </p:spPr>
        <p:txBody>
          <a:bodyPr/>
          <a:lstStyle/>
          <a:p>
            <a:pPr algn="r"/>
            <a:r>
              <a:rPr lang="tr-TR" dirty="0" err="1">
                <a:latin typeface="Comic Sans MS" pitchFamily="66" charset="0"/>
              </a:rPr>
              <a:t>architecture</a:t>
            </a:r>
            <a:endParaRPr lang="tr-TR" dirty="0"/>
          </a:p>
        </p:txBody>
      </p:sp>
      <p:pic>
        <p:nvPicPr>
          <p:cNvPr id="3074" name="Picture 2" descr="C:\Users\hakansan\Desktop\basra\Mashrabiya (or shanashol window) in the old city of Basra, 1954.PNG"/>
          <p:cNvPicPr>
            <a:picLocks noChangeAspect="1" noChangeArrowheads="1"/>
          </p:cNvPicPr>
          <p:nvPr/>
        </p:nvPicPr>
        <p:blipFill>
          <a:blip r:embed="rId2"/>
          <a:srcRect/>
          <a:stretch>
            <a:fillRect/>
          </a:stretch>
        </p:blipFill>
        <p:spPr bwMode="auto">
          <a:xfrm>
            <a:off x="1952596" y="428604"/>
            <a:ext cx="8072494" cy="43497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524000" y="4929198"/>
            <a:ext cx="8472518" cy="1357322"/>
          </a:xfrm>
        </p:spPr>
        <p:txBody>
          <a:bodyPr>
            <a:normAutofit/>
          </a:bodyPr>
          <a:lstStyle/>
          <a:p>
            <a:pPr>
              <a:buNone/>
            </a:pPr>
            <a:r>
              <a:rPr lang="tr-TR" sz="1100" dirty="0"/>
              <a:t>https://www.alamy.com/stock-image-old-basra-166296062.html</a:t>
            </a:r>
            <a:endParaRPr lang="tr-TR" dirty="0"/>
          </a:p>
          <a:p>
            <a:pPr>
              <a:buNone/>
            </a:pPr>
            <a:endParaRPr lang="tr-TR" sz="2400" dirty="0"/>
          </a:p>
          <a:p>
            <a:pPr algn="ctr">
              <a:buNone/>
            </a:pPr>
            <a:r>
              <a:rPr lang="tr-TR" sz="2400" dirty="0" err="1">
                <a:latin typeface="Comic Sans MS" pitchFamily="66" charset="0"/>
              </a:rPr>
              <a:t>Old</a:t>
            </a:r>
            <a:r>
              <a:rPr lang="tr-TR" sz="2400" dirty="0">
                <a:latin typeface="Comic Sans MS" pitchFamily="66" charset="0"/>
              </a:rPr>
              <a:t> Basra</a:t>
            </a:r>
          </a:p>
        </p:txBody>
      </p:sp>
      <p:sp>
        <p:nvSpPr>
          <p:cNvPr id="3" name="2 Başlık"/>
          <p:cNvSpPr>
            <a:spLocks noGrp="1"/>
          </p:cNvSpPr>
          <p:nvPr>
            <p:ph type="title"/>
          </p:nvPr>
        </p:nvSpPr>
        <p:spPr>
          <a:xfrm>
            <a:off x="2166910" y="5857892"/>
            <a:ext cx="8229600" cy="1000108"/>
          </a:xfrm>
        </p:spPr>
        <p:txBody>
          <a:bodyPr/>
          <a:lstStyle/>
          <a:p>
            <a:pPr algn="r"/>
            <a:r>
              <a:rPr lang="tr-TR" dirty="0" err="1">
                <a:latin typeface="Comic Sans MS" pitchFamily="66" charset="0"/>
              </a:rPr>
              <a:t>architecture</a:t>
            </a:r>
            <a:endParaRPr lang="tr-TR" dirty="0"/>
          </a:p>
        </p:txBody>
      </p:sp>
      <p:pic>
        <p:nvPicPr>
          <p:cNvPr id="5122" name="Picture 2" descr="C:\Users\hakansan\Desktop\basra\Old Basra.PNG"/>
          <p:cNvPicPr>
            <a:picLocks noChangeAspect="1" noChangeArrowheads="1"/>
          </p:cNvPicPr>
          <p:nvPr/>
        </p:nvPicPr>
        <p:blipFill>
          <a:blip r:embed="rId2"/>
          <a:srcRect/>
          <a:stretch>
            <a:fillRect/>
          </a:stretch>
        </p:blipFill>
        <p:spPr bwMode="auto">
          <a:xfrm>
            <a:off x="1738282" y="285728"/>
            <a:ext cx="8643998" cy="4624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524000" y="4929198"/>
            <a:ext cx="9001156" cy="1357322"/>
          </a:xfrm>
        </p:spPr>
        <p:txBody>
          <a:bodyPr>
            <a:normAutofit/>
          </a:bodyPr>
          <a:lstStyle/>
          <a:p>
            <a:pPr>
              <a:buNone/>
            </a:pPr>
            <a:r>
              <a:rPr lang="tr-TR" sz="1050" dirty="0"/>
              <a:t>https://www.alamy.com/stock-photo-ottoman-empire-ruins-of-old-basra-in-a-dust-storm-iraq-end-of-iran-42039861.html </a:t>
            </a:r>
          </a:p>
          <a:p>
            <a:pPr>
              <a:buNone/>
            </a:pPr>
            <a:endParaRPr lang="tr-TR" sz="1050" dirty="0">
              <a:latin typeface="Comic Sans MS" pitchFamily="66" charset="0"/>
            </a:endParaRPr>
          </a:p>
          <a:p>
            <a:pPr algn="ctr">
              <a:buNone/>
            </a:pPr>
            <a:r>
              <a:rPr lang="en-US" sz="2400" dirty="0">
                <a:latin typeface="Comic Sans MS" pitchFamily="66" charset="0"/>
              </a:rPr>
              <a:t>Ottoman Empire ruins of Old Basra in a dust storm</a:t>
            </a:r>
            <a:endParaRPr lang="tr-TR" sz="2200" dirty="0">
              <a:latin typeface="Comic Sans MS" pitchFamily="66" charset="0"/>
            </a:endParaRPr>
          </a:p>
        </p:txBody>
      </p:sp>
      <p:sp>
        <p:nvSpPr>
          <p:cNvPr id="3" name="2 Başlık"/>
          <p:cNvSpPr>
            <a:spLocks noGrp="1"/>
          </p:cNvSpPr>
          <p:nvPr>
            <p:ph type="title"/>
          </p:nvPr>
        </p:nvSpPr>
        <p:spPr>
          <a:xfrm>
            <a:off x="2166910" y="5715000"/>
            <a:ext cx="8229600" cy="1143000"/>
          </a:xfrm>
        </p:spPr>
        <p:txBody>
          <a:bodyPr/>
          <a:lstStyle/>
          <a:p>
            <a:pPr algn="r"/>
            <a:r>
              <a:rPr lang="tr-TR" dirty="0" err="1">
                <a:latin typeface="Comic Sans MS" pitchFamily="66" charset="0"/>
              </a:rPr>
              <a:t>architecture</a:t>
            </a:r>
            <a:endParaRPr lang="tr-TR" dirty="0"/>
          </a:p>
        </p:txBody>
      </p:sp>
      <p:pic>
        <p:nvPicPr>
          <p:cNvPr id="7170" name="Picture 2" descr="C:\Users\hakansan\Desktop\basra\Ottoman Empire ruins of Old Basra in a dust storm.PNG"/>
          <p:cNvPicPr>
            <a:picLocks noChangeAspect="1" noChangeArrowheads="1"/>
          </p:cNvPicPr>
          <p:nvPr/>
        </p:nvPicPr>
        <p:blipFill>
          <a:blip r:embed="rId2"/>
          <a:srcRect/>
          <a:stretch>
            <a:fillRect/>
          </a:stretch>
        </p:blipFill>
        <p:spPr bwMode="auto">
          <a:xfrm>
            <a:off x="1738283" y="214291"/>
            <a:ext cx="8669337" cy="4652975"/>
          </a:xfrm>
          <a:prstGeom prst="rect">
            <a:avLst/>
          </a:prstGeom>
          <a:noFill/>
        </p:spPr>
      </p:pic>
    </p:spTree>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43F29"/>
      </a:dk2>
      <a:lt2>
        <a:srgbClr val="E8E7E2"/>
      </a:lt2>
      <a:accent1>
        <a:srgbClr val="495CD0"/>
      </a:accent1>
      <a:accent2>
        <a:srgbClr val="2F7FBD"/>
      </a:accent2>
      <a:accent3>
        <a:srgbClr val="39B2B5"/>
      </a:accent3>
      <a:accent4>
        <a:srgbClr val="2EB781"/>
      </a:accent4>
      <a:accent5>
        <a:srgbClr val="3BBB53"/>
      </a:accent5>
      <a:accent6>
        <a:srgbClr val="4EB92E"/>
      </a:accent6>
      <a:hlink>
        <a:srgbClr val="319354"/>
      </a:hlink>
      <a:folHlink>
        <a:srgbClr val="848484"/>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TotalTime>
  <Words>548</Words>
  <Application>Microsoft Office PowerPoint</Application>
  <PresentationFormat>Geniş ekran</PresentationFormat>
  <Paragraphs>78</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Comic Sans MS</vt:lpstr>
      <vt:lpstr>Modern Love</vt:lpstr>
      <vt:lpstr>The Hand</vt:lpstr>
      <vt:lpstr>Wingdings</vt:lpstr>
      <vt:lpstr>SketchyVTI</vt:lpstr>
      <vt:lpstr>Al-Basra</vt:lpstr>
      <vt:lpstr>culture</vt:lpstr>
      <vt:lpstr>culture</vt:lpstr>
      <vt:lpstr>architecture</vt:lpstr>
      <vt:lpstr>architecture</vt:lpstr>
      <vt:lpstr>architecture</vt:lpstr>
      <vt:lpstr>architecture</vt:lpstr>
      <vt:lpstr>architecture</vt:lpstr>
      <vt:lpstr>architecture</vt:lpstr>
      <vt:lpstr>architecture</vt:lpstr>
      <vt:lpstr>today</vt:lpstr>
      <vt:lpstr>PowerPoint Sunusu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Al-Basra</dc:title>
  <dc:creator>tuğba şahbaz</dc:creator>
  <cp:lastModifiedBy>tuğba şahbaz</cp:lastModifiedBy>
  <cp:revision>1</cp:revision>
  <dcterms:created xsi:type="dcterms:W3CDTF">2020-05-07T09:46:48Z</dcterms:created>
  <dcterms:modified xsi:type="dcterms:W3CDTF">2020-05-07T09:50:22Z</dcterms:modified>
</cp:coreProperties>
</file>