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97" r:id="rId4"/>
    <p:sldId id="298" r:id="rId5"/>
    <p:sldId id="299" r:id="rId6"/>
    <p:sldId id="300" r:id="rId7"/>
    <p:sldId id="301" r:id="rId8"/>
    <p:sldId id="302" r:id="rId9"/>
    <p:sldId id="303" r:id="rId10"/>
    <p:sldId id="304" r:id="rId11"/>
    <p:sldId id="305" r:id="rId12"/>
    <p:sldId id="306" r:id="rId13"/>
    <p:sldId id="307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89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27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41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20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6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30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84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1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4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0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31963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/>
              <a:t>Verilerin Analizi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008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676467" cy="4744508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b="1" dirty="0" smtClean="0"/>
              <a:t>Ortalamalar </a:t>
            </a:r>
            <a:r>
              <a:rPr lang="tr-TR" b="1" dirty="0"/>
              <a:t>arası farkın manidarlık </a:t>
            </a:r>
            <a:r>
              <a:rPr lang="tr-TR" b="1" dirty="0" smtClean="0"/>
              <a:t>sınamaları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tr-TR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Örnekleme ile oluşturulmuş iki ya da daha çok sayıdaki gruba farklı yöntemler, teknikler vb. uygulandığında, farklı sayılabilecek sonuçlar alınıp alınmadığını sınamak için grupların ortalamaları karşılaştırılır.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Bu amaçlar değişik teknikler geliştirilmiştir;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dirty="0" smtClean="0"/>
              <a:t>z sınaması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dirty="0"/>
              <a:t>t</a:t>
            </a:r>
            <a:r>
              <a:rPr lang="tr-TR" sz="2800" dirty="0" smtClean="0"/>
              <a:t> sınaması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dirty="0" smtClean="0"/>
              <a:t>F sınaması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 smtClean="0"/>
              <a:t>(</a:t>
            </a:r>
            <a:r>
              <a:rPr lang="tr-TR" dirty="0" err="1" smtClean="0"/>
              <a:t>Karasar</a:t>
            </a:r>
            <a:r>
              <a:rPr lang="tr-TR" dirty="0"/>
              <a:t>, </a:t>
            </a:r>
            <a:r>
              <a:rPr lang="tr-TR" dirty="0" smtClean="0"/>
              <a:t>2012)</a:t>
            </a:r>
            <a:endParaRPr lang="tr-T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3726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 smtClean="0"/>
              <a:t>2. Dağılımlar arası farkın manidarlık sınaması</a:t>
            </a:r>
          </a:p>
          <a:p>
            <a:pPr marL="0" indent="0">
              <a:buNone/>
            </a:pPr>
            <a:endParaRPr lang="tr-TR" b="1" dirty="0" smtClean="0"/>
          </a:p>
          <a:p>
            <a:r>
              <a:rPr lang="tr-TR" dirty="0" smtClean="0"/>
              <a:t>Dağılımlar arası farkın manidarlık çözümlemelerinde sık sık başvurulan bir istatistiksel teknik kay kare (X</a:t>
            </a:r>
            <a:r>
              <a:rPr lang="tr-TR" baseline="30000" dirty="0" smtClean="0"/>
              <a:t>2</a:t>
            </a:r>
            <a:r>
              <a:rPr lang="tr-TR" dirty="0" smtClean="0"/>
              <a:t>)’</a:t>
            </a:r>
            <a:r>
              <a:rPr lang="tr-TR" dirty="0" err="1" smtClean="0"/>
              <a:t>dir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Özellikle sınıflama ölçeği ile ifade edilen veriler ve normal dağılımdan sapmaların olduğu durumlarda kullanılır. </a:t>
            </a:r>
          </a:p>
          <a:p>
            <a:endParaRPr lang="tr-TR" dirty="0" smtClean="0"/>
          </a:p>
          <a:p>
            <a:r>
              <a:rPr lang="tr-TR" dirty="0" smtClean="0"/>
              <a:t>Parametrik olmayan bir tekniktir. </a:t>
            </a:r>
          </a:p>
          <a:p>
            <a:pPr marL="0" indent="0" algn="r">
              <a:buNone/>
            </a:pPr>
            <a:r>
              <a:rPr lang="tr-TR" dirty="0"/>
              <a:t>(</a:t>
            </a:r>
            <a:r>
              <a:rPr lang="tr-TR" dirty="0" err="1"/>
              <a:t>Karasar</a:t>
            </a:r>
            <a:r>
              <a:rPr lang="tr-TR" dirty="0"/>
              <a:t>, </a:t>
            </a:r>
            <a:r>
              <a:rPr lang="tr-TR" dirty="0" smtClean="0"/>
              <a:t>2012)</a:t>
            </a:r>
            <a:endParaRPr lang="tr-TR" dirty="0"/>
          </a:p>
          <a:p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30792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smtClean="0"/>
              <a:t>3. Birlikte değişim (korelasyon) manidarlık sınamaları</a:t>
            </a:r>
          </a:p>
          <a:p>
            <a:pPr marL="0" indent="0">
              <a:buNone/>
            </a:pPr>
            <a:endParaRPr lang="tr-TR" b="1" dirty="0" smtClean="0"/>
          </a:p>
          <a:p>
            <a:r>
              <a:rPr lang="tr-TR" dirty="0" err="1" smtClean="0"/>
              <a:t>Kestirisel</a:t>
            </a:r>
            <a:r>
              <a:rPr lang="tr-TR" dirty="0" smtClean="0"/>
              <a:t> çözümleme tekniği olarak kullanıldığında, </a:t>
            </a:r>
            <a:r>
              <a:rPr lang="tr-TR" dirty="0" err="1" smtClean="0"/>
              <a:t>betimsel</a:t>
            </a:r>
            <a:r>
              <a:rPr lang="tr-TR" dirty="0" smtClean="0"/>
              <a:t> amaçlı korelasyon hesaplamasının da manidarlık sınaması ile sonuçlandırılması gerekir. </a:t>
            </a:r>
          </a:p>
          <a:p>
            <a:endParaRPr lang="tr-TR" dirty="0" smtClean="0"/>
          </a:p>
          <a:p>
            <a:r>
              <a:rPr lang="tr-TR" dirty="0" smtClean="0"/>
              <a:t>Birlikte değişimin manidarlık sınaması genellikle z dönüşümü veya t sınaması ile yapılır. </a:t>
            </a:r>
          </a:p>
          <a:p>
            <a:endParaRPr lang="tr-TR" dirty="0"/>
          </a:p>
          <a:p>
            <a:pPr marL="0" indent="0" algn="r">
              <a:buNone/>
            </a:pPr>
            <a:r>
              <a:rPr lang="tr-TR" dirty="0"/>
              <a:t>(</a:t>
            </a:r>
            <a:r>
              <a:rPr lang="tr-TR" dirty="0" err="1"/>
              <a:t>Karasar</a:t>
            </a:r>
            <a:r>
              <a:rPr lang="tr-TR" dirty="0"/>
              <a:t>, </a:t>
            </a:r>
            <a:r>
              <a:rPr lang="tr-TR" dirty="0" smtClean="0"/>
              <a:t>2012)</a:t>
            </a:r>
            <a:endParaRPr lang="tr-TR" dirty="0"/>
          </a:p>
          <a:p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22012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200" dirty="0" err="1"/>
              <a:t>Karasar</a:t>
            </a:r>
            <a:r>
              <a:rPr lang="tr-TR" sz="2200" dirty="0"/>
              <a:t>, N. (2012). </a:t>
            </a:r>
            <a:r>
              <a:rPr lang="tr-TR" sz="2200" i="1" dirty="0"/>
              <a:t>Bilimsel araştırma yöntemleri (24. baskı). </a:t>
            </a:r>
            <a:r>
              <a:rPr lang="tr-TR" sz="2200" dirty="0"/>
              <a:t>Ankara: Nobel Yayınevi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314881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sz="3000" dirty="0" smtClean="0"/>
              <a:t>Verilerin, araştırma amaçları doğrultusunda temel özelliklerini belirleme ve ayırt etme işlemleridir.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tr-TR" sz="30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sz="3000" dirty="0" smtClean="0"/>
              <a:t>Araştırmanın alt amaçları ve araştırma desenine bağlı olarak uygun veri analizi tekniğinin seçimi yapılır.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tr-TR" sz="30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sz="3000" dirty="0" smtClean="0"/>
              <a:t>Toplanan veriler, ait oldukları gruplara ayrılarak ve gerektiğinde karşılaştırılarak belirlenmeye ve hangi bütünün parçaları olduğu bulunmaya çalışılır. </a:t>
            </a:r>
          </a:p>
          <a:p>
            <a:pPr marL="0" indent="0" algn="r">
              <a:lnSpc>
                <a:spcPct val="120000"/>
              </a:lnSpc>
              <a:spcBef>
                <a:spcPts val="0"/>
              </a:spcBef>
              <a:buNone/>
            </a:pPr>
            <a:r>
              <a:rPr lang="tr-TR" sz="3000" dirty="0" smtClean="0"/>
              <a:t>(</a:t>
            </a:r>
            <a:r>
              <a:rPr lang="tr-TR" sz="3000" dirty="0" err="1" smtClean="0"/>
              <a:t>Karasar</a:t>
            </a:r>
            <a:r>
              <a:rPr lang="tr-TR" sz="3000" dirty="0" smtClean="0"/>
              <a:t>, </a:t>
            </a:r>
            <a:r>
              <a:rPr lang="tr-TR" sz="3000" dirty="0" smtClean="0"/>
              <a:t>2012)</a:t>
            </a:r>
            <a:endParaRPr lang="tr-TR" sz="3000" dirty="0" smtClean="0"/>
          </a:p>
          <a:p>
            <a:pPr>
              <a:lnSpc>
                <a:spcPct val="150000"/>
              </a:lnSpc>
            </a:pPr>
            <a:endParaRPr lang="tr-TR" sz="3000" dirty="0" smtClean="0"/>
          </a:p>
          <a:p>
            <a:pPr>
              <a:lnSpc>
                <a:spcPct val="150000"/>
              </a:lnSpc>
            </a:pPr>
            <a:endParaRPr lang="tr-TR" sz="3000" dirty="0" smtClean="0"/>
          </a:p>
          <a:p>
            <a:pPr marL="0" indent="0">
              <a:lnSpc>
                <a:spcPct val="150000"/>
              </a:lnSpc>
              <a:buNone/>
            </a:pPr>
            <a:endParaRPr lang="tr-TR" sz="3000" dirty="0" smtClean="0"/>
          </a:p>
          <a:p>
            <a:pPr>
              <a:lnSpc>
                <a:spcPct val="150000"/>
              </a:lnSpc>
            </a:pPr>
            <a:endParaRPr lang="tr-TR" sz="3000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1622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710333" cy="481224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Verilerin analizinde ilk adım toplanan ham verinin amaca uygun olarak sınıflandırılmasıdır.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Verilerin tek ya da çok değişkene göre sınıflandırılması, çözümlemenin tek ya da çok değişkene göre yapılmasına bağlıdır.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Toplanan bilgilerin başkalarınca anlaşılabilmesi ve aynı yollarla elde edilmiş başka bilgilerle karşılaştırılabilmesi için çeşitli istatistiksel teknikler geliştirilmiştir.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Her araştırma modeli için uygun bir istatistiksel model seçmek önemli bir noktadır.</a:t>
            </a:r>
          </a:p>
          <a:p>
            <a:pPr marL="0" indent="0" algn="r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/>
              <a:t>(</a:t>
            </a:r>
            <a:r>
              <a:rPr lang="tr-TR" dirty="0" err="1"/>
              <a:t>Karasar</a:t>
            </a:r>
            <a:r>
              <a:rPr lang="tr-TR" dirty="0"/>
              <a:t>, </a:t>
            </a:r>
            <a:r>
              <a:rPr lang="tr-TR" dirty="0" smtClean="0"/>
              <a:t>2012)</a:t>
            </a:r>
            <a:endParaRPr lang="tr-TR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2153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4"/>
            <a:ext cx="10828867" cy="477837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 smtClean="0"/>
              <a:t>İki tür istatistiksel çözümlemeden bahsedilebilir; Doğrudan ve </a:t>
            </a:r>
            <a:r>
              <a:rPr lang="tr-TR" dirty="0" err="1" smtClean="0"/>
              <a:t>kestirisel</a:t>
            </a:r>
            <a:r>
              <a:rPr lang="tr-TR" dirty="0" smtClean="0"/>
              <a:t> (</a:t>
            </a:r>
            <a:r>
              <a:rPr lang="tr-TR" dirty="0" err="1" smtClean="0"/>
              <a:t>vardamsal</a:t>
            </a:r>
            <a:r>
              <a:rPr lang="tr-TR" dirty="0" smtClean="0"/>
              <a:t>) çözümlemeler.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b="1" dirty="0" smtClean="0"/>
              <a:t>Doğrudan çözümlemeler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tr-TR" b="1" dirty="0" smtClean="0"/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lphaLcPeriod"/>
            </a:pPr>
            <a:r>
              <a:rPr lang="tr-TR" b="1" dirty="0" smtClean="0"/>
              <a:t>Tek değişkenli çözümlemeler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Tek tek belli değişkenler açısından yığın halindeki verilerin özetlenmesi amacına yöneliktir.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err="1" smtClean="0"/>
              <a:t>Açımlayıcı</a:t>
            </a:r>
            <a:r>
              <a:rPr lang="tr-TR" dirty="0" smtClean="0"/>
              <a:t> ve durumun ayrıntılarını saptayıcı türden araştırmalar, tek değişkenli çözümlemeler gerektirir. 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(</a:t>
            </a:r>
            <a:r>
              <a:rPr lang="tr-TR" dirty="0" err="1"/>
              <a:t>Karasar</a:t>
            </a:r>
            <a:r>
              <a:rPr lang="tr-TR" dirty="0"/>
              <a:t>, </a:t>
            </a:r>
            <a:r>
              <a:rPr lang="tr-TR" dirty="0" smtClean="0"/>
              <a:t>2012)</a:t>
            </a:r>
            <a:endParaRPr lang="tr-T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6969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12242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lphaLcPeriod"/>
            </a:pPr>
            <a:r>
              <a:rPr lang="tr-TR" b="1" dirty="0" smtClean="0"/>
              <a:t>Tek </a:t>
            </a:r>
            <a:r>
              <a:rPr lang="tr-TR" b="1" dirty="0"/>
              <a:t>değişkenli </a:t>
            </a:r>
            <a:r>
              <a:rPr lang="tr-TR" b="1" dirty="0" smtClean="0"/>
              <a:t>çözümlemeler</a:t>
            </a:r>
          </a:p>
          <a:p>
            <a:pPr marL="514350" indent="-514350">
              <a:buAutoNum type="alphaLcPeriod"/>
            </a:pPr>
            <a:endParaRPr lang="tr-TR" b="1" dirty="0" smtClean="0"/>
          </a:p>
          <a:p>
            <a:pPr marL="0" indent="0">
              <a:buNone/>
            </a:pPr>
            <a:r>
              <a:rPr lang="tr-TR" dirty="0" smtClean="0"/>
              <a:t>Bu amaçla;</a:t>
            </a:r>
          </a:p>
          <a:p>
            <a:pPr marL="0" indent="0">
              <a:buNone/>
            </a:pPr>
            <a:r>
              <a:rPr lang="tr-TR" dirty="0" smtClean="0"/>
              <a:t>Frekans dağılımı         Toplam</a:t>
            </a:r>
          </a:p>
          <a:p>
            <a:pPr marL="0" indent="0">
              <a:buNone/>
            </a:pPr>
            <a:r>
              <a:rPr lang="tr-TR" dirty="0" smtClean="0"/>
              <a:t>Oran                              Yüzde</a:t>
            </a:r>
          </a:p>
          <a:p>
            <a:pPr marL="0" indent="0">
              <a:buNone/>
            </a:pPr>
            <a:r>
              <a:rPr lang="tr-TR" dirty="0" smtClean="0"/>
              <a:t>Yüzdelik                        Ortalama </a:t>
            </a:r>
          </a:p>
          <a:p>
            <a:pPr marL="0" indent="0">
              <a:buNone/>
            </a:pPr>
            <a:r>
              <a:rPr lang="tr-TR" dirty="0" smtClean="0"/>
              <a:t>Ortanca                        Tepe değer</a:t>
            </a:r>
          </a:p>
          <a:p>
            <a:pPr marL="0" indent="0">
              <a:buNone/>
            </a:pPr>
            <a:r>
              <a:rPr lang="tr-TR" dirty="0" smtClean="0"/>
              <a:t>Genişlik                        </a:t>
            </a:r>
            <a:r>
              <a:rPr lang="tr-TR" dirty="0" err="1" smtClean="0"/>
              <a:t>Varyans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Standart sapma          </a:t>
            </a:r>
            <a:r>
              <a:rPr lang="tr-TR" dirty="0"/>
              <a:t>Standart </a:t>
            </a:r>
            <a:r>
              <a:rPr lang="tr-TR" dirty="0" smtClean="0"/>
              <a:t>puan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g</a:t>
            </a:r>
            <a:r>
              <a:rPr lang="tr-TR" dirty="0" smtClean="0"/>
              <a:t>ibi çeşitli hesaplamalar yapılabilir. </a:t>
            </a:r>
          </a:p>
          <a:p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6878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676467" cy="465984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smtClean="0"/>
              <a:t>b. İlişkisel çözümlemeler</a:t>
            </a:r>
          </a:p>
          <a:p>
            <a:r>
              <a:rPr lang="tr-TR" dirty="0" smtClean="0"/>
              <a:t>İki ya da daha çok değişken arasındaki ilişkilerin incelenmesi durumunda kullanılır.</a:t>
            </a:r>
          </a:p>
          <a:p>
            <a:r>
              <a:rPr lang="tr-TR" dirty="0" smtClean="0"/>
              <a:t>Birlikte değişim ve </a:t>
            </a:r>
            <a:r>
              <a:rPr lang="tr-TR" dirty="0" err="1" smtClean="0"/>
              <a:t>nedensel</a:t>
            </a:r>
            <a:r>
              <a:rPr lang="tr-TR" dirty="0" smtClean="0"/>
              <a:t> değişim olmak üzere iki tür ilişkiden söz edilebilir</a:t>
            </a:r>
          </a:p>
          <a:p>
            <a:r>
              <a:rPr lang="tr-TR" dirty="0" smtClean="0"/>
              <a:t>Dikkate alınması gereken üç önemli nokta:</a:t>
            </a:r>
          </a:p>
          <a:p>
            <a:pPr marL="0" indent="0">
              <a:buNone/>
            </a:pPr>
            <a:r>
              <a:rPr lang="tr-TR" dirty="0" smtClean="0"/>
              <a:t>   İlişkinin varlığı</a:t>
            </a:r>
          </a:p>
          <a:p>
            <a:pPr marL="0" indent="0">
              <a:buNone/>
            </a:pPr>
            <a:r>
              <a:rPr lang="tr-TR" dirty="0" smtClean="0"/>
              <a:t>   İlişkinin yönü</a:t>
            </a:r>
          </a:p>
          <a:p>
            <a:pPr marL="0" indent="0">
              <a:buNone/>
            </a:pPr>
            <a:r>
              <a:rPr lang="tr-TR" dirty="0" smtClean="0"/>
              <a:t>   İlişkinin miktarı</a:t>
            </a:r>
          </a:p>
          <a:p>
            <a:pPr marL="0" indent="0" algn="r">
              <a:buNone/>
            </a:pPr>
            <a:r>
              <a:rPr lang="tr-TR" dirty="0"/>
              <a:t>(</a:t>
            </a:r>
            <a:r>
              <a:rPr lang="tr-TR" dirty="0" err="1"/>
              <a:t>Karasar</a:t>
            </a:r>
            <a:r>
              <a:rPr lang="tr-TR" dirty="0"/>
              <a:t>, 2013)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101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659533" cy="47445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 smtClean="0"/>
              <a:t>2. </a:t>
            </a:r>
            <a:r>
              <a:rPr lang="tr-TR" b="1" dirty="0" err="1" smtClean="0"/>
              <a:t>Kestirisel</a:t>
            </a:r>
            <a:r>
              <a:rPr lang="tr-TR" b="1" dirty="0" smtClean="0"/>
              <a:t> Çözümlemeler</a:t>
            </a:r>
          </a:p>
          <a:p>
            <a:pPr marL="0" indent="0">
              <a:buNone/>
            </a:pPr>
            <a:endParaRPr lang="tr-TR" b="1" dirty="0" smtClean="0"/>
          </a:p>
          <a:p>
            <a:r>
              <a:rPr lang="tr-TR" dirty="0" err="1" smtClean="0"/>
              <a:t>Kestirisel</a:t>
            </a:r>
            <a:r>
              <a:rPr lang="tr-TR" dirty="0" smtClean="0"/>
              <a:t> çözümlemenin ilk koşulu üzerinde çalışılan örneklemin yansızlık kuralına göre seçilmiş olmasıdır.</a:t>
            </a:r>
          </a:p>
          <a:p>
            <a:endParaRPr lang="tr-TR" dirty="0" smtClean="0"/>
          </a:p>
          <a:p>
            <a:r>
              <a:rPr lang="tr-TR" dirty="0" smtClean="0"/>
              <a:t>Tek değişkenli veya değişkenler arası olabilir. </a:t>
            </a:r>
          </a:p>
          <a:p>
            <a:endParaRPr lang="tr-TR" dirty="0" smtClean="0"/>
          </a:p>
          <a:p>
            <a:r>
              <a:rPr lang="tr-TR" dirty="0" smtClean="0"/>
              <a:t>Örneklemeye dayalı araştırmalarda </a:t>
            </a:r>
            <a:r>
              <a:rPr lang="tr-TR" dirty="0" err="1" smtClean="0"/>
              <a:t>kestirisel</a:t>
            </a:r>
            <a:r>
              <a:rPr lang="tr-TR" dirty="0" smtClean="0"/>
              <a:t> çözümlemeler yapılarak örneklemden elde edilen değerler yardımıyla evren değerler veya dağılımları kestirilmeye çalışılır. </a:t>
            </a:r>
          </a:p>
          <a:p>
            <a:pPr marL="0" indent="0" algn="r">
              <a:buNone/>
            </a:pPr>
            <a:r>
              <a:rPr lang="tr-TR" dirty="0"/>
              <a:t>(</a:t>
            </a:r>
            <a:r>
              <a:rPr lang="tr-TR" dirty="0" err="1"/>
              <a:t>Karasar</a:t>
            </a:r>
            <a:r>
              <a:rPr lang="tr-TR" dirty="0"/>
              <a:t>, </a:t>
            </a:r>
            <a:r>
              <a:rPr lang="tr-TR" dirty="0" smtClean="0"/>
              <a:t>2012)</a:t>
            </a:r>
            <a:endParaRPr lang="tr-TR" dirty="0"/>
          </a:p>
          <a:p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8848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2. </a:t>
            </a:r>
            <a:r>
              <a:rPr lang="tr-TR" b="1" dirty="0" err="1"/>
              <a:t>Kestirisel</a:t>
            </a:r>
            <a:r>
              <a:rPr lang="tr-TR" b="1" dirty="0"/>
              <a:t> </a:t>
            </a:r>
            <a:r>
              <a:rPr lang="tr-TR" b="1" dirty="0" smtClean="0"/>
              <a:t>Çözümlemeler</a:t>
            </a:r>
          </a:p>
          <a:p>
            <a:endParaRPr lang="tr-TR" b="1" dirty="0" smtClean="0"/>
          </a:p>
          <a:p>
            <a:pPr marL="0" indent="0">
              <a:buNone/>
            </a:pPr>
            <a:r>
              <a:rPr lang="tr-TR" dirty="0" err="1" smtClean="0"/>
              <a:t>Kestirisel</a:t>
            </a:r>
            <a:r>
              <a:rPr lang="tr-TR" dirty="0" smtClean="0"/>
              <a:t> </a:t>
            </a:r>
            <a:r>
              <a:rPr lang="tr-TR" dirty="0" err="1"/>
              <a:t>çözümlemler</a:t>
            </a:r>
            <a:r>
              <a:rPr lang="tr-TR" dirty="0"/>
              <a:t> ile ilgili önemli </a:t>
            </a:r>
            <a:r>
              <a:rPr lang="tr-TR" dirty="0" smtClean="0"/>
              <a:t>kavramlar</a:t>
            </a:r>
          </a:p>
          <a:p>
            <a:r>
              <a:rPr lang="tr-TR" dirty="0" smtClean="0"/>
              <a:t>Örneklem dağılımı</a:t>
            </a:r>
          </a:p>
          <a:p>
            <a:r>
              <a:rPr lang="tr-TR" dirty="0" smtClean="0"/>
              <a:t>Standart hata</a:t>
            </a:r>
          </a:p>
          <a:p>
            <a:r>
              <a:rPr lang="tr-TR" dirty="0" smtClean="0"/>
              <a:t>Güven aralığı </a:t>
            </a:r>
          </a:p>
          <a:p>
            <a:r>
              <a:rPr lang="tr-TR" dirty="0" smtClean="0"/>
              <a:t>Güven düzeyi</a:t>
            </a:r>
            <a:endParaRPr lang="tr-TR" dirty="0"/>
          </a:p>
          <a:p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8586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9370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 smtClean="0"/>
              <a:t>Hipotez (Denence) sınama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Bazı araştırmalarda amaç, belli hipotezlerin sınanması şeklinde ifade edilir.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Hipotez sınamanın temelinde gözlenen ve beklenen durumların karşılaştırılması vardır.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Hipotezlerin sınanması temelde «manidarlık» sınamasıdır.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Manidarlık ise, gözlenen ilişki ya da farkın, şans ya da örneklem dağılımı olgularından bağımsız, sistemli ve önemli bir nedene bağlı olmasıdır.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(</a:t>
            </a:r>
            <a:r>
              <a:rPr lang="tr-TR" dirty="0" err="1"/>
              <a:t>Karasar</a:t>
            </a:r>
            <a:r>
              <a:rPr lang="tr-TR" dirty="0"/>
              <a:t>, </a:t>
            </a:r>
            <a:r>
              <a:rPr lang="tr-TR" dirty="0" smtClean="0"/>
              <a:t>2012)</a:t>
            </a:r>
            <a:endParaRPr lang="tr-T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605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539</Words>
  <Application>Microsoft Office PowerPoint</Application>
  <PresentationFormat>Geniş ekran</PresentationFormat>
  <Paragraphs>89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 Verilerin Analizi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TUGCE</cp:lastModifiedBy>
  <cp:revision>83</cp:revision>
  <dcterms:created xsi:type="dcterms:W3CDTF">2017-05-17T14:13:10Z</dcterms:created>
  <dcterms:modified xsi:type="dcterms:W3CDTF">2018-02-01T13:28:09Z</dcterms:modified>
</cp:coreProperties>
</file>