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34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764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5298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8259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9519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640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834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78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01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46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18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4146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601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76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28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1E9B7-FD9B-4B2E-8F68-41EA66C82CA3}" type="datetimeFigureOut">
              <a:rPr lang="tr-TR" smtClean="0"/>
              <a:t>3.11.2020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2EB004-4908-492E-836E-1D30F9C2A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816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Ortaçağ’ın bilimsel yönteme bıraktığı miras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1192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1189" y="941389"/>
            <a:ext cx="8596668" cy="3880773"/>
          </a:xfrm>
        </p:spPr>
        <p:txBody>
          <a:bodyPr/>
          <a:lstStyle/>
          <a:p>
            <a:r>
              <a:rPr lang="tr-TR" dirty="0" smtClean="0"/>
              <a:t>Deney içsel ve dışsal olmak üzere ikiye ayrılır.</a:t>
            </a:r>
          </a:p>
          <a:p>
            <a:endParaRPr lang="tr-TR" dirty="0"/>
          </a:p>
          <a:p>
            <a:r>
              <a:rPr lang="tr-TR" dirty="0" smtClean="0"/>
              <a:t>Dışsal deney duyularla gerçekleştirilir ve doğadaki varlıkları tanıtır.</a:t>
            </a:r>
          </a:p>
          <a:p>
            <a:endParaRPr lang="tr-TR" dirty="0"/>
          </a:p>
          <a:p>
            <a:r>
              <a:rPr lang="tr-TR" dirty="0" smtClean="0"/>
              <a:t>İçsel deney, sezgiyle yürütülür ve doğaüstündeki varlıkları bildirir.</a:t>
            </a:r>
          </a:p>
          <a:p>
            <a:endParaRPr lang="tr-TR" dirty="0"/>
          </a:p>
          <a:p>
            <a:r>
              <a:rPr lang="tr-TR" dirty="0" smtClean="0"/>
              <a:t>Bu iki bilgi bir arada insanı mutluluğa götürür.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944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8170" y="1093789"/>
            <a:ext cx="8596668" cy="3880773"/>
          </a:xfrm>
        </p:spPr>
        <p:txBody>
          <a:bodyPr/>
          <a:lstStyle/>
          <a:p>
            <a:r>
              <a:rPr lang="tr-TR" dirty="0" smtClean="0"/>
              <a:t>Deneyle elde edilen bilgi yararlı bilgidir.</a:t>
            </a:r>
          </a:p>
          <a:p>
            <a:endParaRPr lang="tr-TR" dirty="0"/>
          </a:p>
          <a:p>
            <a:r>
              <a:rPr lang="tr-TR" dirty="0" smtClean="0"/>
              <a:t>Geleceği önceden kestirme ve kavrama yetisi verir.</a:t>
            </a:r>
          </a:p>
          <a:p>
            <a:endParaRPr lang="tr-TR" dirty="0"/>
          </a:p>
          <a:p>
            <a:r>
              <a:rPr lang="tr-TR" dirty="0" smtClean="0"/>
              <a:t>Böylelikle deneyin bilimsel yöntemdeki önemini bu denli açık bir biçimde ilk ortaya koyan </a:t>
            </a:r>
            <a:r>
              <a:rPr lang="tr-TR" dirty="0" err="1" smtClean="0"/>
              <a:t>Roger</a:t>
            </a:r>
            <a:r>
              <a:rPr lang="tr-TR" dirty="0" smtClean="0"/>
              <a:t> Bacon olmuştur.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0840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0461" y="872117"/>
            <a:ext cx="8596668" cy="3880773"/>
          </a:xfrm>
        </p:spPr>
        <p:txBody>
          <a:bodyPr/>
          <a:lstStyle/>
          <a:p>
            <a:r>
              <a:rPr lang="tr-TR" dirty="0" smtClean="0"/>
              <a:t>Bacon gerçeği elde etmenin önündeki engelleri şu şekilde vermiştir:</a:t>
            </a:r>
          </a:p>
          <a:p>
            <a:endParaRPr lang="tr-TR" dirty="0"/>
          </a:p>
          <a:p>
            <a:r>
              <a:rPr lang="tr-TR" dirty="0" smtClean="0"/>
              <a:t>1- Otoritelere bağlılık,</a:t>
            </a:r>
          </a:p>
          <a:p>
            <a:endParaRPr lang="tr-TR" dirty="0"/>
          </a:p>
          <a:p>
            <a:r>
              <a:rPr lang="tr-TR" dirty="0" smtClean="0"/>
              <a:t>2- Skolastik gelenek,</a:t>
            </a:r>
          </a:p>
          <a:p>
            <a:endParaRPr lang="tr-TR" dirty="0"/>
          </a:p>
          <a:p>
            <a:r>
              <a:rPr lang="tr-TR" dirty="0" smtClean="0"/>
              <a:t>3- Yetersiz eğitim,</a:t>
            </a:r>
          </a:p>
          <a:p>
            <a:endParaRPr lang="tr-TR" dirty="0"/>
          </a:p>
          <a:p>
            <a:r>
              <a:rPr lang="tr-TR" dirty="0" smtClean="0"/>
              <a:t>4- İnsanların cahilliklerini gizlemeye çalışması.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0477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9006" y="1135353"/>
            <a:ext cx="8596668" cy="3880773"/>
          </a:xfrm>
        </p:spPr>
        <p:txBody>
          <a:bodyPr/>
          <a:lstStyle/>
          <a:p>
            <a:r>
              <a:rPr lang="tr-TR" dirty="0" smtClean="0"/>
              <a:t>«Deney olmaksızın hiçbir şey bilinemez»</a:t>
            </a:r>
          </a:p>
          <a:p>
            <a:endParaRPr lang="tr-TR" dirty="0"/>
          </a:p>
          <a:p>
            <a:r>
              <a:rPr lang="tr-TR" dirty="0" smtClean="0"/>
              <a:t>Kaynaklar,</a:t>
            </a:r>
          </a:p>
          <a:p>
            <a:endParaRPr lang="tr-TR" dirty="0"/>
          </a:p>
          <a:p>
            <a:r>
              <a:rPr lang="tr-TR" dirty="0" err="1" smtClean="0"/>
              <a:t>Hugh</a:t>
            </a:r>
            <a:r>
              <a:rPr lang="tr-TR" dirty="0" smtClean="0"/>
              <a:t> </a:t>
            </a:r>
            <a:r>
              <a:rPr lang="tr-TR" dirty="0" err="1" smtClean="0"/>
              <a:t>Gauch</a:t>
            </a:r>
            <a:r>
              <a:rPr lang="tr-TR" dirty="0" smtClean="0"/>
              <a:t>, </a:t>
            </a:r>
            <a:r>
              <a:rPr lang="tr-TR" i="1" dirty="0" smtClean="0"/>
              <a:t>Bilimsel Yöntem</a:t>
            </a:r>
            <a:r>
              <a:rPr lang="tr-TR" dirty="0" smtClean="0"/>
              <a:t>. Dipnot Yayınları</a:t>
            </a:r>
          </a:p>
          <a:p>
            <a:r>
              <a:rPr lang="tr-TR" dirty="0" smtClean="0"/>
              <a:t>Hüseyin Gazi </a:t>
            </a:r>
            <a:r>
              <a:rPr lang="tr-TR" dirty="0" err="1" smtClean="0"/>
              <a:t>Topdemir</a:t>
            </a:r>
            <a:r>
              <a:rPr lang="tr-TR" dirty="0" smtClean="0"/>
              <a:t> ve Yavuz </a:t>
            </a:r>
            <a:r>
              <a:rPr lang="tr-TR" dirty="0" err="1" smtClean="0"/>
              <a:t>Unat</a:t>
            </a:r>
            <a:r>
              <a:rPr lang="tr-TR" dirty="0" smtClean="0"/>
              <a:t>, </a:t>
            </a:r>
            <a:r>
              <a:rPr lang="tr-TR" i="1" smtClean="0"/>
              <a:t>Bilim Tarihi.</a:t>
            </a:r>
            <a:endParaRPr lang="tr-TR" i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928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9625" y="788989"/>
            <a:ext cx="8596668" cy="3880773"/>
          </a:xfrm>
        </p:spPr>
        <p:txBody>
          <a:bodyPr/>
          <a:lstStyle/>
          <a:p>
            <a:r>
              <a:rPr lang="tr-TR" dirty="0" smtClean="0"/>
              <a:t>Ortaçağ, Aristoteles’i anlamak ve onun hatalarını tespit etmekle geçti.</a:t>
            </a:r>
          </a:p>
          <a:p>
            <a:endParaRPr lang="tr-TR" dirty="0"/>
          </a:p>
          <a:p>
            <a:r>
              <a:rPr lang="tr-TR" dirty="0" err="1" smtClean="0"/>
              <a:t>Augustinus</a:t>
            </a:r>
            <a:r>
              <a:rPr lang="tr-TR" dirty="0" smtClean="0"/>
              <a:t> (354-430), Aristoteles’in mantık anlayışını Ortaçağ’da etkin kılan isimdir. </a:t>
            </a:r>
          </a:p>
          <a:p>
            <a:endParaRPr lang="tr-TR" dirty="0"/>
          </a:p>
          <a:p>
            <a:r>
              <a:rPr lang="tr-TR" dirty="0" smtClean="0"/>
              <a:t>Bir aziz olan </a:t>
            </a:r>
            <a:r>
              <a:rPr lang="tr-TR" dirty="0" err="1" smtClean="0"/>
              <a:t>Augustinus</a:t>
            </a:r>
            <a:r>
              <a:rPr lang="tr-TR" dirty="0" smtClean="0"/>
              <a:t> mantık üzerine «</a:t>
            </a:r>
            <a:r>
              <a:rPr lang="tr-TR" dirty="0" err="1" smtClean="0"/>
              <a:t>Principia</a:t>
            </a:r>
            <a:r>
              <a:rPr lang="tr-TR" dirty="0" smtClean="0"/>
              <a:t> </a:t>
            </a:r>
            <a:r>
              <a:rPr lang="tr-TR" dirty="0" err="1" smtClean="0"/>
              <a:t>dialecticae</a:t>
            </a:r>
            <a:r>
              <a:rPr lang="tr-TR" dirty="0" smtClean="0"/>
              <a:t>» adlı eseri yazmış ve Ortaçağ </a:t>
            </a:r>
            <a:r>
              <a:rPr lang="tr-TR" dirty="0"/>
              <a:t>H</a:t>
            </a:r>
            <a:r>
              <a:rPr lang="tr-TR" dirty="0" smtClean="0"/>
              <a:t>ıristiyan Dünyası’nda Aristotelesçi mantık kavrayışının yerleşmesine katkıda bulunmuştur.</a:t>
            </a:r>
          </a:p>
          <a:p>
            <a:endParaRPr lang="tr-TR" dirty="0"/>
          </a:p>
          <a:p>
            <a:r>
              <a:rPr lang="tr-TR" dirty="0" err="1" smtClean="0"/>
              <a:t>Augustinus</a:t>
            </a:r>
            <a:r>
              <a:rPr lang="tr-TR" dirty="0" smtClean="0"/>
              <a:t>, doğruluğun temel standardını, </a:t>
            </a:r>
            <a:r>
              <a:rPr lang="tr-TR" dirty="0" err="1" smtClean="0"/>
              <a:t>Euklides</a:t>
            </a:r>
            <a:r>
              <a:rPr lang="tr-TR" dirty="0" smtClean="0"/>
              <a:t> geometrisinden alıp Hıristiyan teolojisine verdi.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698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5770" y="955244"/>
            <a:ext cx="8596668" cy="3880773"/>
          </a:xfrm>
        </p:spPr>
        <p:txBody>
          <a:bodyPr/>
          <a:lstStyle/>
          <a:p>
            <a:r>
              <a:rPr lang="tr-TR" dirty="0" smtClean="0"/>
              <a:t>Metot üzerine çalışanlar:</a:t>
            </a:r>
          </a:p>
          <a:p>
            <a:endParaRPr lang="tr-TR" dirty="0"/>
          </a:p>
          <a:p>
            <a:r>
              <a:rPr lang="tr-TR" dirty="0" smtClean="0"/>
              <a:t>1- Robert </a:t>
            </a:r>
            <a:r>
              <a:rPr lang="tr-TR" dirty="0" err="1" smtClean="0"/>
              <a:t>Grosseteste</a:t>
            </a:r>
            <a:r>
              <a:rPr lang="tr-TR" dirty="0" smtClean="0"/>
              <a:t> (1168-1253)</a:t>
            </a:r>
          </a:p>
          <a:p>
            <a:endParaRPr lang="tr-TR" dirty="0"/>
          </a:p>
          <a:p>
            <a:r>
              <a:rPr lang="tr-TR" dirty="0" smtClean="0"/>
              <a:t>2- </a:t>
            </a:r>
            <a:r>
              <a:rPr lang="tr-TR" dirty="0" err="1" smtClean="0"/>
              <a:t>Ockhamlı</a:t>
            </a:r>
            <a:r>
              <a:rPr lang="tr-TR" dirty="0" smtClean="0"/>
              <a:t> William (1285-1347)</a:t>
            </a:r>
          </a:p>
          <a:p>
            <a:endParaRPr lang="tr-TR" dirty="0"/>
          </a:p>
          <a:p>
            <a:r>
              <a:rPr lang="tr-TR" dirty="0" smtClean="0"/>
              <a:t>3- </a:t>
            </a:r>
            <a:r>
              <a:rPr lang="tr-TR" dirty="0" err="1" smtClean="0"/>
              <a:t>Albertus</a:t>
            </a:r>
            <a:r>
              <a:rPr lang="tr-TR" dirty="0" smtClean="0"/>
              <a:t> </a:t>
            </a:r>
            <a:r>
              <a:rPr lang="tr-TR" dirty="0" err="1" smtClean="0"/>
              <a:t>Magnus</a:t>
            </a:r>
            <a:r>
              <a:rPr lang="tr-TR" dirty="0" smtClean="0"/>
              <a:t> (1200-1280)</a:t>
            </a:r>
          </a:p>
          <a:p>
            <a:endParaRPr lang="tr-TR" dirty="0"/>
          </a:p>
          <a:p>
            <a:r>
              <a:rPr lang="tr-TR" dirty="0" smtClean="0"/>
              <a:t>4- </a:t>
            </a:r>
            <a:r>
              <a:rPr lang="tr-TR" dirty="0" err="1" smtClean="0"/>
              <a:t>Roger</a:t>
            </a:r>
            <a:r>
              <a:rPr lang="tr-TR" dirty="0" smtClean="0"/>
              <a:t> Bacon (1214-1294)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6860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0462" y="678153"/>
            <a:ext cx="8596668" cy="3880773"/>
          </a:xfrm>
        </p:spPr>
        <p:txBody>
          <a:bodyPr/>
          <a:lstStyle/>
          <a:p>
            <a:r>
              <a:rPr lang="tr-TR" dirty="0" smtClean="0"/>
              <a:t>1- Deneysel Yöntemler:</a:t>
            </a:r>
          </a:p>
          <a:p>
            <a:endParaRPr lang="tr-TR" dirty="0" smtClean="0"/>
          </a:p>
          <a:p>
            <a:r>
              <a:rPr lang="tr-TR" dirty="0" smtClean="0"/>
              <a:t>Aristoteles doğal durumları ele almıştır.</a:t>
            </a:r>
          </a:p>
          <a:p>
            <a:endParaRPr lang="tr-TR" dirty="0"/>
          </a:p>
          <a:p>
            <a:r>
              <a:rPr lang="tr-TR" dirty="0" smtClean="0"/>
              <a:t>Deney fikri Ortaçağ’da yeni yeni gündeme gelmeye başlamıştır.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684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8897" y="1052225"/>
            <a:ext cx="8596668" cy="3880773"/>
          </a:xfrm>
        </p:spPr>
        <p:txBody>
          <a:bodyPr/>
          <a:lstStyle/>
          <a:p>
            <a:r>
              <a:rPr lang="tr-TR" dirty="0" smtClean="0"/>
              <a:t>Robert </a:t>
            </a:r>
            <a:r>
              <a:rPr lang="tr-TR" dirty="0" err="1" smtClean="0"/>
              <a:t>Grosseteste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Bilimsel yöntem çabalarında ana bir figür olarak ortaya çıkmaktadır. </a:t>
            </a:r>
          </a:p>
          <a:p>
            <a:endParaRPr lang="tr-TR" dirty="0"/>
          </a:p>
          <a:p>
            <a:r>
              <a:rPr lang="tr-TR" dirty="0" smtClean="0"/>
              <a:t>Bilimin yönünü ampirik kanıtlara, kontrollü deneylere ve matematiksel tasvirlere kaydırmak istemiştir.</a:t>
            </a:r>
          </a:p>
          <a:p>
            <a:endParaRPr lang="tr-TR" dirty="0"/>
          </a:p>
          <a:p>
            <a:r>
              <a:rPr lang="tr-TR" dirty="0" smtClean="0"/>
              <a:t>Fiziksel dünyaya uygulanabilir olan bir metodoloji üzerine çalışan ve bunu belli bilimler içerisinde uygulayan ilk kişidir.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2974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54425" y="955244"/>
            <a:ext cx="8596668" cy="3880773"/>
          </a:xfrm>
        </p:spPr>
        <p:txBody>
          <a:bodyPr/>
          <a:lstStyle/>
          <a:p>
            <a:r>
              <a:rPr lang="tr-TR" dirty="0" err="1" smtClean="0"/>
              <a:t>Ockhamlı</a:t>
            </a:r>
            <a:r>
              <a:rPr lang="tr-TR" dirty="0" smtClean="0"/>
              <a:t> William</a:t>
            </a:r>
          </a:p>
          <a:p>
            <a:endParaRPr lang="tr-TR" dirty="0"/>
          </a:p>
          <a:p>
            <a:r>
              <a:rPr lang="tr-TR" dirty="0" smtClean="0"/>
              <a:t>Farklı kuramlardan hangisini seçmemiz gerektiğine dair </a:t>
            </a:r>
            <a:r>
              <a:rPr lang="tr-TR" dirty="0" err="1" smtClean="0"/>
              <a:t>Ockham</a:t>
            </a:r>
            <a:r>
              <a:rPr lang="tr-TR" dirty="0" smtClean="0"/>
              <a:t> Usturası adı ile anılan kendine has bir yöntem önermiştir.</a:t>
            </a:r>
          </a:p>
          <a:p>
            <a:endParaRPr lang="tr-TR" dirty="0"/>
          </a:p>
          <a:p>
            <a:r>
              <a:rPr lang="tr-TR" dirty="0" smtClean="0"/>
              <a:t>«Verilere eşit derecede uyuşan kuramlar arasında en yalın olanını tercih ediniz.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1921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6607" y="1038371"/>
            <a:ext cx="8596668" cy="3880773"/>
          </a:xfrm>
        </p:spPr>
        <p:txBody>
          <a:bodyPr/>
          <a:lstStyle/>
          <a:p>
            <a:r>
              <a:rPr lang="tr-TR" dirty="0" smtClean="0"/>
              <a:t>Bilimsel doğru</a:t>
            </a:r>
          </a:p>
          <a:p>
            <a:endParaRPr lang="tr-TR" dirty="0"/>
          </a:p>
          <a:p>
            <a:r>
              <a:rPr lang="tr-TR" dirty="0" err="1" smtClean="0"/>
              <a:t>Scientia</a:t>
            </a:r>
            <a:r>
              <a:rPr lang="tr-TR" dirty="0" smtClean="0"/>
              <a:t> </a:t>
            </a:r>
            <a:r>
              <a:rPr lang="tr-TR" dirty="0" err="1" smtClean="0"/>
              <a:t>realis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Scientia</a:t>
            </a:r>
            <a:r>
              <a:rPr lang="tr-TR" dirty="0" smtClean="0"/>
              <a:t> </a:t>
            </a:r>
            <a:r>
              <a:rPr lang="tr-TR" dirty="0" err="1" smtClean="0"/>
              <a:t>rationalis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Doğa bilimlerini geometri gibi olmaktan uzaklaştıran bir yaklaşım.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7475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8170" y="955244"/>
            <a:ext cx="8596668" cy="3880773"/>
          </a:xfrm>
        </p:spPr>
        <p:txBody>
          <a:bodyPr/>
          <a:lstStyle/>
          <a:p>
            <a:r>
              <a:rPr lang="tr-TR" dirty="0" err="1" smtClean="0"/>
              <a:t>Roger</a:t>
            </a:r>
            <a:r>
              <a:rPr lang="tr-TR" dirty="0" smtClean="0"/>
              <a:t> Bacon</a:t>
            </a:r>
          </a:p>
          <a:p>
            <a:endParaRPr lang="tr-TR" dirty="0"/>
          </a:p>
          <a:p>
            <a:r>
              <a:rPr lang="tr-TR" dirty="0" err="1" smtClean="0"/>
              <a:t>Oxfordlu</a:t>
            </a:r>
            <a:r>
              <a:rPr lang="tr-TR" dirty="0" smtClean="0"/>
              <a:t> bir </a:t>
            </a:r>
            <a:r>
              <a:rPr lang="tr-TR" dirty="0" err="1" smtClean="0"/>
              <a:t>Fransisken</a:t>
            </a:r>
            <a:r>
              <a:rPr lang="tr-TR" dirty="0" smtClean="0"/>
              <a:t> rahip.</a:t>
            </a:r>
          </a:p>
          <a:p>
            <a:endParaRPr lang="tr-TR" dirty="0"/>
          </a:p>
          <a:p>
            <a:r>
              <a:rPr lang="tr-TR" dirty="0" err="1" smtClean="0"/>
              <a:t>Doctor</a:t>
            </a:r>
            <a:r>
              <a:rPr lang="tr-TR" dirty="0" smtClean="0"/>
              <a:t> </a:t>
            </a:r>
            <a:r>
              <a:rPr lang="tr-TR" dirty="0" err="1" smtClean="0"/>
              <a:t>Mirabilis</a:t>
            </a:r>
            <a:r>
              <a:rPr lang="tr-TR" dirty="0" smtClean="0"/>
              <a:t> ve </a:t>
            </a:r>
            <a:r>
              <a:rPr lang="tr-TR" i="1" dirty="0" smtClean="0"/>
              <a:t>Opus </a:t>
            </a:r>
            <a:r>
              <a:rPr lang="tr-TR" i="1" dirty="0" err="1" smtClean="0"/>
              <a:t>Maius</a:t>
            </a:r>
            <a:endParaRPr lang="tr-TR" i="1" dirty="0" smtClean="0"/>
          </a:p>
          <a:p>
            <a:endParaRPr lang="tr-TR" i="1" dirty="0"/>
          </a:p>
          <a:p>
            <a:r>
              <a:rPr lang="tr-TR" dirty="0" smtClean="0"/>
              <a:t>Doğa bilimi araştırmalarında kesin bilgiye ancak deneyle ulaşılabilir.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0592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5152" y="1079934"/>
            <a:ext cx="8596668" cy="3880773"/>
          </a:xfrm>
        </p:spPr>
        <p:txBody>
          <a:bodyPr/>
          <a:lstStyle/>
          <a:p>
            <a:r>
              <a:rPr lang="tr-TR" dirty="0" smtClean="0"/>
              <a:t>Bacon, bilimsel bilginin elde edilmesinde deneyin bir araç olduğunu ifade eden ilk filozoftur.</a:t>
            </a:r>
          </a:p>
          <a:p>
            <a:endParaRPr lang="tr-TR" dirty="0"/>
          </a:p>
          <a:p>
            <a:r>
              <a:rPr lang="tr-TR" dirty="0" smtClean="0"/>
              <a:t>«</a:t>
            </a:r>
            <a:r>
              <a:rPr lang="tr-TR" dirty="0" err="1" smtClean="0"/>
              <a:t>Scientia</a:t>
            </a:r>
            <a:r>
              <a:rPr lang="tr-TR" dirty="0" smtClean="0"/>
              <a:t> </a:t>
            </a:r>
            <a:r>
              <a:rPr lang="tr-TR" dirty="0" err="1" smtClean="0"/>
              <a:t>experimentalis</a:t>
            </a:r>
            <a:r>
              <a:rPr lang="tr-TR" dirty="0" smtClean="0"/>
              <a:t>» bütün bilimlerin efendisidir. </a:t>
            </a:r>
          </a:p>
          <a:p>
            <a:endParaRPr lang="tr-TR" dirty="0"/>
          </a:p>
          <a:p>
            <a:r>
              <a:rPr lang="tr-TR" dirty="0" smtClean="0"/>
              <a:t>Güvenilir bilgiye ancak akıl ve deney yoluyla ulaşılabilir. </a:t>
            </a:r>
          </a:p>
          <a:p>
            <a:endParaRPr lang="tr-TR" dirty="0"/>
          </a:p>
          <a:p>
            <a:r>
              <a:rPr lang="tr-TR" dirty="0" smtClean="0"/>
              <a:t>Akıl kanıtlamak, deney ise veri toplamak için </a:t>
            </a:r>
            <a:r>
              <a:rPr lang="tr-TR" dirty="0" err="1" smtClean="0"/>
              <a:t>kullanılıur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7474031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388</Words>
  <Application>Microsoft Office PowerPoint</Application>
  <PresentationFormat>Geniş ekran</PresentationFormat>
  <Paragraphs>86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Yüzeyler</vt:lpstr>
      <vt:lpstr>Ortaçağ’ın bilimsel yönteme bıraktığı miras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Ortaçağ’ın bilimsel yönteme bıraktığı miras</dc:title>
  <dc:creator>Ayşegül-Vural</dc:creator>
  <cp:lastModifiedBy>Ayşegül-Vural</cp:lastModifiedBy>
  <cp:revision>8</cp:revision>
  <dcterms:created xsi:type="dcterms:W3CDTF">2020-11-03T08:42:58Z</dcterms:created>
  <dcterms:modified xsi:type="dcterms:W3CDTF">2020-11-03T10:07:42Z</dcterms:modified>
</cp:coreProperties>
</file>