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57" r:id="rId5"/>
    <p:sldId id="258" r:id="rId6"/>
    <p:sldId id="259" r:id="rId7"/>
    <p:sldId id="261" r:id="rId8"/>
    <p:sldId id="26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71765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4272146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44432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84564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29806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137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CCEA18-A224-4D33-9BE4-6C91F6C75A5E}" type="datetimeFigureOut">
              <a:rPr lang="tr-TR" smtClean="0"/>
              <a:t>18.05.2020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37366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ACCEA18-A224-4D33-9BE4-6C91F6C75A5E}" type="datetimeFigureOut">
              <a:rPr lang="tr-TR" smtClean="0"/>
              <a:t>18.05.2020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257352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ACCEA18-A224-4D33-9BE4-6C91F6C75A5E}" type="datetimeFigureOut">
              <a:rPr lang="tr-TR" smtClean="0"/>
              <a:t>18.05.2020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3160610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10348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958522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CEA18-A224-4D33-9BE4-6C91F6C75A5E}" type="datetimeFigureOut">
              <a:rPr lang="tr-TR" smtClean="0"/>
              <a:t>18.05.2020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9C3A6-A5CC-4077-AD2A-D17096FEE29B}" type="slidenum">
              <a:rPr lang="tr-TR" smtClean="0"/>
              <a:t>‹#›</a:t>
            </a:fld>
            <a:endParaRPr lang="tr-TR"/>
          </a:p>
        </p:txBody>
      </p:sp>
    </p:spTree>
    <p:extLst>
      <p:ext uri="{BB962C8B-B14F-4D97-AF65-F5344CB8AC3E}">
        <p14:creationId xmlns:p14="http://schemas.microsoft.com/office/powerpoint/2010/main" val="20792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b="1" dirty="0" smtClean="0"/>
              <a:t>İki Savaş Arası Dönem Ve Savaş Dönemi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7625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a:t>Zofia</a:t>
            </a:r>
            <a:r>
              <a:rPr lang="tr-TR" b="1" dirty="0"/>
              <a:t> </a:t>
            </a:r>
            <a:r>
              <a:rPr lang="tr-TR" b="1" dirty="0" err="1"/>
              <a:t>Nałkowska</a:t>
            </a:r>
            <a:r>
              <a:rPr lang="tr-TR" b="1" dirty="0"/>
              <a:t> ve “Sınır”</a:t>
            </a:r>
            <a:endParaRPr lang="tr-TR" dirty="0"/>
          </a:p>
        </p:txBody>
      </p:sp>
      <p:sp>
        <p:nvSpPr>
          <p:cNvPr id="3" name="İçerik Yer Tutucusu 2"/>
          <p:cNvSpPr>
            <a:spLocks noGrp="1"/>
          </p:cNvSpPr>
          <p:nvPr>
            <p:ph idx="1"/>
          </p:nvPr>
        </p:nvSpPr>
        <p:spPr/>
        <p:txBody>
          <a:bodyPr>
            <a:normAutofit fontScale="62500" lnSpcReduction="20000"/>
          </a:bodyPr>
          <a:lstStyle/>
          <a:p>
            <a:r>
              <a:rPr lang="tr-TR" dirty="0" err="1"/>
              <a:t>Zofia</a:t>
            </a:r>
            <a:r>
              <a:rPr lang="tr-TR" dirty="0"/>
              <a:t> </a:t>
            </a:r>
            <a:r>
              <a:rPr lang="tr-TR" dirty="0" err="1"/>
              <a:t>Nałkowska</a:t>
            </a:r>
            <a:r>
              <a:rPr lang="tr-TR" dirty="0"/>
              <a:t> (1884-1954) genç yaşta şiirsel nitelikteki ilk yapıtlarını vermiş, daha sonra, öykü yazarı olarak da tanınmıştır. Yaşam görüşünün temellerini babasından, yaşamış olduğu entelektüel çevreden ve dönemin ilerici ideallerinden esinlenerek oluşturmuştur.  </a:t>
            </a:r>
          </a:p>
          <a:p>
            <a:r>
              <a:rPr lang="tr-TR" dirty="0"/>
              <a:t> </a:t>
            </a:r>
          </a:p>
          <a:p>
            <a:r>
              <a:rPr lang="tr-TR" dirty="0" err="1"/>
              <a:t>Nałkowska</a:t>
            </a:r>
            <a:r>
              <a:rPr lang="tr-TR" dirty="0"/>
              <a:t> edebiyat dünyasında yapıt vermeğe başladığı yıllarda, bu ortamda hüküm süren</a:t>
            </a:r>
            <a:r>
              <a:rPr lang="tr-TR" b="1" dirty="0"/>
              <a:t> </a:t>
            </a:r>
            <a:r>
              <a:rPr lang="tr-TR" dirty="0" err="1"/>
              <a:t>pozitivitist</a:t>
            </a:r>
            <a:r>
              <a:rPr lang="tr-TR" dirty="0"/>
              <a:t> dünya görüşünün etkisiyle, bireysel yorumlara sıcak bakmayan baskılara direnmiş ve yapıtlarında yaşam içindeki olguya ve insan davranışlarına bireysel yorumlar getirmeye ağırlık vermiştir. “</a:t>
            </a:r>
            <a:r>
              <a:rPr lang="tr-TR" dirty="0" err="1"/>
              <a:t>Kobiety</a:t>
            </a:r>
            <a:r>
              <a:rPr lang="tr-TR" dirty="0"/>
              <a:t>” (1906) (Kadınlar), “</a:t>
            </a:r>
            <a:r>
              <a:rPr lang="tr-TR" dirty="0" err="1"/>
              <a:t>Książę</a:t>
            </a:r>
            <a:r>
              <a:rPr lang="tr-TR" dirty="0"/>
              <a:t>” (1907) (Prens), “</a:t>
            </a:r>
            <a:r>
              <a:rPr lang="tr-TR" dirty="0" err="1"/>
              <a:t>Rόwieśnice</a:t>
            </a:r>
            <a:r>
              <a:rPr lang="tr-TR" dirty="0"/>
              <a:t>” (1909) (Akranlar), “</a:t>
            </a:r>
            <a:r>
              <a:rPr lang="tr-TR" dirty="0" err="1"/>
              <a:t>Narcyza</a:t>
            </a:r>
            <a:r>
              <a:rPr lang="tr-TR" dirty="0"/>
              <a:t>” (1910) (</a:t>
            </a:r>
            <a:r>
              <a:rPr lang="tr-TR" dirty="0" err="1"/>
              <a:t>Narsist</a:t>
            </a:r>
            <a:r>
              <a:rPr lang="tr-TR" dirty="0"/>
              <a:t>) adlı ilk yapıtlarındaki kahramanlar, ruhsal dünyalarında çelişki yaşayan ve ruhunu keşfetmenin peşinden koşan kadınlardır. Pozitivizm akımının etkisiyle yazılmış yapıtlardaki kahramanlardan farklı olarak </a:t>
            </a:r>
            <a:r>
              <a:rPr lang="tr-TR" dirty="0" err="1"/>
              <a:t>Nałkowska’nın</a:t>
            </a:r>
            <a:r>
              <a:rPr lang="tr-TR" dirty="0"/>
              <a:t> yapıtlarındaki kadınlar, hukuksal hakları için değil, tıpkı </a:t>
            </a:r>
            <a:r>
              <a:rPr lang="tr-TR" dirty="0" err="1"/>
              <a:t>Pawlikowska’nın</a:t>
            </a:r>
            <a:r>
              <a:rPr lang="tr-TR" dirty="0"/>
              <a:t> kahramanları gibi, sevmek sevilmek hakları, duygusal yaşam hakları, kısacası kadın olmanın ayrıcalığı için savaşırlar. </a:t>
            </a:r>
          </a:p>
          <a:p>
            <a:endParaRPr lang="tr-TR" dirty="0"/>
          </a:p>
        </p:txBody>
      </p:sp>
    </p:spTree>
    <p:extLst>
      <p:ext uri="{BB962C8B-B14F-4D97-AF65-F5344CB8AC3E}">
        <p14:creationId xmlns:p14="http://schemas.microsoft.com/office/powerpoint/2010/main" val="1585972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 </a:t>
            </a:r>
          </a:p>
          <a:p>
            <a:r>
              <a:rPr lang="tr-TR" dirty="0"/>
              <a:t>Yazarın olgunluk döneminde ortaya çıkan yapıtları, gençlik çağlarındaki yapıtlardan birçok açıdan farklılık gösterir. Artık duygularını incelemek yerine, çevresindeki olayların, savaş sonrası akımların ve yeni dönemin duyarlı bir gözlemcisi, katılımcısı ve eleştirmeni olmayı yeğlemektedir. </a:t>
            </a:r>
          </a:p>
          <a:p>
            <a:r>
              <a:rPr lang="tr-TR" b="1" dirty="0"/>
              <a:t> </a:t>
            </a:r>
            <a:endParaRPr lang="tr-TR" dirty="0"/>
          </a:p>
          <a:p>
            <a:r>
              <a:rPr lang="tr-TR" dirty="0" err="1"/>
              <a:t>Nałkowska’nın</a:t>
            </a:r>
            <a:r>
              <a:rPr lang="tr-TR" b="1" dirty="0"/>
              <a:t> </a:t>
            </a:r>
            <a:r>
              <a:rPr lang="tr-TR" dirty="0"/>
              <a:t>1925 yılında yayımladığı “</a:t>
            </a:r>
            <a:r>
              <a:rPr lang="tr-TR" dirty="0" err="1"/>
              <a:t>Dom</a:t>
            </a:r>
            <a:r>
              <a:rPr lang="tr-TR" dirty="0"/>
              <a:t> </a:t>
            </a:r>
            <a:r>
              <a:rPr lang="tr-TR" dirty="0" err="1"/>
              <a:t>nad</a:t>
            </a:r>
            <a:r>
              <a:rPr lang="tr-TR" dirty="0"/>
              <a:t> </a:t>
            </a:r>
            <a:r>
              <a:rPr lang="tr-TR" dirty="0" err="1"/>
              <a:t>łąkami</a:t>
            </a:r>
            <a:r>
              <a:rPr lang="tr-TR" dirty="0"/>
              <a:t>” (Çayırlıktaki Ev) adlı yapıtında yazarın ‘küçük şeylere ve küçük insanlara’ olan ilgisi vurgulanır. Yazar bu kitapta, aralarında yaşadığı sıradan insanların yaşamlarını psikolojik ve geleneksel açıdan incelemiştir.</a:t>
            </a:r>
          </a:p>
          <a:p>
            <a:r>
              <a:rPr lang="tr-TR" dirty="0"/>
              <a:t> </a:t>
            </a:r>
          </a:p>
          <a:p>
            <a:r>
              <a:rPr lang="tr-TR" dirty="0"/>
              <a:t>20. yüzyılın seçkin yazarlarının birçoğu gibi, </a:t>
            </a:r>
            <a:r>
              <a:rPr lang="tr-TR" dirty="0" err="1"/>
              <a:t>Nałkowska</a:t>
            </a:r>
            <a:r>
              <a:rPr lang="tr-TR" dirty="0"/>
              <a:t> da insan ruhunun saklı yönleriyle ilgilenmiştir. “Romans </a:t>
            </a:r>
            <a:r>
              <a:rPr lang="tr-TR" dirty="0" err="1"/>
              <a:t>Teresy</a:t>
            </a:r>
            <a:r>
              <a:rPr lang="tr-TR" dirty="0"/>
              <a:t> </a:t>
            </a:r>
            <a:r>
              <a:rPr lang="tr-TR" dirty="0" err="1"/>
              <a:t>Hennert</a:t>
            </a:r>
            <a:r>
              <a:rPr lang="tr-TR" dirty="0"/>
              <a:t>” (1923) (Teresa </a:t>
            </a:r>
            <a:r>
              <a:rPr lang="tr-TR" dirty="0" err="1"/>
              <a:t>Hennert’in</a:t>
            </a:r>
            <a:r>
              <a:rPr lang="tr-TR" dirty="0"/>
              <a:t> Aşkı), “</a:t>
            </a:r>
            <a:r>
              <a:rPr lang="tr-TR" dirty="0" err="1"/>
              <a:t>Niedobra</a:t>
            </a:r>
            <a:r>
              <a:rPr lang="tr-TR" dirty="0"/>
              <a:t> </a:t>
            </a:r>
            <a:r>
              <a:rPr lang="tr-TR" dirty="0" err="1"/>
              <a:t>miłośċ</a:t>
            </a:r>
            <a:r>
              <a:rPr lang="tr-TR" dirty="0"/>
              <a:t>” (1928) (Kötü Aşk), “</a:t>
            </a:r>
            <a:r>
              <a:rPr lang="tr-TR" dirty="0" err="1"/>
              <a:t>Granica</a:t>
            </a:r>
            <a:r>
              <a:rPr lang="tr-TR" dirty="0"/>
              <a:t>” (1925) (Sınır), “</a:t>
            </a:r>
            <a:r>
              <a:rPr lang="tr-TR" dirty="0" err="1"/>
              <a:t>Niecierpliwi</a:t>
            </a:r>
            <a:r>
              <a:rPr lang="tr-TR" dirty="0"/>
              <a:t>” (1939) (Sabırsızlar) en önemli yapıtlarıdır. Benzer konuları işlediği tiyatro yapıtları ise: “</a:t>
            </a:r>
            <a:r>
              <a:rPr lang="tr-TR" dirty="0" err="1"/>
              <a:t>Dom</a:t>
            </a:r>
            <a:r>
              <a:rPr lang="tr-TR" dirty="0"/>
              <a:t> </a:t>
            </a:r>
            <a:r>
              <a:rPr lang="tr-TR" dirty="0" err="1"/>
              <a:t>kobiet</a:t>
            </a:r>
            <a:r>
              <a:rPr lang="tr-TR" dirty="0"/>
              <a:t>” (1930) (Kadınlar Evi), “</a:t>
            </a:r>
            <a:r>
              <a:rPr lang="tr-TR" dirty="0" err="1"/>
              <a:t>Dzień</a:t>
            </a:r>
            <a:r>
              <a:rPr lang="tr-TR" dirty="0"/>
              <a:t> </a:t>
            </a:r>
            <a:r>
              <a:rPr lang="tr-TR" dirty="0" err="1"/>
              <a:t>jego</a:t>
            </a:r>
            <a:r>
              <a:rPr lang="tr-TR" dirty="0"/>
              <a:t> </a:t>
            </a:r>
            <a:r>
              <a:rPr lang="tr-TR" dirty="0" err="1"/>
              <a:t>powrotu</a:t>
            </a:r>
            <a:r>
              <a:rPr lang="tr-TR" dirty="0"/>
              <a:t>” (1931) (Onun Dönüş Günü)dür. </a:t>
            </a:r>
          </a:p>
          <a:p>
            <a:endParaRPr lang="tr-TR" dirty="0"/>
          </a:p>
        </p:txBody>
      </p:sp>
    </p:spTree>
    <p:extLst>
      <p:ext uri="{BB962C8B-B14F-4D97-AF65-F5344CB8AC3E}">
        <p14:creationId xmlns:p14="http://schemas.microsoft.com/office/powerpoint/2010/main" val="1603192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32656"/>
            <a:ext cx="8229600" cy="1084982"/>
          </a:xfrm>
        </p:spPr>
        <p:txBody>
          <a:bodyPr>
            <a:normAutofit/>
          </a:bodyPr>
          <a:lstStyle/>
          <a:p>
            <a:endParaRPr lang="tr-TR" b="1" dirty="0"/>
          </a:p>
        </p:txBody>
      </p:sp>
      <p:sp>
        <p:nvSpPr>
          <p:cNvPr id="3" name="İçerik Yer Tutucusu 2"/>
          <p:cNvSpPr>
            <a:spLocks noGrp="1"/>
          </p:cNvSpPr>
          <p:nvPr>
            <p:ph idx="1"/>
          </p:nvPr>
        </p:nvSpPr>
        <p:spPr/>
        <p:txBody>
          <a:bodyPr>
            <a:normAutofit fontScale="70000" lnSpcReduction="20000"/>
          </a:bodyPr>
          <a:lstStyle/>
          <a:p>
            <a:r>
              <a:rPr lang="tr-TR" dirty="0"/>
              <a:t>“</a:t>
            </a:r>
            <a:r>
              <a:rPr lang="tr-TR" dirty="0" err="1"/>
              <a:t>Granica</a:t>
            </a:r>
            <a:r>
              <a:rPr lang="tr-TR" dirty="0"/>
              <a:t>” (Sınır) adlı roman 20. yüzyılın otuzlu yıllarında geçer. Romanın odak figürleri </a:t>
            </a:r>
            <a:r>
              <a:rPr lang="tr-TR" dirty="0" err="1"/>
              <a:t>Elżbieta</a:t>
            </a:r>
            <a:r>
              <a:rPr lang="tr-TR" dirty="0"/>
              <a:t> </a:t>
            </a:r>
            <a:r>
              <a:rPr lang="tr-TR" dirty="0" err="1"/>
              <a:t>Biecka</a:t>
            </a:r>
            <a:r>
              <a:rPr lang="tr-TR" dirty="0"/>
              <a:t>, </a:t>
            </a:r>
            <a:r>
              <a:rPr lang="tr-TR" dirty="0" err="1"/>
              <a:t>Zenon</a:t>
            </a:r>
            <a:r>
              <a:rPr lang="tr-TR" dirty="0"/>
              <a:t> </a:t>
            </a:r>
            <a:r>
              <a:rPr lang="tr-TR" dirty="0" err="1"/>
              <a:t>Ziembiewicz</a:t>
            </a:r>
            <a:r>
              <a:rPr lang="tr-TR" dirty="0"/>
              <a:t> ve </a:t>
            </a:r>
            <a:r>
              <a:rPr lang="tr-TR" dirty="0" err="1"/>
              <a:t>Justyna</a:t>
            </a:r>
            <a:r>
              <a:rPr lang="tr-TR" dirty="0"/>
              <a:t> </a:t>
            </a:r>
            <a:r>
              <a:rPr lang="tr-TR" dirty="0" err="1"/>
              <a:t>Bogutόwna</a:t>
            </a:r>
            <a:r>
              <a:rPr lang="tr-TR" dirty="0"/>
              <a:t> arasındaki aşk üçgeni fonunda, bu yapıt, II. Cumhuriyet’in sosyal tablosunu da yansıtır. Kariyer basamaklarını hızla tırmanmak isteyen </a:t>
            </a:r>
            <a:r>
              <a:rPr lang="tr-TR" dirty="0" err="1"/>
              <a:t>Zenon</a:t>
            </a:r>
            <a:r>
              <a:rPr lang="tr-TR" dirty="0"/>
              <a:t>, yoksul ve eğitimsiz gördüğü babasına benzememek için Paris’te okur. Ne var ki, üniversite yılları sırasında </a:t>
            </a:r>
            <a:r>
              <a:rPr lang="tr-TR" dirty="0" err="1"/>
              <a:t>Zenon’un</a:t>
            </a:r>
            <a:r>
              <a:rPr lang="tr-TR" dirty="0"/>
              <a:t> yaşam görüşleri değişmeye başlar; genç adam, babasının onaylanmayacak davranışlarını model almaktadır, yavaş yavaş. Babası cinsel arzularının taşkınlığına engel olamayan kontrolsüz biridir. </a:t>
            </a:r>
            <a:r>
              <a:rPr lang="tr-TR" dirty="0" err="1"/>
              <a:t>Zenon’da</a:t>
            </a:r>
            <a:r>
              <a:rPr lang="tr-TR" dirty="0"/>
              <a:t> da benzeri tutkular görülür. Evlerinde çalışan </a:t>
            </a:r>
            <a:r>
              <a:rPr lang="tr-TR" dirty="0" err="1"/>
              <a:t>Justyna</a:t>
            </a:r>
            <a:r>
              <a:rPr lang="tr-TR" dirty="0"/>
              <a:t>, </a:t>
            </a:r>
            <a:r>
              <a:rPr lang="tr-TR" dirty="0" err="1"/>
              <a:t>Zenon’un</a:t>
            </a:r>
            <a:r>
              <a:rPr lang="tr-TR" dirty="0"/>
              <a:t> dikkatini çeker ve onunla bir ilişkiye girer. Bu sırada eğitimini tamamlar. Sıra çalışkan ve azimli oluşunun meyvelerini toplamaya gelmiştir. Toplumda dikkat çeken bir kişi olmaya başlamıştır. Bu sırada </a:t>
            </a:r>
            <a:r>
              <a:rPr lang="tr-TR" dirty="0" err="1"/>
              <a:t>Justyna</a:t>
            </a:r>
            <a:r>
              <a:rPr lang="tr-TR" dirty="0"/>
              <a:t> ile tekrar karşılaşır ve ilişkileri kaldığı yerden devam eder. </a:t>
            </a:r>
          </a:p>
        </p:txBody>
      </p:sp>
    </p:spTree>
    <p:extLst>
      <p:ext uri="{BB962C8B-B14F-4D97-AF65-F5344CB8AC3E}">
        <p14:creationId xmlns:p14="http://schemas.microsoft.com/office/powerpoint/2010/main" val="1173310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Ancak, </a:t>
            </a:r>
            <a:r>
              <a:rPr lang="tr-TR" dirty="0" err="1"/>
              <a:t>Zenon</a:t>
            </a:r>
            <a:r>
              <a:rPr lang="tr-TR" dirty="0"/>
              <a:t> gençken tanıdığı </a:t>
            </a:r>
            <a:r>
              <a:rPr lang="tr-TR" dirty="0" err="1"/>
              <a:t>Elżbieta</a:t>
            </a:r>
            <a:r>
              <a:rPr lang="tr-TR" dirty="0"/>
              <a:t> -Ela- ile evlenmek üzeredir. Ne de olsa Ela aristokrat bir aileden gelmektedir. Bu arada, önemli bir derginin başına geçmek için teklif alır. </a:t>
            </a:r>
            <a:r>
              <a:rPr lang="tr-TR" dirty="0" err="1"/>
              <a:t>Zenon</a:t>
            </a:r>
            <a:r>
              <a:rPr lang="tr-TR" dirty="0"/>
              <a:t> dergiyi yönetirken, kendisini destekleyip korumakta olan kesimin çıkarlarını gözetir. Aslında bunun ahlaklı bir davranış olmadığının farkındadır. Ancak, yükselmesi için böyle olması gerektiğini düşünür. Aşk hayatında da aynı durum söz konusudur. </a:t>
            </a:r>
            <a:r>
              <a:rPr lang="tr-TR" dirty="0" err="1"/>
              <a:t>Justyna’ya</a:t>
            </a:r>
            <a:r>
              <a:rPr lang="tr-TR" dirty="0"/>
              <a:t> cinsel arzu duyar, ancak, Ela ile olan birlikteliğine de çıkarları için son vermek istemez. Bu arada, </a:t>
            </a:r>
            <a:r>
              <a:rPr lang="tr-TR" dirty="0" err="1"/>
              <a:t>Justyna’nın</a:t>
            </a:r>
            <a:r>
              <a:rPr lang="tr-TR" dirty="0"/>
              <a:t> kendisinden bebek beklediğini öğrenerek sarsılır. Geleceği için tehdit unsuru olarak gördüğü bu çocuğun doğmasına izin vermeyecek kadar gözleri kör olmuştur. </a:t>
            </a:r>
            <a:r>
              <a:rPr lang="tr-TR" dirty="0" err="1"/>
              <a:t>Justyna’ya</a:t>
            </a:r>
            <a:r>
              <a:rPr lang="tr-TR" dirty="0"/>
              <a:t> bebeğini aldırması için baskı yapar ve maddesel olarak destek olur. </a:t>
            </a:r>
            <a:r>
              <a:rPr lang="tr-TR" dirty="0" err="1"/>
              <a:t>Zenon</a:t>
            </a:r>
            <a:r>
              <a:rPr lang="tr-TR" dirty="0"/>
              <a:t> ve Ela evlenirler, bu arada, </a:t>
            </a:r>
            <a:r>
              <a:rPr lang="tr-TR" dirty="0" err="1"/>
              <a:t>Zenon</a:t>
            </a:r>
            <a:r>
              <a:rPr lang="tr-TR" dirty="0"/>
              <a:t> kariyer basamaklarını hızla çıkar. İl başkanlığı teklifini kabul eder. Böylece gençliğindeki ideallerini gerçekleştirme olanağına kavuşacaktır. </a:t>
            </a:r>
          </a:p>
        </p:txBody>
      </p:sp>
    </p:spTree>
    <p:extLst>
      <p:ext uri="{BB962C8B-B14F-4D97-AF65-F5344CB8AC3E}">
        <p14:creationId xmlns:p14="http://schemas.microsoft.com/office/powerpoint/2010/main" val="4171449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709119"/>
          </a:xfrm>
        </p:spPr>
        <p:txBody>
          <a:bodyPr>
            <a:normAutofit fontScale="85000" lnSpcReduction="20000"/>
          </a:bodyPr>
          <a:lstStyle/>
          <a:p>
            <a:r>
              <a:rPr lang="tr-TR" dirty="0"/>
              <a:t>Yoksulluğu azaltacak, işçiler için ev inşa ettirecek, ülkesindeki çocukların aç kalmamasını sağlayacak, çocuklar için oyun bahçeleri yaptıracak, kamu hizmetleriyle herkesin iş sahibi olmasını sağlayacaktır. Ancak, ülke genelindeki ekonomik kriz bu planlarını gerçekleştirmesini engeller ve </a:t>
            </a:r>
            <a:r>
              <a:rPr lang="tr-TR" dirty="0" err="1"/>
              <a:t>Zenon’un</a:t>
            </a:r>
            <a:r>
              <a:rPr lang="tr-TR" dirty="0"/>
              <a:t> kariyer yaşamı da giderek sönmeye başlar. Bu sırada haklarını arayan işçilere silahla karşı koyma emrini vererek çok büyük bir hata yapar. </a:t>
            </a:r>
            <a:r>
              <a:rPr lang="tr-TR" dirty="0" err="1"/>
              <a:t>Justyna</a:t>
            </a:r>
            <a:r>
              <a:rPr lang="tr-TR" dirty="0"/>
              <a:t> da derin bir depresyon içindedir. Bebeğinin ölümünden </a:t>
            </a:r>
            <a:r>
              <a:rPr lang="tr-TR" dirty="0" err="1"/>
              <a:t>Zenon’u</a:t>
            </a:r>
            <a:r>
              <a:rPr lang="tr-TR" dirty="0"/>
              <a:t> sorumlu tutarak, bir gün ansızın </a:t>
            </a:r>
            <a:r>
              <a:rPr lang="tr-TR" dirty="0" err="1"/>
              <a:t>Zenon’ın</a:t>
            </a:r>
            <a:r>
              <a:rPr lang="tr-TR" dirty="0"/>
              <a:t> çalışma odasına girer ve elindeki bir şişe kezzabı genç adamın gözlerine doğru savurur. </a:t>
            </a:r>
          </a:p>
        </p:txBody>
      </p:sp>
    </p:spTree>
    <p:extLst>
      <p:ext uri="{BB962C8B-B14F-4D97-AF65-F5344CB8AC3E}">
        <p14:creationId xmlns:p14="http://schemas.microsoft.com/office/powerpoint/2010/main" val="2717773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600201"/>
            <a:ext cx="8229600" cy="3629000"/>
          </a:xfrm>
        </p:spPr>
        <p:txBody>
          <a:bodyPr>
            <a:normAutofit fontScale="77500" lnSpcReduction="20000"/>
          </a:bodyPr>
          <a:lstStyle/>
          <a:p>
            <a:r>
              <a:rPr lang="tr-TR" dirty="0" err="1"/>
              <a:t>Zenon</a:t>
            </a:r>
            <a:r>
              <a:rPr lang="tr-TR" dirty="0"/>
              <a:t> böylece gözlerini kaybeder. Daha sonra kendini pencereden dışarı atmaya kalkan </a:t>
            </a:r>
            <a:r>
              <a:rPr lang="tr-TR" dirty="0" err="1"/>
              <a:t>Justyna’yı</a:t>
            </a:r>
            <a:r>
              <a:rPr lang="tr-TR" dirty="0"/>
              <a:t> kat görevlisi durdurur. Başlangıçta bu olayların işçi ayaklanmasıyla bağlantılı olduğu düşünülse de, kısa süre içinde yaşanan aşk skandalı dilden dile dolaşarak yayılır. Olaydan bir hafta sonra </a:t>
            </a:r>
            <a:r>
              <a:rPr lang="tr-TR" dirty="0" err="1"/>
              <a:t>Zenon</a:t>
            </a:r>
            <a:r>
              <a:rPr lang="tr-TR" dirty="0"/>
              <a:t> hastanede kendini ağzından ateş ederek vurur. </a:t>
            </a:r>
            <a:r>
              <a:rPr lang="tr-TR" dirty="0" err="1"/>
              <a:t>Elżbieta</a:t>
            </a:r>
            <a:r>
              <a:rPr lang="tr-TR" dirty="0"/>
              <a:t> ise Polonya’yı terk ederek Paris’e doğru yol alır. </a:t>
            </a:r>
          </a:p>
          <a:p>
            <a:r>
              <a:rPr lang="tr-TR" dirty="0" smtClean="0"/>
              <a:t>Kısaca </a:t>
            </a:r>
            <a:r>
              <a:rPr lang="tr-TR" dirty="0"/>
              <a:t>özetlediğimiz bu yapıtın başlığı olan “Sınır” ahlaki, toplumsal, psikolojik ve felsefi sınırı ifade etmesi bağlamında çok anlamlı bir işleve sahiptir.</a:t>
            </a:r>
            <a:r>
              <a:rPr lang="tr-TR" b="1" dirty="0"/>
              <a:t> </a:t>
            </a:r>
            <a:endParaRPr lang="tr-TR" dirty="0"/>
          </a:p>
          <a:p>
            <a:endParaRPr lang="tr-TR" dirty="0" smtClean="0"/>
          </a:p>
        </p:txBody>
      </p:sp>
    </p:spTree>
    <p:extLst>
      <p:ext uri="{BB962C8B-B14F-4D97-AF65-F5344CB8AC3E}">
        <p14:creationId xmlns:p14="http://schemas.microsoft.com/office/powerpoint/2010/main" val="2270056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KAYNAK</a:t>
            </a:r>
            <a:endParaRPr lang="tr-TR" b="1" dirty="0"/>
          </a:p>
        </p:txBody>
      </p:sp>
      <p:sp>
        <p:nvSpPr>
          <p:cNvPr id="3" name="İçerik Yer Tutucusu 2"/>
          <p:cNvSpPr>
            <a:spLocks noGrp="1"/>
          </p:cNvSpPr>
          <p:nvPr>
            <p:ph idx="1"/>
          </p:nvPr>
        </p:nvSpPr>
        <p:spPr/>
        <p:txBody>
          <a:bodyPr/>
          <a:lstStyle/>
          <a:p>
            <a:r>
              <a:rPr lang="tr-TR" dirty="0" smtClean="0"/>
              <a:t>Prof. Dr. Neşe </a:t>
            </a:r>
            <a:r>
              <a:rPr lang="tr-TR" dirty="0" err="1" smtClean="0"/>
              <a:t>Taluy</a:t>
            </a:r>
            <a:r>
              <a:rPr lang="tr-TR" dirty="0" smtClean="0"/>
              <a:t> Yüce- Prof. Dr. Seda Köycü. </a:t>
            </a:r>
            <a:r>
              <a:rPr lang="tr-TR" i="1" dirty="0" smtClean="0"/>
              <a:t>Polonya Edebiyatı: İki Dünya Savaşı Arasındaki Yirmi Yıl.</a:t>
            </a:r>
            <a:r>
              <a:rPr lang="tr-TR" dirty="0" smtClean="0"/>
              <a:t> Ankara: Ankara Üniversitesi Yayınları, 2017. </a:t>
            </a:r>
          </a:p>
          <a:p>
            <a:r>
              <a:rPr lang="pl-PL" dirty="0" smtClean="0"/>
              <a:t>Kwiatkowski, Jerzy. </a:t>
            </a:r>
            <a:r>
              <a:rPr lang="pl-PL" i="1" dirty="0" smtClean="0"/>
              <a:t>Dwudziestolecie międzywojenne. </a:t>
            </a:r>
            <a:r>
              <a:rPr lang="pl-PL" dirty="0" smtClean="0"/>
              <a:t>Warszawa: Wydawnictwo Naukowe PWN, 2003.</a:t>
            </a:r>
            <a:endParaRPr lang="tr-TR" dirty="0"/>
          </a:p>
        </p:txBody>
      </p:sp>
    </p:spTree>
    <p:extLst>
      <p:ext uri="{BB962C8B-B14F-4D97-AF65-F5344CB8AC3E}">
        <p14:creationId xmlns:p14="http://schemas.microsoft.com/office/powerpoint/2010/main" val="40035234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582</Words>
  <Application>Microsoft Office PowerPoint</Application>
  <PresentationFormat>Ekran Gösterisi (4:3)</PresentationFormat>
  <Paragraphs>19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İki Savaş Arası Dönem Ve Savaş Dönemi Polonya Edebiyatı</vt:lpstr>
      <vt:lpstr>Zofia Nałkowska ve “Sınır”</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İki Savaş Arası Dönem Ve Savaş Dönemi Polonya Edebiyatı</dc:title>
  <dc:creator>nevra vardal</dc:creator>
  <cp:lastModifiedBy>nevra vardal</cp:lastModifiedBy>
  <cp:revision>24</cp:revision>
  <dcterms:created xsi:type="dcterms:W3CDTF">2020-05-10T17:38:32Z</dcterms:created>
  <dcterms:modified xsi:type="dcterms:W3CDTF">2020-05-18T11:37:36Z</dcterms:modified>
</cp:coreProperties>
</file>