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17.12.2018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17.12.2018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smtClean="0">
                <a:latin typeface="Andalus" pitchFamily="18" charset="-78"/>
                <a:cs typeface="Andalus" pitchFamily="18" charset="-78"/>
              </a:rPr>
              <a:t>10</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fontScale="92500" lnSpcReduction="20000"/>
          </a:bodyPr>
          <a:lstStyle/>
          <a:p>
            <a:r>
              <a:rPr lang="tr-TR" sz="4400" dirty="0" err="1" smtClean="0">
                <a:latin typeface="Bell MT" pitchFamily="18" charset="0"/>
                <a:cs typeface="Andalus" pitchFamily="18" charset="-78"/>
              </a:rPr>
              <a:t>Edmund</a:t>
            </a:r>
            <a:r>
              <a:rPr lang="tr-TR" sz="4400" dirty="0" smtClean="0">
                <a:latin typeface="Bell MT" pitchFamily="18" charset="0"/>
                <a:cs typeface="Andalus" pitchFamily="18" charset="-78"/>
              </a:rPr>
              <a:t> </a:t>
            </a:r>
            <a:r>
              <a:rPr lang="tr-TR" sz="4400" dirty="0" err="1" smtClean="0">
                <a:latin typeface="Bell MT" pitchFamily="18" charset="0"/>
                <a:cs typeface="Andalus" pitchFamily="18" charset="-78"/>
              </a:rPr>
              <a:t>Leach</a:t>
            </a:r>
            <a:r>
              <a:rPr lang="tr-TR" sz="4400" dirty="0" smtClean="0">
                <a:latin typeface="Bell MT" pitchFamily="18" charset="0"/>
                <a:cs typeface="Andalus" pitchFamily="18" charset="-78"/>
              </a:rPr>
              <a:t> ve Bağlamsal-Tarihsel </a:t>
            </a:r>
            <a:r>
              <a:rPr lang="tr-TR" sz="4400" dirty="0" err="1" smtClean="0">
                <a:latin typeface="Bell MT" pitchFamily="18" charset="0"/>
                <a:cs typeface="Andalus" pitchFamily="18" charset="-78"/>
              </a:rPr>
              <a:t>K</a:t>
            </a:r>
            <a:r>
              <a:rPr lang="tr-TR" sz="4400" dirty="0" err="1" smtClean="0">
                <a:latin typeface="Bell MT" pitchFamily="18" charset="0"/>
                <a:cs typeface="Andalus" pitchFamily="18" charset="-78"/>
              </a:rPr>
              <a:t>ollektif</a:t>
            </a:r>
            <a:r>
              <a:rPr lang="tr-TR" sz="4400" dirty="0" smtClean="0">
                <a:latin typeface="Bell MT" pitchFamily="18" charset="0"/>
                <a:cs typeface="Andalus" pitchFamily="18" charset="-78"/>
              </a:rPr>
              <a:t> Formlar</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10</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Akrabalık ve Sosyal Organizasyon dersinin </a:t>
            </a:r>
            <a:r>
              <a:rPr lang="tr-TR" sz="2400" dirty="0" smtClean="0">
                <a:latin typeface="Bell MT" pitchFamily="18" charset="0"/>
              </a:rPr>
              <a:t>10. haftası </a:t>
            </a:r>
            <a:r>
              <a:rPr lang="tr-TR" sz="2400" dirty="0" err="1" smtClean="0">
                <a:latin typeface="Bell MT" pitchFamily="18" charset="0"/>
              </a:rPr>
              <a:t>Weberyen</a:t>
            </a:r>
            <a:r>
              <a:rPr lang="tr-TR" sz="2400" dirty="0" smtClean="0">
                <a:latin typeface="Bell MT" pitchFamily="18" charset="0"/>
              </a:rPr>
              <a:t> paradigmanın sosyal antropoloji içerisinde kullanıldığı ilk önemli </a:t>
            </a:r>
            <a:r>
              <a:rPr lang="tr-TR" sz="2400" dirty="0" err="1" smtClean="0">
                <a:latin typeface="Bell MT" pitchFamily="18" charset="0"/>
              </a:rPr>
              <a:t>etnografilerden</a:t>
            </a:r>
            <a:r>
              <a:rPr lang="tr-TR" sz="2400" dirty="0" smtClean="0">
                <a:latin typeface="Bell MT" pitchFamily="18" charset="0"/>
              </a:rPr>
              <a:t> birisine ayrıldı: </a:t>
            </a:r>
            <a:r>
              <a:rPr lang="tr-TR" sz="2400" dirty="0" err="1" smtClean="0">
                <a:latin typeface="Bell MT" pitchFamily="18" charset="0"/>
              </a:rPr>
              <a:t>Political</a:t>
            </a:r>
            <a:r>
              <a:rPr lang="tr-TR" sz="2400" dirty="0" smtClean="0">
                <a:latin typeface="Bell MT" pitchFamily="18" charset="0"/>
              </a:rPr>
              <a:t> </a:t>
            </a:r>
            <a:r>
              <a:rPr lang="tr-TR" sz="2400" dirty="0" err="1" smtClean="0">
                <a:latin typeface="Bell MT" pitchFamily="18" charset="0"/>
              </a:rPr>
              <a:t>Systems</a:t>
            </a:r>
            <a:r>
              <a:rPr lang="tr-TR" sz="2400" dirty="0" smtClean="0">
                <a:latin typeface="Bell MT" pitchFamily="18" charset="0"/>
              </a:rPr>
              <a:t> of </a:t>
            </a:r>
            <a:r>
              <a:rPr lang="tr-TR" sz="2400" dirty="0" err="1" smtClean="0">
                <a:latin typeface="Bell MT" pitchFamily="18" charset="0"/>
              </a:rPr>
              <a:t>Highland</a:t>
            </a:r>
            <a:r>
              <a:rPr lang="tr-TR" sz="2400" dirty="0" smtClean="0">
                <a:latin typeface="Bell MT" pitchFamily="18" charset="0"/>
              </a:rPr>
              <a:t> Burma.</a:t>
            </a:r>
          </a:p>
          <a:p>
            <a:r>
              <a:rPr lang="tr-TR" sz="2400" dirty="0" smtClean="0">
                <a:latin typeface="Bell MT" pitchFamily="18" charset="0"/>
              </a:rPr>
              <a:t>Bu </a:t>
            </a:r>
            <a:r>
              <a:rPr lang="tr-TR" sz="2400" dirty="0" err="1" smtClean="0">
                <a:latin typeface="Bell MT" pitchFamily="18" charset="0"/>
              </a:rPr>
              <a:t>etnografiyi</a:t>
            </a:r>
            <a:r>
              <a:rPr lang="tr-TR" sz="2400" dirty="0" smtClean="0">
                <a:latin typeface="Bell MT" pitchFamily="18" charset="0"/>
              </a:rPr>
              <a:t>, esasen </a:t>
            </a:r>
            <a:r>
              <a:rPr lang="tr-TR" sz="2400" dirty="0" err="1" smtClean="0">
                <a:latin typeface="Bell MT" pitchFamily="18" charset="0"/>
              </a:rPr>
              <a:t>Weberyen</a:t>
            </a:r>
            <a:r>
              <a:rPr lang="tr-TR" sz="2400" dirty="0" smtClean="0">
                <a:latin typeface="Bell MT" pitchFamily="18" charset="0"/>
              </a:rPr>
              <a:t> akışkan toplumsal aktör anlayışının bir yansıması olarak görüyorum. Burada, toplumsal formların tarihi ve siyasi bağlamlara göre taban tabana zıt anlayış ve içeriklerle donatılabileceğine dönük çok esaslı bir vurgu ile karşı karşıyayız. </a:t>
            </a:r>
            <a:endParaRPr lang="tr-TR" sz="2400" dirty="0" smtClean="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10</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err="1" smtClean="0">
                <a:latin typeface="Bell MT" pitchFamily="18" charset="0"/>
              </a:rPr>
              <a:t>Leach</a:t>
            </a:r>
            <a:r>
              <a:rPr lang="tr-TR" sz="2400" dirty="0" smtClean="0">
                <a:latin typeface="Bell MT" pitchFamily="18" charset="0"/>
              </a:rPr>
              <a:t>, Burma analizine zaman ve tarihi yerleştirerek </a:t>
            </a:r>
            <a:r>
              <a:rPr lang="tr-TR" sz="2400" dirty="0" err="1" smtClean="0">
                <a:latin typeface="Bell MT" pitchFamily="18" charset="0"/>
              </a:rPr>
              <a:t>Durkheimcı</a:t>
            </a:r>
            <a:r>
              <a:rPr lang="tr-TR" sz="2400" dirty="0" smtClean="0">
                <a:latin typeface="Bell MT" pitchFamily="18" charset="0"/>
              </a:rPr>
              <a:t> paradigma ile yazılan </a:t>
            </a:r>
            <a:r>
              <a:rPr lang="tr-TR" sz="2400" dirty="0" err="1" smtClean="0">
                <a:latin typeface="Bell MT" pitchFamily="18" charset="0"/>
              </a:rPr>
              <a:t>etnografilerden</a:t>
            </a:r>
            <a:r>
              <a:rPr lang="tr-TR" sz="2400" dirty="0" smtClean="0">
                <a:latin typeface="Bell MT" pitchFamily="18" charset="0"/>
              </a:rPr>
              <a:t> bir kopuş yaratır ya da böylesi bir kopuşu temsil eder. İncelediği topluluğun mekana ve zamana dayalı bir sarkaç </a:t>
            </a:r>
            <a:r>
              <a:rPr lang="tr-TR" sz="2400" dirty="0" smtClean="0">
                <a:latin typeface="Bell MT" pitchFamily="18" charset="0"/>
              </a:rPr>
              <a:t>üzerinde </a:t>
            </a:r>
            <a:r>
              <a:rPr lang="tr-TR" sz="2400" dirty="0" smtClean="0">
                <a:latin typeface="Bell MT" pitchFamily="18" charset="0"/>
              </a:rPr>
              <a:t>bir yandan fevkalade eşitlikçi ve özgürlükçü değerlerle yüklü bir toplumsal form ve diğer yandan bunların askıya alındığı ve neredeyse despotik bir siyasi iklimin egemen olduğu bir toplumsal form arasında salındığına vurgu yapar.  </a:t>
            </a: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10</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Bu model </a:t>
            </a:r>
            <a:r>
              <a:rPr lang="tr-TR" sz="2400" dirty="0" err="1" smtClean="0">
                <a:latin typeface="Bell MT" pitchFamily="18" charset="0"/>
              </a:rPr>
              <a:t>Fredrik</a:t>
            </a:r>
            <a:r>
              <a:rPr lang="tr-TR" sz="2400" dirty="0" smtClean="0">
                <a:latin typeface="Bell MT" pitchFamily="18" charset="0"/>
              </a:rPr>
              <a:t> </a:t>
            </a:r>
            <a:r>
              <a:rPr lang="tr-TR" sz="2400" dirty="0" err="1" smtClean="0">
                <a:latin typeface="Bell MT" pitchFamily="18" charset="0"/>
              </a:rPr>
              <a:t>Barth’ın</a:t>
            </a:r>
            <a:r>
              <a:rPr lang="tr-TR" sz="2400" dirty="0" smtClean="0">
                <a:latin typeface="Bell MT" pitchFamily="18" charset="0"/>
              </a:rPr>
              <a:t> </a:t>
            </a:r>
            <a:r>
              <a:rPr lang="tr-TR" sz="2400" dirty="0" err="1" smtClean="0">
                <a:latin typeface="Bell MT" pitchFamily="18" charset="0"/>
              </a:rPr>
              <a:t>etnisiteyi</a:t>
            </a:r>
            <a:r>
              <a:rPr lang="tr-TR" sz="2400" dirty="0" smtClean="0">
                <a:latin typeface="Bell MT" pitchFamily="18" charset="0"/>
              </a:rPr>
              <a:t>, sonradan şehir temelli sosyal antropolojik çalışmalara bir model oluşturacak biçimde, toplulukların inşa ettikleri sınırlar etrafında okuması ile uyumludur. Topluluklar, buna göre, kendilerini diğerlerinden ayıran sınırları kendilerine özgü anlamlarla donatmakta ve tercihen diğerlerinin de bu anlamlar etrafında onları değerlendirmesini arzu etmektedir. Fakat diğer topluluklarda, aynı doğrultuda, kendi sınırlarına dair bir siyasetin yürütücüsüdürler. Toplumsal saha, </a:t>
            </a:r>
            <a:r>
              <a:rPr lang="tr-TR" sz="2400" dirty="0" err="1" smtClean="0">
                <a:latin typeface="Bell MT" pitchFamily="18" charset="0"/>
              </a:rPr>
              <a:t>Weberyen</a:t>
            </a:r>
            <a:r>
              <a:rPr lang="tr-TR" sz="2400" dirty="0" smtClean="0">
                <a:latin typeface="Bell MT" pitchFamily="18" charset="0"/>
              </a:rPr>
              <a:t> bir çizgide, oluşumların ve dağılmaların siyasetine sahne olur. </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10</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err="1" smtClean="0">
                <a:latin typeface="Bell MT" pitchFamily="18" charset="0"/>
              </a:rPr>
              <a:t>Edmund</a:t>
            </a:r>
            <a:r>
              <a:rPr lang="tr-TR" sz="2400" dirty="0" smtClean="0">
                <a:latin typeface="Bell MT" pitchFamily="18" charset="0"/>
              </a:rPr>
              <a:t> </a:t>
            </a:r>
            <a:r>
              <a:rPr lang="tr-TR" sz="2400" dirty="0" err="1" smtClean="0">
                <a:latin typeface="Bell MT" pitchFamily="18" charset="0"/>
              </a:rPr>
              <a:t>Leach</a:t>
            </a:r>
            <a:r>
              <a:rPr lang="tr-TR" sz="2400" dirty="0" smtClean="0">
                <a:latin typeface="Bell MT" pitchFamily="18" charset="0"/>
              </a:rPr>
              <a:t>. </a:t>
            </a:r>
            <a:r>
              <a:rPr lang="tr-TR" sz="2400" i="1" dirty="0" err="1" smtClean="0">
                <a:latin typeface="Bell MT" pitchFamily="18" charset="0"/>
              </a:rPr>
              <a:t>Political</a:t>
            </a:r>
            <a:r>
              <a:rPr lang="tr-TR" sz="2400" i="1" dirty="0" smtClean="0">
                <a:latin typeface="Bell MT" pitchFamily="18" charset="0"/>
              </a:rPr>
              <a:t> </a:t>
            </a:r>
            <a:r>
              <a:rPr lang="tr-TR" sz="2400" i="1" dirty="0" err="1" smtClean="0">
                <a:latin typeface="Bell MT" pitchFamily="18" charset="0"/>
              </a:rPr>
              <a:t>Systems</a:t>
            </a:r>
            <a:r>
              <a:rPr lang="tr-TR" sz="2400" i="1" dirty="0" smtClean="0">
                <a:latin typeface="Bell MT" pitchFamily="18" charset="0"/>
              </a:rPr>
              <a:t> of </a:t>
            </a:r>
            <a:r>
              <a:rPr lang="tr-TR" sz="2400" i="1" dirty="0" err="1" smtClean="0">
                <a:latin typeface="Bell MT" pitchFamily="18" charset="0"/>
              </a:rPr>
              <a:t>Highland</a:t>
            </a:r>
            <a:r>
              <a:rPr lang="tr-TR" sz="2400" i="1" dirty="0" smtClean="0">
                <a:latin typeface="Bell MT" pitchFamily="18" charset="0"/>
              </a:rPr>
              <a:t> Burma. </a:t>
            </a:r>
            <a:r>
              <a:rPr lang="tr-TR" sz="2400" dirty="0" err="1" smtClean="0">
                <a:latin typeface="Bell MT" pitchFamily="18" charset="0"/>
              </a:rPr>
              <a:t>London</a:t>
            </a:r>
            <a:r>
              <a:rPr lang="tr-TR" sz="2400" dirty="0" smtClean="0">
                <a:latin typeface="Bell MT" pitchFamily="18" charset="0"/>
              </a:rPr>
              <a:t>: </a:t>
            </a:r>
            <a:r>
              <a:rPr lang="tr-TR" sz="2400" dirty="0" err="1" smtClean="0">
                <a:latin typeface="Bell MT" pitchFamily="18" charset="0"/>
              </a:rPr>
              <a:t>Berg</a:t>
            </a:r>
            <a:r>
              <a:rPr lang="tr-TR" sz="2400" dirty="0" smtClean="0">
                <a:latin typeface="Bell MT" pitchFamily="18" charset="0"/>
              </a:rPr>
              <a:t>.</a:t>
            </a:r>
          </a:p>
          <a:p>
            <a:r>
              <a:rPr lang="tr-TR" sz="2400" dirty="0" err="1" smtClean="0">
                <a:latin typeface="Bell MT" pitchFamily="18" charset="0"/>
              </a:rPr>
              <a:t>Fredrik</a:t>
            </a:r>
            <a:r>
              <a:rPr lang="tr-TR" sz="2400" dirty="0" smtClean="0">
                <a:latin typeface="Bell MT" pitchFamily="18" charset="0"/>
              </a:rPr>
              <a:t> </a:t>
            </a:r>
            <a:r>
              <a:rPr lang="tr-TR" sz="2400" dirty="0" err="1" smtClean="0">
                <a:latin typeface="Bell MT" pitchFamily="18" charset="0"/>
              </a:rPr>
              <a:t>Barth</a:t>
            </a:r>
            <a:r>
              <a:rPr lang="tr-TR" sz="2400" dirty="0" smtClean="0">
                <a:latin typeface="Bell MT" pitchFamily="18" charset="0"/>
              </a:rPr>
              <a:t>. </a:t>
            </a:r>
            <a:r>
              <a:rPr lang="tr-TR" sz="2400" i="1" dirty="0" smtClean="0">
                <a:latin typeface="Bell MT" pitchFamily="18" charset="0"/>
              </a:rPr>
              <a:t>Etnik Gruplar ve Sınırları. </a:t>
            </a:r>
            <a:r>
              <a:rPr lang="tr-TR" sz="2400" dirty="0" smtClean="0">
                <a:latin typeface="Bell MT" pitchFamily="18" charset="0"/>
              </a:rPr>
              <a:t>İstanbul: Bağlam Yayınları. (Giriş Bölümü)</a:t>
            </a:r>
            <a:endParaRPr lang="en-US"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TotalTime>
  <Words>265</Words>
  <Application>Microsoft Office PowerPoint</Application>
  <PresentationFormat>Ekran Gösterisi (4:3)</PresentationFormat>
  <Paragraphs>14</Paragraphs>
  <Slides>5</Slides>
  <Notes>1</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10. konu</vt:lpstr>
      <vt:lpstr>10. hafta</vt:lpstr>
      <vt:lpstr>10. hafta</vt:lpstr>
      <vt:lpstr>10. hafta</vt:lpstr>
      <vt:lpstr>10.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44</cp:revision>
  <dcterms:created xsi:type="dcterms:W3CDTF">2018-05-08T13:48:36Z</dcterms:created>
  <dcterms:modified xsi:type="dcterms:W3CDTF">2018-12-17T15:38:17Z</dcterms:modified>
</cp:coreProperties>
</file>