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9"/>
  </p:notesMasterIdLst>
  <p:handoutMasterIdLst>
    <p:handoutMasterId r:id="rId40"/>
  </p:handoutMasterIdLst>
  <p:sldIdLst>
    <p:sldId id="257" r:id="rId2"/>
    <p:sldId id="258" r:id="rId3"/>
    <p:sldId id="259" r:id="rId4"/>
    <p:sldId id="261" r:id="rId5"/>
    <p:sldId id="298" r:id="rId6"/>
    <p:sldId id="299" r:id="rId7"/>
    <p:sldId id="285" r:id="rId8"/>
    <p:sldId id="263" r:id="rId9"/>
    <p:sldId id="264" r:id="rId10"/>
    <p:sldId id="321" r:id="rId11"/>
    <p:sldId id="322" r:id="rId12"/>
    <p:sldId id="302" r:id="rId13"/>
    <p:sldId id="303" r:id="rId14"/>
    <p:sldId id="304" r:id="rId15"/>
    <p:sldId id="305" r:id="rId16"/>
    <p:sldId id="327" r:id="rId17"/>
    <p:sldId id="328" r:id="rId18"/>
    <p:sldId id="341" r:id="rId19"/>
    <p:sldId id="333" r:id="rId20"/>
    <p:sldId id="334" r:id="rId21"/>
    <p:sldId id="335" r:id="rId22"/>
    <p:sldId id="336" r:id="rId23"/>
    <p:sldId id="337" r:id="rId24"/>
    <p:sldId id="338" r:id="rId25"/>
    <p:sldId id="339" r:id="rId26"/>
    <p:sldId id="340" r:id="rId27"/>
    <p:sldId id="329" r:id="rId28"/>
    <p:sldId id="330" r:id="rId29"/>
    <p:sldId id="331" r:id="rId30"/>
    <p:sldId id="306" r:id="rId31"/>
    <p:sldId id="307" r:id="rId32"/>
    <p:sldId id="308" r:id="rId33"/>
    <p:sldId id="309" r:id="rId34"/>
    <p:sldId id="311" r:id="rId35"/>
    <p:sldId id="312" r:id="rId36"/>
    <p:sldId id="325" r:id="rId37"/>
    <p:sldId id="332" r:id="rId38"/>
  </p:sldIdLst>
  <p:sldSz cx="9144000" cy="6858000" type="screen4x3"/>
  <p:notesSz cx="6794500" cy="9931400"/>
  <p:defaultTextStyle>
    <a:defPPr>
      <a:defRPr lang="fr-FR"/>
    </a:defPPr>
    <a:lvl1pPr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715">
          <p15:clr>
            <a:srgbClr val="A4A3A4"/>
          </p15:clr>
        </p15:guide>
        <p15:guide id="2" orient="horz" pos="1200">
          <p15:clr>
            <a:srgbClr val="A4A3A4"/>
          </p15:clr>
        </p15:guide>
        <p15:guide id="3" orient="horz" pos="2160">
          <p15:clr>
            <a:srgbClr val="A4A3A4"/>
          </p15:clr>
        </p15:guide>
        <p15:guide id="4" pos="1437">
          <p15:clr>
            <a:srgbClr val="A4A3A4"/>
          </p15:clr>
        </p15:guide>
        <p15:guide id="5" pos="2419">
          <p15:clr>
            <a:srgbClr val="A4A3A4"/>
          </p15:clr>
        </p15:guide>
        <p15:guide id="6" pos="5515">
          <p15:clr>
            <a:srgbClr val="A4A3A4"/>
          </p15:clr>
        </p15:guide>
        <p15:guide id="7" pos="1310">
          <p15:clr>
            <a:srgbClr val="A4A3A4"/>
          </p15:clr>
        </p15:guide>
        <p15:guide id="8" pos="25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344" autoAdjust="0"/>
    <p:restoredTop sz="85163" autoAdjust="0"/>
  </p:normalViewPr>
  <p:slideViewPr>
    <p:cSldViewPr snapToGrid="0" snapToObjects="1">
      <p:cViewPr varScale="1">
        <p:scale>
          <a:sx n="82" d="100"/>
          <a:sy n="82" d="100"/>
        </p:scale>
        <p:origin x="1596" y="84"/>
      </p:cViewPr>
      <p:guideLst>
        <p:guide orient="horz" pos="715"/>
        <p:guide orient="horz" pos="1200"/>
        <p:guide orient="horz" pos="2160"/>
        <p:guide pos="1437"/>
        <p:guide pos="2419"/>
        <p:guide pos="5515"/>
        <p:guide pos="1310"/>
        <p:guide pos="254"/>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4813" cy="496888"/>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fr-FR"/>
          </a:p>
        </p:txBody>
      </p:sp>
      <p:sp>
        <p:nvSpPr>
          <p:cNvPr id="3" name="Espace réservé de la date 2"/>
          <p:cNvSpPr>
            <a:spLocks noGrp="1"/>
          </p:cNvSpPr>
          <p:nvPr>
            <p:ph type="dt" sz="quarter" idx="1"/>
          </p:nvPr>
        </p:nvSpPr>
        <p:spPr>
          <a:xfrm>
            <a:off x="3848100" y="0"/>
            <a:ext cx="2944813" cy="496888"/>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B7BC0B4E-C868-4038-8FBE-C73527822AC8}" type="datetimeFigureOut">
              <a:rPr lang="fr-FR"/>
              <a:pPr>
                <a:defRPr/>
              </a:pPr>
              <a:t>30/01/2020</a:t>
            </a:fld>
            <a:endParaRPr lang="fr-FR"/>
          </a:p>
        </p:txBody>
      </p:sp>
      <p:sp>
        <p:nvSpPr>
          <p:cNvPr id="4" name="Espace réservé du pied de page 3"/>
          <p:cNvSpPr>
            <a:spLocks noGrp="1"/>
          </p:cNvSpPr>
          <p:nvPr>
            <p:ph type="ftr" sz="quarter" idx="2"/>
          </p:nvPr>
        </p:nvSpPr>
        <p:spPr>
          <a:xfrm>
            <a:off x="0" y="9432925"/>
            <a:ext cx="2944813" cy="496888"/>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fr-FR"/>
          </a:p>
        </p:txBody>
      </p:sp>
      <p:sp>
        <p:nvSpPr>
          <p:cNvPr id="5" name="Espace réservé du numéro de diapositive 4"/>
          <p:cNvSpPr>
            <a:spLocks noGrp="1"/>
          </p:cNvSpPr>
          <p:nvPr>
            <p:ph type="sldNum" sz="quarter" idx="3"/>
          </p:nvPr>
        </p:nvSpPr>
        <p:spPr>
          <a:xfrm>
            <a:off x="3848100" y="9432925"/>
            <a:ext cx="2944813" cy="49688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88B0E7CC-E63C-47F3-912C-864B144232B0}" type="slidenum">
              <a:rPr lang="fr-FR" altLang="en-US"/>
              <a:pPr>
                <a:defRPr/>
              </a:pPr>
              <a:t>‹#›</a:t>
            </a:fld>
            <a:endParaRPr lang="fr-FR"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4813" cy="496888"/>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fr-FR"/>
          </a:p>
        </p:txBody>
      </p:sp>
      <p:sp>
        <p:nvSpPr>
          <p:cNvPr id="3" name="Espace réservé de la date 2"/>
          <p:cNvSpPr>
            <a:spLocks noGrp="1"/>
          </p:cNvSpPr>
          <p:nvPr>
            <p:ph type="dt" idx="1"/>
          </p:nvPr>
        </p:nvSpPr>
        <p:spPr>
          <a:xfrm>
            <a:off x="3848100" y="0"/>
            <a:ext cx="2944813" cy="496888"/>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6137377E-93E2-4DBF-86C3-A4B17A2230F0}" type="datetimeFigureOut">
              <a:rPr lang="fr-FR"/>
              <a:pPr>
                <a:defRPr/>
              </a:pPr>
              <a:t>30/01/2020</a:t>
            </a:fld>
            <a:endParaRPr lang="fr-FR"/>
          </a:p>
        </p:txBody>
      </p:sp>
      <p:sp>
        <p:nvSpPr>
          <p:cNvPr id="4" name="Espace réservé de l'image des diapositives 3"/>
          <p:cNvSpPr>
            <a:spLocks noGrp="1" noRot="1" noChangeAspect="1"/>
          </p:cNvSpPr>
          <p:nvPr>
            <p:ph type="sldImg" idx="2"/>
          </p:nvPr>
        </p:nvSpPr>
        <p:spPr>
          <a:xfrm>
            <a:off x="914400" y="744538"/>
            <a:ext cx="4965700" cy="3724275"/>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commentaires 4"/>
          <p:cNvSpPr>
            <a:spLocks noGrp="1"/>
          </p:cNvSpPr>
          <p:nvPr>
            <p:ph type="body" sz="quarter" idx="3"/>
          </p:nvPr>
        </p:nvSpPr>
        <p:spPr>
          <a:xfrm>
            <a:off x="679450" y="4718050"/>
            <a:ext cx="5435600" cy="4468813"/>
          </a:xfrm>
          <a:prstGeom prst="rect">
            <a:avLst/>
          </a:prstGeom>
        </p:spPr>
        <p:txBody>
          <a:bodyPr vert="horz" lIns="91440" tIns="45720" rIns="91440" bIns="45720" rtlCol="0"/>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432925"/>
            <a:ext cx="2944813" cy="496888"/>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fr-FR"/>
          </a:p>
        </p:txBody>
      </p:sp>
      <p:sp>
        <p:nvSpPr>
          <p:cNvPr id="7" name="Espace réservé du numéro de diapositive 6"/>
          <p:cNvSpPr>
            <a:spLocks noGrp="1"/>
          </p:cNvSpPr>
          <p:nvPr>
            <p:ph type="sldNum" sz="quarter" idx="5"/>
          </p:nvPr>
        </p:nvSpPr>
        <p:spPr>
          <a:xfrm>
            <a:off x="3848100" y="9432925"/>
            <a:ext cx="2944813" cy="49688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B9281DB6-DCF1-4993-8273-F1E874E955B6}" type="slidenum">
              <a:rPr lang="fr-FR" altLang="en-US"/>
              <a:pPr>
                <a:defRPr/>
              </a:pPr>
              <a:t>‹#›</a:t>
            </a:fld>
            <a:endParaRPr lang="fr-FR" altLang="en-US"/>
          </a:p>
        </p:txBody>
      </p:sp>
    </p:spTree>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a:defRPr/>
            </a:pPr>
            <a:endParaRPr lang="fr-FR" dirty="0">
              <a:latin typeface="+mj-lt"/>
            </a:endParaRPr>
          </a:p>
        </p:txBody>
      </p:sp>
      <p:sp>
        <p:nvSpPr>
          <p:cNvPr id="10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5C202D3-609F-4AD0-BD41-DE632E341DCC}" type="slidenum">
              <a:rPr lang="fr-FR" altLang="en-US"/>
              <a:pPr>
                <a:spcBef>
                  <a:spcPct val="0"/>
                </a:spcBef>
              </a:pPr>
              <a:t>4</a:t>
            </a:fld>
            <a:endParaRPr lang="fr-FR"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i="1" smtClean="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7A48C75-4FFF-4F01-933C-28F6B267D899}" type="slidenum">
              <a:rPr lang="fr-FR" altLang="en-US"/>
              <a:pPr>
                <a:spcBef>
                  <a:spcPct val="0"/>
                </a:spcBef>
              </a:pPr>
              <a:t>17</a:t>
            </a:fld>
            <a:endParaRPr lang="fr-FR"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i="1" smtClean="0"/>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BC6118A-2E26-4D04-B536-65A8340E7709}" type="slidenum">
              <a:rPr lang="fr-FR" altLang="en-US"/>
              <a:pPr>
                <a:spcBef>
                  <a:spcPct val="0"/>
                </a:spcBef>
              </a:pPr>
              <a:t>18</a:t>
            </a:fld>
            <a:endParaRPr lang="fr-FR"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i="1" smtClean="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1E4EF94-FD59-4464-B382-B32EA6DEC1CD}" type="slidenum">
              <a:rPr lang="fr-FR" altLang="en-US"/>
              <a:pPr>
                <a:spcBef>
                  <a:spcPct val="0"/>
                </a:spcBef>
              </a:pPr>
              <a:t>27</a:t>
            </a:fld>
            <a:endParaRPr lang="fr-FR"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i="1" smtClean="0"/>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C7ABF74-5188-4C2F-837C-2EEA60032D7F}" type="slidenum">
              <a:rPr lang="fr-FR" altLang="en-US"/>
              <a:pPr>
                <a:spcBef>
                  <a:spcPct val="0"/>
                </a:spcBef>
              </a:pPr>
              <a:t>28</a:t>
            </a:fld>
            <a:endParaRPr lang="fr-FR"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i="1" smtClean="0"/>
          </a:p>
        </p:txBody>
      </p:sp>
      <p:sp>
        <p:nvSpPr>
          <p:cNvPr id="49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E9925ED-A0A2-49F9-ABE9-E489B7D5C3EF}" type="slidenum">
              <a:rPr lang="fr-FR" altLang="en-US"/>
              <a:pPr>
                <a:spcBef>
                  <a:spcPct val="0"/>
                </a:spcBef>
              </a:pPr>
              <a:t>29</a:t>
            </a:fld>
            <a:endParaRPr lang="fr-FR"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i="1" smtClean="0"/>
          </a:p>
        </p:txBody>
      </p:sp>
      <p:sp>
        <p:nvSpPr>
          <p:cNvPr id="51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BA6EEBE-136C-4E4D-AF0B-D6D3DD83C74A}" type="slidenum">
              <a:rPr lang="fr-FR" altLang="en-US"/>
              <a:pPr>
                <a:spcBef>
                  <a:spcPct val="0"/>
                </a:spcBef>
              </a:pPr>
              <a:t>30</a:t>
            </a:fld>
            <a:endParaRPr lang="fr-FR"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i="1" smtClean="0"/>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1B6BF08-BB80-4164-93B6-BD635BDEBBF6}" type="slidenum">
              <a:rPr lang="fr-FR" altLang="en-US"/>
              <a:pPr>
                <a:spcBef>
                  <a:spcPct val="0"/>
                </a:spcBef>
              </a:pPr>
              <a:t>31</a:t>
            </a:fld>
            <a:endParaRPr lang="fr-FR"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i="1" smtClean="0"/>
          </a:p>
        </p:txBody>
      </p:sp>
      <p:sp>
        <p:nvSpPr>
          <p:cNvPr id="553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A0C31A5-B66C-4662-8982-1A4CB2978D6D}" type="slidenum">
              <a:rPr lang="fr-FR" altLang="en-US"/>
              <a:pPr>
                <a:spcBef>
                  <a:spcPct val="0"/>
                </a:spcBef>
              </a:pPr>
              <a:t>32</a:t>
            </a:fld>
            <a:endParaRPr lang="fr-FR"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i="1" smtClean="0"/>
          </a:p>
        </p:txBody>
      </p:sp>
      <p:sp>
        <p:nvSpPr>
          <p:cNvPr id="573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352DAD4-E2A4-45D6-BB4F-DE757BE6044D}" type="slidenum">
              <a:rPr lang="fr-FR" altLang="en-US"/>
              <a:pPr>
                <a:spcBef>
                  <a:spcPct val="0"/>
                </a:spcBef>
              </a:pPr>
              <a:t>33</a:t>
            </a:fld>
            <a:endParaRPr lang="fr-FR"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a:defRPr/>
            </a:pPr>
            <a:endParaRPr lang="fr-FR" dirty="0">
              <a:latin typeface="+mj-lt"/>
            </a:endParaRPr>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D92FAC5-01CE-4AB7-A0AD-0B4E5763BCA7}" type="slidenum">
              <a:rPr lang="fr-FR" altLang="en-US"/>
              <a:pPr>
                <a:spcBef>
                  <a:spcPct val="0"/>
                </a:spcBef>
              </a:pPr>
              <a:t>6</a:t>
            </a:fld>
            <a:endParaRPr lang="fr-FR"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buFontTx/>
              <a:buChar char="•"/>
            </a:pPr>
            <a:endParaRPr lang="fr-FR" altLang="fr-FR" smtClean="0"/>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5320323-D306-4ABD-A171-01ADCDA54AFC}" type="slidenum">
              <a:rPr lang="fr-FR" altLang="en-US"/>
              <a:pPr>
                <a:spcBef>
                  <a:spcPct val="0"/>
                </a:spcBef>
              </a:pPr>
              <a:t>7</a:t>
            </a:fld>
            <a:endParaRPr lang="fr-FR"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i="1" smtClean="0"/>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5F811A4-C253-46F1-B47F-E6CA6BAD144D}" type="slidenum">
              <a:rPr lang="fr-FR" altLang="en-US"/>
              <a:pPr>
                <a:spcBef>
                  <a:spcPct val="0"/>
                </a:spcBef>
              </a:pPr>
              <a:t>8</a:t>
            </a:fld>
            <a:endParaRPr lang="fr-FR"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i="1" smtClean="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0E42605-ED1F-4F2B-A05A-9B3F76D5DB97}" type="slidenum">
              <a:rPr lang="fr-FR" altLang="en-US"/>
              <a:pPr>
                <a:spcBef>
                  <a:spcPct val="0"/>
                </a:spcBef>
              </a:pPr>
              <a:t>12</a:t>
            </a:fld>
            <a:endParaRPr lang="fr-FR"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i="1" smtClean="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317B62-6AB4-4D46-BEB7-F6566B9E1728}" type="slidenum">
              <a:rPr lang="fr-FR" altLang="en-US"/>
              <a:pPr>
                <a:spcBef>
                  <a:spcPct val="0"/>
                </a:spcBef>
              </a:pPr>
              <a:t>13</a:t>
            </a:fld>
            <a:endParaRPr lang="fr-FR"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i="1" smtClean="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1B59713-B154-4D6F-A44F-55AB4CE3795E}" type="slidenum">
              <a:rPr lang="fr-FR" altLang="en-US"/>
              <a:pPr>
                <a:spcBef>
                  <a:spcPct val="0"/>
                </a:spcBef>
              </a:pPr>
              <a:t>14</a:t>
            </a:fld>
            <a:endParaRPr lang="fr-FR"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i="1" smtClean="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6F01C5D-4502-4967-B542-CD1BE26A7DF0}" type="slidenum">
              <a:rPr lang="fr-FR" altLang="en-US"/>
              <a:pPr>
                <a:spcBef>
                  <a:spcPct val="0"/>
                </a:spcBef>
              </a:pPr>
              <a:t>15</a:t>
            </a:fld>
            <a:endParaRPr lang="fr-FR"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i="1" smtClean="0"/>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F198560-2415-4A09-9E0A-0822771F255E}" type="slidenum">
              <a:rPr lang="fr-FR" altLang="en-US"/>
              <a:pPr>
                <a:spcBef>
                  <a:spcPct val="0"/>
                </a:spcBef>
              </a:pPr>
              <a:t>16</a:t>
            </a:fld>
            <a:endParaRPr lang="fr-FR" alt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4" name="Picture 10"/>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477000" y="0"/>
            <a:ext cx="2667000" cy="686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14"/>
          <p:cNvSpPr/>
          <p:nvPr userDrawn="1"/>
        </p:nvSpPr>
        <p:spPr>
          <a:xfrm>
            <a:off x="0" y="0"/>
            <a:ext cx="6477000" cy="6862763"/>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srgbClr val="FFF10B"/>
              </a:solidFill>
            </a:endParaRPr>
          </a:p>
        </p:txBody>
      </p:sp>
      <p:pic>
        <p:nvPicPr>
          <p:cNvPr id="6" name="Picture 23" descr="logos_partners_noir.psd"/>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81000" y="228600"/>
            <a:ext cx="16605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Straight Connector 9"/>
          <p:cNvCxnSpPr/>
          <p:nvPr userDrawn="1"/>
        </p:nvCxnSpPr>
        <p:spPr>
          <a:xfrm>
            <a:off x="381000" y="1371600"/>
            <a:ext cx="5715000" cy="1588"/>
          </a:xfrm>
          <a:prstGeom prst="line">
            <a:avLst/>
          </a:prstGeom>
          <a:ln w="25400"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ctrTitle"/>
          </p:nvPr>
        </p:nvSpPr>
        <p:spPr>
          <a:xfrm>
            <a:off x="381000" y="1692000"/>
            <a:ext cx="5715000" cy="1169551"/>
          </a:xfrm>
        </p:spPr>
        <p:txBody>
          <a:bodyPr/>
          <a:lstStyle>
            <a:lvl1pPr algn="l">
              <a:defRPr sz="3800" b="1"/>
            </a:lvl1pPr>
          </a:lstStyle>
          <a:p>
            <a:r>
              <a:rPr lang="fr-FR" dirty="0" smtClean="0"/>
              <a:t>Cliquez et modifiez le titre</a:t>
            </a:r>
            <a:endParaRPr lang="fr-FR" dirty="0"/>
          </a:p>
        </p:txBody>
      </p:sp>
      <p:sp>
        <p:nvSpPr>
          <p:cNvPr id="3" name="Sous-titre 2"/>
          <p:cNvSpPr>
            <a:spLocks noGrp="1"/>
          </p:cNvSpPr>
          <p:nvPr>
            <p:ph type="subTitle" idx="1"/>
          </p:nvPr>
        </p:nvSpPr>
        <p:spPr>
          <a:xfrm>
            <a:off x="381000" y="4212000"/>
            <a:ext cx="5715000" cy="1665272"/>
          </a:xfrm>
        </p:spPr>
        <p:txBody>
          <a:bodyPr>
            <a:norm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Cliquez pour modifier le style des sous-titres du masque</a:t>
            </a:r>
            <a:endParaRPr lang="fr-FR" dirty="0"/>
          </a:p>
        </p:txBody>
      </p:sp>
    </p:spTree>
    <p:extLst>
      <p:ext uri="{BB962C8B-B14F-4D97-AF65-F5344CB8AC3E}">
        <p14:creationId xmlns:p14="http://schemas.microsoft.com/office/powerpoint/2010/main" val="2451306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587916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cxnSp>
        <p:nvCxnSpPr>
          <p:cNvPr id="4" name="Straight Connector 21"/>
          <p:cNvCxnSpPr/>
          <p:nvPr userDrawn="1"/>
        </p:nvCxnSpPr>
        <p:spPr>
          <a:xfrm>
            <a:off x="2286000" y="228600"/>
            <a:ext cx="6477000" cy="1588"/>
          </a:xfrm>
          <a:prstGeom prst="line">
            <a:avLst/>
          </a:prstGeom>
          <a:ln w="25400"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 name="Straight Connector 13"/>
          <p:cNvCxnSpPr/>
          <p:nvPr userDrawn="1"/>
        </p:nvCxnSpPr>
        <p:spPr>
          <a:xfrm flipV="1">
            <a:off x="406400" y="228600"/>
            <a:ext cx="1676400" cy="0"/>
          </a:xfrm>
          <a:prstGeom prst="line">
            <a:avLst/>
          </a:prstGeom>
          <a:ln w="25400"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title"/>
          </p:nvPr>
        </p:nvSpPr>
        <p:spPr>
          <a:xfrm>
            <a:off x="2285998" y="375262"/>
            <a:ext cx="6476999" cy="1846659"/>
          </a:xfrm>
        </p:spPr>
        <p:txBody>
          <a:bodyPr/>
          <a:lstStyle>
            <a:lvl1pPr algn="l">
              <a:defRPr sz="6000" b="1" cap="none"/>
            </a:lvl1pPr>
          </a:lstStyle>
          <a:p>
            <a:r>
              <a:rPr lang="fr-FR" dirty="0" smtClean="0"/>
              <a:t>Cliquez et modifiez le titre</a:t>
            </a:r>
            <a:endParaRPr lang="fr-FR" dirty="0"/>
          </a:p>
        </p:txBody>
      </p:sp>
      <p:sp>
        <p:nvSpPr>
          <p:cNvPr id="3" name="Espace réservé du texte 2"/>
          <p:cNvSpPr>
            <a:spLocks noGrp="1"/>
          </p:cNvSpPr>
          <p:nvPr>
            <p:ph type="body" idx="1"/>
          </p:nvPr>
        </p:nvSpPr>
        <p:spPr>
          <a:xfrm>
            <a:off x="2282824" y="2427807"/>
            <a:ext cx="6480173" cy="1118255"/>
          </a:xfrm>
        </p:spPr>
        <p:txBody>
          <a:bodyPr/>
          <a:lstStyle>
            <a:lvl1pPr marL="0" indent="0">
              <a:buNone/>
              <a:defRPr sz="4000" b="0">
                <a:solidFill>
                  <a:srgbClr val="00000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dirty="0" smtClean="0"/>
              <a:t>Cliquez pour modifier les styles du texte du masque</a:t>
            </a:r>
          </a:p>
        </p:txBody>
      </p:sp>
    </p:spTree>
    <p:extLst>
      <p:ext uri="{BB962C8B-B14F-4D97-AF65-F5344CB8AC3E}">
        <p14:creationId xmlns:p14="http://schemas.microsoft.com/office/powerpoint/2010/main" val="2430635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mage et text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4" name="Espace réservé du contenu 3"/>
          <p:cNvSpPr>
            <a:spLocks noGrp="1"/>
          </p:cNvSpPr>
          <p:nvPr>
            <p:ph sz="half" idx="2"/>
          </p:nvPr>
        </p:nvSpPr>
        <p:spPr>
          <a:xfrm>
            <a:off x="3600000" y="1836000"/>
            <a:ext cx="5162998" cy="4217600"/>
          </a:xfrm>
        </p:spPr>
        <p:txBody>
          <a:bodyPr/>
          <a:lstStyle>
            <a:lvl1pPr>
              <a:defRPr sz="2800"/>
            </a:lvl1pPr>
            <a:lvl2pPr>
              <a:defRPr sz="2800"/>
            </a:lvl2pPr>
            <a:lvl3pPr>
              <a:defRPr sz="2800"/>
            </a:lvl3pPr>
            <a:lvl4pPr>
              <a:defRPr sz="2400"/>
            </a:lvl4pPr>
            <a:lvl5pPr>
              <a:defRPr sz="20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9" name="Espace réservé pour une image  8"/>
          <p:cNvSpPr>
            <a:spLocks noGrp="1"/>
          </p:cNvSpPr>
          <p:nvPr>
            <p:ph type="pic" sz="quarter" idx="10"/>
          </p:nvPr>
        </p:nvSpPr>
        <p:spPr>
          <a:xfrm>
            <a:off x="416560" y="1908000"/>
            <a:ext cx="2880000" cy="3672206"/>
          </a:xfrm>
        </p:spPr>
        <p:txBody>
          <a:bodyPr rtlCol="0"/>
          <a:lstStyle/>
          <a:p>
            <a:pPr lvl="0"/>
            <a:endParaRPr lang="fr-FR" noProof="0" dirty="0"/>
          </a:p>
        </p:txBody>
      </p:sp>
      <p:sp>
        <p:nvSpPr>
          <p:cNvPr id="11" name="Espace réservé du contenu 10"/>
          <p:cNvSpPr>
            <a:spLocks noGrp="1"/>
          </p:cNvSpPr>
          <p:nvPr>
            <p:ph sz="quarter" idx="11"/>
          </p:nvPr>
        </p:nvSpPr>
        <p:spPr>
          <a:xfrm>
            <a:off x="416560" y="5647094"/>
            <a:ext cx="2879725" cy="234000"/>
          </a:xfrm>
        </p:spPr>
        <p:txBody>
          <a:bodyPr anchor="ctr">
            <a:noAutofit/>
          </a:bodyPr>
          <a:lstStyle>
            <a:lvl1pPr marL="0" indent="0">
              <a:lnSpc>
                <a:spcPct val="100000"/>
              </a:lnSpc>
              <a:spcBef>
                <a:spcPts val="0"/>
              </a:spcBef>
              <a:buFontTx/>
              <a:buNone/>
              <a:defRPr sz="800" b="0">
                <a:solidFill>
                  <a:schemeClr val="tx1"/>
                </a:solidFill>
              </a:defRPr>
            </a:lvl1pPr>
            <a:lvl2pPr marL="0" indent="0">
              <a:lnSpc>
                <a:spcPct val="100000"/>
              </a:lnSpc>
              <a:spcBef>
                <a:spcPts val="0"/>
              </a:spcBef>
              <a:buFontTx/>
              <a:buNone/>
              <a:defRPr sz="800">
                <a:solidFill>
                  <a:schemeClr val="tx1"/>
                </a:solidFill>
              </a:defRPr>
            </a:lvl2pPr>
            <a:lvl3pPr marL="0" indent="0">
              <a:lnSpc>
                <a:spcPct val="100000"/>
              </a:lnSpc>
              <a:spcBef>
                <a:spcPts val="0"/>
              </a:spcBef>
              <a:buFontTx/>
              <a:buNone/>
              <a:defRPr sz="800">
                <a:solidFill>
                  <a:schemeClr val="tx1"/>
                </a:solidFill>
              </a:defRPr>
            </a:lvl3pPr>
            <a:lvl4pPr marL="0" indent="0">
              <a:lnSpc>
                <a:spcPct val="100000"/>
              </a:lnSpc>
              <a:spcBef>
                <a:spcPts val="0"/>
              </a:spcBef>
              <a:buFontTx/>
              <a:buNone/>
              <a:defRPr sz="800">
                <a:solidFill>
                  <a:schemeClr val="tx1"/>
                </a:solidFill>
              </a:defRPr>
            </a:lvl4pPr>
            <a:lvl5pPr marL="0" indent="0">
              <a:lnSpc>
                <a:spcPct val="100000"/>
              </a:lnSpc>
              <a:spcBef>
                <a:spcPts val="0"/>
              </a:spcBef>
              <a:buFontTx/>
              <a:buNone/>
              <a:defRPr sz="800">
                <a:solidFill>
                  <a:schemeClr val="tx1"/>
                </a:solidFill>
              </a:defRPr>
            </a:lvl5pPr>
          </a:lstStyle>
          <a:p>
            <a:pPr lvl="0"/>
            <a:r>
              <a:rPr lang="fr-FR" dirty="0" smtClean="0"/>
              <a:t>Cliquez pour modifier les styles du texte du masque</a:t>
            </a:r>
          </a:p>
        </p:txBody>
      </p:sp>
    </p:spTree>
    <p:extLst>
      <p:ext uri="{BB962C8B-B14F-4D97-AF65-F5344CB8AC3E}">
        <p14:creationId xmlns:p14="http://schemas.microsoft.com/office/powerpoint/2010/main" val="3634604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mag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et modifiez le titre</a:t>
            </a:r>
            <a:endParaRPr lang="fr-FR"/>
          </a:p>
        </p:txBody>
      </p:sp>
      <p:sp>
        <p:nvSpPr>
          <p:cNvPr id="11" name="Espace réservé pour une image  10"/>
          <p:cNvSpPr>
            <a:spLocks noGrp="1"/>
          </p:cNvSpPr>
          <p:nvPr>
            <p:ph type="pic" sz="quarter" idx="10"/>
          </p:nvPr>
        </p:nvSpPr>
        <p:spPr>
          <a:xfrm>
            <a:off x="2282825" y="1908001"/>
            <a:ext cx="6480175" cy="4248960"/>
          </a:xfrm>
        </p:spPr>
        <p:txBody>
          <a:bodyPr rtlCol="0"/>
          <a:lstStyle/>
          <a:p>
            <a:pPr lvl="0"/>
            <a:endParaRPr lang="fr-FR" noProof="0"/>
          </a:p>
        </p:txBody>
      </p:sp>
      <p:sp>
        <p:nvSpPr>
          <p:cNvPr id="13" name="Espace réservé du contenu 12"/>
          <p:cNvSpPr>
            <a:spLocks noGrp="1"/>
          </p:cNvSpPr>
          <p:nvPr>
            <p:ph sz="quarter" idx="11"/>
          </p:nvPr>
        </p:nvSpPr>
        <p:spPr>
          <a:xfrm>
            <a:off x="2282825" y="6156325"/>
            <a:ext cx="6480175" cy="234000"/>
          </a:xfrm>
        </p:spPr>
        <p:txBody>
          <a:bodyPr anchor="ctr">
            <a:noAutofit/>
          </a:bodyPr>
          <a:lstStyle>
            <a:lvl1pPr marL="0" indent="0">
              <a:lnSpc>
                <a:spcPct val="100000"/>
              </a:lnSpc>
              <a:spcBef>
                <a:spcPts val="0"/>
              </a:spcBef>
              <a:buFontTx/>
              <a:buNone/>
              <a:defRPr sz="800" b="0">
                <a:solidFill>
                  <a:srgbClr val="000000"/>
                </a:solidFill>
              </a:defRPr>
            </a:lvl1pPr>
            <a:lvl2pPr marL="0" indent="0">
              <a:lnSpc>
                <a:spcPct val="100000"/>
              </a:lnSpc>
              <a:spcBef>
                <a:spcPts val="0"/>
              </a:spcBef>
              <a:buFontTx/>
              <a:buNone/>
              <a:defRPr sz="800">
                <a:solidFill>
                  <a:srgbClr val="000000"/>
                </a:solidFill>
              </a:defRPr>
            </a:lvl2pPr>
            <a:lvl3pPr marL="0">
              <a:lnSpc>
                <a:spcPct val="100000"/>
              </a:lnSpc>
              <a:spcBef>
                <a:spcPts val="0"/>
              </a:spcBef>
              <a:buFontTx/>
              <a:buNone/>
              <a:defRPr sz="800">
                <a:solidFill>
                  <a:srgbClr val="000000"/>
                </a:solidFill>
              </a:defRPr>
            </a:lvl3pPr>
            <a:lvl4pPr marL="0" indent="0">
              <a:lnSpc>
                <a:spcPct val="100000"/>
              </a:lnSpc>
              <a:spcBef>
                <a:spcPts val="0"/>
              </a:spcBef>
              <a:buFontTx/>
              <a:buNone/>
              <a:defRPr sz="800">
                <a:solidFill>
                  <a:srgbClr val="000000"/>
                </a:solidFill>
              </a:defRPr>
            </a:lvl4pPr>
            <a:lvl5pPr marL="0">
              <a:lnSpc>
                <a:spcPct val="100000"/>
              </a:lnSpc>
              <a:spcBef>
                <a:spcPts val="0"/>
              </a:spcBef>
              <a:buFontTx/>
              <a:buNone/>
              <a:defRPr sz="800">
                <a:solidFill>
                  <a:srgbClr val="000000"/>
                </a:solidFill>
              </a:defRPr>
            </a:lvl5pPr>
          </a:lstStyle>
          <a:p>
            <a:pPr lvl="0"/>
            <a:r>
              <a:rPr lang="fr-FR" dirty="0" smtClean="0"/>
              <a:t>Cliquez pour modifier les styles du texte du masque</a:t>
            </a:r>
          </a:p>
        </p:txBody>
      </p:sp>
    </p:spTree>
    <p:extLst>
      <p:ext uri="{BB962C8B-B14F-4D97-AF65-F5344CB8AC3E}">
        <p14:creationId xmlns:p14="http://schemas.microsoft.com/office/powerpoint/2010/main" val="2743733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Tree>
    <p:extLst>
      <p:ext uri="{BB962C8B-B14F-4D97-AF65-F5344CB8AC3E}">
        <p14:creationId xmlns:p14="http://schemas.microsoft.com/office/powerpoint/2010/main" val="946789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320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p:cNvSpPr/>
          <p:nvPr/>
        </p:nvSpPr>
        <p:spPr>
          <a:xfrm>
            <a:off x="0" y="0"/>
            <a:ext cx="228600" cy="6862763"/>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srgbClr val="FFF10B"/>
              </a:solidFill>
            </a:endParaRPr>
          </a:p>
        </p:txBody>
      </p:sp>
      <p:pic>
        <p:nvPicPr>
          <p:cNvPr id="1027" name="Picture 6" descr="logos_partners_noir.psd"/>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406400" y="457200"/>
            <a:ext cx="1217613"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8" name="Straight Connector 8"/>
          <p:cNvCxnSpPr/>
          <p:nvPr/>
        </p:nvCxnSpPr>
        <p:spPr>
          <a:xfrm>
            <a:off x="2286000" y="228600"/>
            <a:ext cx="6477000" cy="1588"/>
          </a:xfrm>
          <a:prstGeom prst="line">
            <a:avLst/>
          </a:prstGeom>
          <a:ln w="25400"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9" name="Straight Connector 11"/>
          <p:cNvCxnSpPr/>
          <p:nvPr/>
        </p:nvCxnSpPr>
        <p:spPr>
          <a:xfrm>
            <a:off x="2286000" y="6629400"/>
            <a:ext cx="6477000" cy="1588"/>
          </a:xfrm>
          <a:prstGeom prst="line">
            <a:avLst/>
          </a:prstGeom>
          <a:ln w="25400"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0" name="Straight Connector 13"/>
          <p:cNvCxnSpPr/>
          <p:nvPr/>
        </p:nvCxnSpPr>
        <p:spPr>
          <a:xfrm flipV="1">
            <a:off x="406400" y="228600"/>
            <a:ext cx="1676400" cy="0"/>
          </a:xfrm>
          <a:prstGeom prst="line">
            <a:avLst/>
          </a:prstGeom>
          <a:ln w="25400"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8915400" y="0"/>
            <a:ext cx="228600" cy="6862763"/>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srgbClr val="FFF10B"/>
              </a:solidFill>
            </a:endParaRPr>
          </a:p>
        </p:txBody>
      </p:sp>
      <p:sp>
        <p:nvSpPr>
          <p:cNvPr id="1032" name="Espace réservé du titre 1"/>
          <p:cNvSpPr>
            <a:spLocks noGrp="1"/>
          </p:cNvSpPr>
          <p:nvPr>
            <p:ph type="title"/>
          </p:nvPr>
        </p:nvSpPr>
        <p:spPr bwMode="auto">
          <a:xfrm>
            <a:off x="2282825" y="417513"/>
            <a:ext cx="648017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r>
              <a:rPr lang="fr-FR" altLang="fr-FR" smtClean="0"/>
              <a:t>Cliquez et modifiez le titre</a:t>
            </a:r>
          </a:p>
        </p:txBody>
      </p:sp>
      <p:sp>
        <p:nvSpPr>
          <p:cNvPr id="1033" name="Espace réservé du texte 2"/>
          <p:cNvSpPr>
            <a:spLocks noGrp="1"/>
          </p:cNvSpPr>
          <p:nvPr>
            <p:ph type="body" idx="1"/>
          </p:nvPr>
        </p:nvSpPr>
        <p:spPr bwMode="auto">
          <a:xfrm>
            <a:off x="2282825" y="2016125"/>
            <a:ext cx="6480175" cy="2776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p>
        </p:txBody>
      </p:sp>
      <p:cxnSp>
        <p:nvCxnSpPr>
          <p:cNvPr id="13" name="Straight Connector 17"/>
          <p:cNvCxnSpPr/>
          <p:nvPr/>
        </p:nvCxnSpPr>
        <p:spPr>
          <a:xfrm flipV="1">
            <a:off x="406400" y="6629400"/>
            <a:ext cx="1676400" cy="0"/>
          </a:xfrm>
          <a:prstGeom prst="line">
            <a:avLst/>
          </a:prstGeom>
          <a:ln w="25400"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035" name="ZoneTexte 13"/>
          <p:cNvSpPr txBox="1">
            <a:spLocks noChangeArrowheads="1"/>
          </p:cNvSpPr>
          <p:nvPr/>
        </p:nvSpPr>
        <p:spPr bwMode="auto">
          <a:xfrm>
            <a:off x="406400" y="6338888"/>
            <a:ext cx="1041400" cy="215900"/>
          </a:xfrm>
          <a:prstGeom prst="rect">
            <a:avLst/>
          </a:prstGeom>
          <a:noFill/>
          <a:ln>
            <a:noFill/>
          </a:ln>
          <a:extLst/>
        </p:spPr>
        <p:txBody>
          <a:bodyPr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fld id="{06C5F5B7-9637-43D1-AB46-337A8E3CCBF5}" type="slidenum">
              <a:rPr lang="fr-FR" altLang="en-US" sz="1400" b="1" smtClean="0">
                <a:solidFill>
                  <a:schemeClr val="accent1"/>
                </a:solidFill>
              </a:rPr>
              <a:pPr eaLnBrk="1" hangingPunct="1">
                <a:defRPr/>
              </a:pPr>
              <a:t>‹#›</a:t>
            </a:fld>
            <a:endParaRPr lang="fr-FR" altLang="en-US" sz="1400" b="1" smtClean="0">
              <a:solidFill>
                <a:schemeClr val="accent1"/>
              </a:solidFill>
            </a:endParaRPr>
          </a:p>
        </p:txBody>
      </p:sp>
      <p:sp>
        <p:nvSpPr>
          <p:cNvPr id="1036" name="ZoneTexte 14"/>
          <p:cNvSpPr txBox="1">
            <a:spLocks noChangeArrowheads="1"/>
          </p:cNvSpPr>
          <p:nvPr/>
        </p:nvSpPr>
        <p:spPr bwMode="auto">
          <a:xfrm>
            <a:off x="406400" y="6699250"/>
            <a:ext cx="1590675" cy="92075"/>
          </a:xfrm>
          <a:prstGeom prst="rect">
            <a:avLst/>
          </a:prstGeom>
          <a:noFill/>
          <a:ln>
            <a:noFill/>
          </a:ln>
          <a:extLst/>
        </p:spPr>
        <p:txBody>
          <a:bodyPr lIns="0" tIns="0" rIns="0" bIns="0">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r>
              <a:rPr lang="fr-FR" sz="600" dirty="0" smtClean="0"/>
              <a:t>©  All </a:t>
            </a:r>
            <a:r>
              <a:rPr lang="fr-FR" sz="600" dirty="0" err="1" smtClean="0"/>
              <a:t>Rights</a:t>
            </a:r>
            <a:r>
              <a:rPr lang="fr-FR" sz="600" dirty="0" smtClean="0"/>
              <a:t> </a:t>
            </a:r>
            <a:r>
              <a:rPr lang="fr-FR" sz="600" dirty="0" err="1" smtClean="0"/>
              <a:t>Reserved</a:t>
            </a:r>
            <a:r>
              <a:rPr lang="fr-FR" sz="600" dirty="0" smtClean="0"/>
              <a:t>:  UNESCO/ ICH </a:t>
            </a:r>
          </a:p>
        </p:txBody>
      </p:sp>
    </p:spTree>
  </p:cSld>
  <p:clrMap bg1="lt1" tx1="dk1" bg2="lt2" tx2="dk2" accent1="accent1" accent2="accent2" accent3="accent3" accent4="accent4" accent5="accent5" accent6="accent6" hlink="hlink" folHlink="folHlink"/>
  <p:sldLayoutIdLst>
    <p:sldLayoutId id="2147483825" r:id="rId1"/>
    <p:sldLayoutId id="2147483820" r:id="rId2"/>
    <p:sldLayoutId id="2147483826" r:id="rId3"/>
    <p:sldLayoutId id="2147483821" r:id="rId4"/>
    <p:sldLayoutId id="2147483822" r:id="rId5"/>
    <p:sldLayoutId id="2147483823" r:id="rId6"/>
    <p:sldLayoutId id="2147483824" r:id="rId7"/>
  </p:sldLayoutIdLst>
  <p:hf hdr="0" ftr="0" dt="0"/>
  <p:txStyles>
    <p:titleStyle>
      <a:lvl1pPr algn="l" defTabSz="457200" rtl="0" eaLnBrk="0" fontAlgn="base" hangingPunct="0">
        <a:spcBef>
          <a:spcPct val="0"/>
        </a:spcBef>
        <a:spcAft>
          <a:spcPct val="0"/>
        </a:spcAft>
        <a:defRPr sz="3200" b="1" kern="1200">
          <a:solidFill>
            <a:schemeClr val="tx1"/>
          </a:solidFill>
          <a:latin typeface="+mj-lt"/>
          <a:ea typeface="+mj-ea"/>
          <a:cs typeface="+mj-cs"/>
        </a:defRPr>
      </a:lvl1pPr>
      <a:lvl2pPr algn="l" defTabSz="457200" rtl="0" eaLnBrk="0" fontAlgn="base" hangingPunct="0">
        <a:spcBef>
          <a:spcPct val="0"/>
        </a:spcBef>
        <a:spcAft>
          <a:spcPct val="0"/>
        </a:spcAft>
        <a:defRPr sz="3200" b="1">
          <a:solidFill>
            <a:schemeClr val="tx1"/>
          </a:solidFill>
          <a:latin typeface="Arial" pitchFamily="34" charset="0"/>
        </a:defRPr>
      </a:lvl2pPr>
      <a:lvl3pPr algn="l" defTabSz="457200" rtl="0" eaLnBrk="0" fontAlgn="base" hangingPunct="0">
        <a:spcBef>
          <a:spcPct val="0"/>
        </a:spcBef>
        <a:spcAft>
          <a:spcPct val="0"/>
        </a:spcAft>
        <a:defRPr sz="3200" b="1">
          <a:solidFill>
            <a:schemeClr val="tx1"/>
          </a:solidFill>
          <a:latin typeface="Arial" pitchFamily="34" charset="0"/>
        </a:defRPr>
      </a:lvl3pPr>
      <a:lvl4pPr algn="l" defTabSz="457200" rtl="0" eaLnBrk="0" fontAlgn="base" hangingPunct="0">
        <a:spcBef>
          <a:spcPct val="0"/>
        </a:spcBef>
        <a:spcAft>
          <a:spcPct val="0"/>
        </a:spcAft>
        <a:defRPr sz="3200" b="1">
          <a:solidFill>
            <a:schemeClr val="tx1"/>
          </a:solidFill>
          <a:latin typeface="Arial" pitchFamily="34" charset="0"/>
        </a:defRPr>
      </a:lvl4pPr>
      <a:lvl5pPr algn="l" defTabSz="457200" rtl="0" eaLnBrk="0" fontAlgn="base" hangingPunct="0">
        <a:spcBef>
          <a:spcPct val="0"/>
        </a:spcBef>
        <a:spcAft>
          <a:spcPct val="0"/>
        </a:spcAft>
        <a:defRPr sz="3200" b="1">
          <a:solidFill>
            <a:schemeClr val="tx1"/>
          </a:solidFill>
          <a:latin typeface="Arial" pitchFamily="34" charset="0"/>
        </a:defRPr>
      </a:lvl5pPr>
      <a:lvl6pPr marL="457200" algn="l" defTabSz="457200" rtl="0" fontAlgn="base">
        <a:spcBef>
          <a:spcPct val="0"/>
        </a:spcBef>
        <a:spcAft>
          <a:spcPct val="0"/>
        </a:spcAft>
        <a:defRPr sz="3200" b="1">
          <a:solidFill>
            <a:schemeClr val="tx1"/>
          </a:solidFill>
          <a:latin typeface="Arial" pitchFamily="34" charset="0"/>
        </a:defRPr>
      </a:lvl6pPr>
      <a:lvl7pPr marL="914400" algn="l" defTabSz="457200" rtl="0" fontAlgn="base">
        <a:spcBef>
          <a:spcPct val="0"/>
        </a:spcBef>
        <a:spcAft>
          <a:spcPct val="0"/>
        </a:spcAft>
        <a:defRPr sz="3200" b="1">
          <a:solidFill>
            <a:schemeClr val="tx1"/>
          </a:solidFill>
          <a:latin typeface="Arial" pitchFamily="34" charset="0"/>
        </a:defRPr>
      </a:lvl7pPr>
      <a:lvl8pPr marL="1371600" algn="l" defTabSz="457200" rtl="0" fontAlgn="base">
        <a:spcBef>
          <a:spcPct val="0"/>
        </a:spcBef>
        <a:spcAft>
          <a:spcPct val="0"/>
        </a:spcAft>
        <a:defRPr sz="3200" b="1">
          <a:solidFill>
            <a:schemeClr val="tx1"/>
          </a:solidFill>
          <a:latin typeface="Arial" pitchFamily="34" charset="0"/>
        </a:defRPr>
      </a:lvl8pPr>
      <a:lvl9pPr marL="1828800" algn="l" defTabSz="457200" rtl="0" fontAlgn="base">
        <a:spcBef>
          <a:spcPct val="0"/>
        </a:spcBef>
        <a:spcAft>
          <a:spcPct val="0"/>
        </a:spcAft>
        <a:defRPr sz="3200" b="1">
          <a:solidFill>
            <a:schemeClr val="tx1"/>
          </a:solidFill>
          <a:latin typeface="Arial" pitchFamily="34" charset="0"/>
        </a:defRPr>
      </a:lvl9pPr>
    </p:titleStyle>
    <p:bodyStyle>
      <a:lvl1pPr marL="215900" indent="-215900" algn="l" defTabSz="457200" rtl="0" eaLnBrk="0" fontAlgn="base" hangingPunct="0">
        <a:lnSpc>
          <a:spcPct val="90000"/>
        </a:lnSpc>
        <a:spcBef>
          <a:spcPts val="1200"/>
        </a:spcBef>
        <a:spcAft>
          <a:spcPct val="0"/>
        </a:spcAft>
        <a:buClr>
          <a:schemeClr val="tx1"/>
        </a:buClr>
        <a:buFont typeface="Arial" panose="020B0604020202020204" pitchFamily="34" charset="0"/>
        <a:buChar char="•"/>
        <a:defRPr sz="2800" b="1" kern="1200">
          <a:solidFill>
            <a:srgbClr val="07DEDB"/>
          </a:solidFill>
          <a:latin typeface="+mn-lt"/>
          <a:ea typeface="+mn-ea"/>
          <a:cs typeface="+mn-cs"/>
        </a:defRPr>
      </a:lvl1pPr>
      <a:lvl2pPr marL="215900" indent="-215900" algn="l" defTabSz="457200" rtl="0" eaLnBrk="0" fontAlgn="base" hangingPunct="0">
        <a:spcBef>
          <a:spcPts val="12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defTabSz="457200" rtl="0" eaLnBrk="0" fontAlgn="base" hangingPunct="0">
        <a:spcBef>
          <a:spcPts val="1200"/>
        </a:spcBef>
        <a:spcAft>
          <a:spcPct val="0"/>
        </a:spcAft>
        <a:defRPr sz="2800" kern="1200">
          <a:solidFill>
            <a:schemeClr val="tx1"/>
          </a:solidFill>
          <a:latin typeface="+mn-lt"/>
          <a:ea typeface="+mn-ea"/>
          <a:cs typeface="+mn-cs"/>
        </a:defRPr>
      </a:lvl3pPr>
      <a:lvl4pPr marL="466725" indent="-215900" algn="l" defTabSz="457200" rtl="0" eaLnBrk="0" fontAlgn="base" hangingPunct="0">
        <a:spcBef>
          <a:spcPts val="600"/>
        </a:spcBef>
        <a:spcAft>
          <a:spcPct val="0"/>
        </a:spcAft>
        <a:buClr>
          <a:schemeClr val="accent1"/>
        </a:buClr>
        <a:buFont typeface="Arial" panose="020B0604020202020204" pitchFamily="34" charset="0"/>
        <a:buChar char="•"/>
        <a:defRPr sz="2400" kern="1200">
          <a:solidFill>
            <a:schemeClr val="tx1"/>
          </a:solidFill>
          <a:latin typeface="+mn-lt"/>
          <a:ea typeface="+mn-ea"/>
          <a:cs typeface="+mn-cs"/>
        </a:defRPr>
      </a:lvl4pPr>
      <a:lvl5pPr marL="466725" indent="1362075" algn="l" defTabSz="457200" rtl="0" eaLnBrk="0" fontAlgn="base" hangingPunct="0">
        <a:spcBef>
          <a:spcPts val="600"/>
        </a:spcBef>
        <a:spcAft>
          <a:spcPct val="0"/>
        </a:spcAft>
        <a:defRPr sz="2000" kern="1200">
          <a:solidFill>
            <a:srgbClr val="07DEDB"/>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ChangeArrowheads="1"/>
          </p:cNvSpPr>
          <p:nvPr/>
        </p:nvSpPr>
        <p:spPr bwMode="auto">
          <a:xfrm>
            <a:off x="381000" y="5967413"/>
            <a:ext cx="1635125" cy="276225"/>
          </a:xfrm>
          <a:prstGeom prst="rect">
            <a:avLst/>
          </a:prstGeom>
          <a:noFill/>
          <a:ln w="254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spAutoFit/>
          </a:bodyPr>
          <a:lstStyle>
            <a:lvl1pPr>
              <a:lnSpc>
                <a:spcPct val="90000"/>
              </a:lnSpc>
              <a:spcBef>
                <a:spcPts val="1200"/>
              </a:spcBef>
              <a:buClr>
                <a:schemeClr val="tx1"/>
              </a:buClr>
              <a:buFont typeface="Arial" panose="020B0604020202020204" pitchFamily="34" charset="0"/>
              <a:buChar char="•"/>
              <a:defRPr sz="2800" b="1">
                <a:solidFill>
                  <a:srgbClr val="07DEDB"/>
                </a:solidFill>
                <a:latin typeface="Arial" panose="020B0604020202020204" pitchFamily="34" charset="0"/>
              </a:defRPr>
            </a:lvl1pPr>
            <a:lvl2pPr marL="742950" indent="-285750">
              <a:spcBef>
                <a:spcPts val="12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ts val="1200"/>
              </a:spcBef>
              <a:defRPr sz="2800">
                <a:solidFill>
                  <a:schemeClr val="tx1"/>
                </a:solidFill>
                <a:latin typeface="Arial" panose="020B0604020202020204" pitchFamily="34" charset="0"/>
              </a:defRPr>
            </a:lvl3pPr>
            <a:lvl4pPr marL="1600200" indent="-228600">
              <a:spcBef>
                <a:spcPts val="600"/>
              </a:spcBef>
              <a:buClr>
                <a:schemeClr val="accent1"/>
              </a:buClr>
              <a:buFont typeface="Arial" panose="020B0604020202020204" pitchFamily="34" charset="0"/>
              <a:buChar char="•"/>
              <a:defRPr sz="2400">
                <a:solidFill>
                  <a:schemeClr val="tx1"/>
                </a:solidFill>
                <a:latin typeface="Arial" panose="020B0604020202020204" pitchFamily="34" charset="0"/>
              </a:defRPr>
            </a:lvl4pPr>
            <a:lvl5pPr marL="2057400" indent="-228600">
              <a:spcBef>
                <a:spcPts val="600"/>
              </a:spcBef>
              <a:defRPr sz="2000">
                <a:solidFill>
                  <a:srgbClr val="07DEDB"/>
                </a:solidFill>
                <a:latin typeface="Arial" panose="020B0604020202020204" pitchFamily="34" charset="0"/>
              </a:defRPr>
            </a:lvl5pPr>
            <a:lvl6pPr marL="2514600" indent="-228600" defTabSz="457200" eaLnBrk="0" fontAlgn="base" hangingPunct="0">
              <a:spcBef>
                <a:spcPts val="600"/>
              </a:spcBef>
              <a:spcAft>
                <a:spcPct val="0"/>
              </a:spcAft>
              <a:defRPr sz="2000">
                <a:solidFill>
                  <a:srgbClr val="07DEDB"/>
                </a:solidFill>
                <a:latin typeface="Arial" panose="020B0604020202020204" pitchFamily="34" charset="0"/>
              </a:defRPr>
            </a:lvl6pPr>
            <a:lvl7pPr marL="2971800" indent="-228600" defTabSz="457200" eaLnBrk="0" fontAlgn="base" hangingPunct="0">
              <a:spcBef>
                <a:spcPts val="600"/>
              </a:spcBef>
              <a:spcAft>
                <a:spcPct val="0"/>
              </a:spcAft>
              <a:defRPr sz="2000">
                <a:solidFill>
                  <a:srgbClr val="07DEDB"/>
                </a:solidFill>
                <a:latin typeface="Arial" panose="020B0604020202020204" pitchFamily="34" charset="0"/>
              </a:defRPr>
            </a:lvl7pPr>
            <a:lvl8pPr marL="3429000" indent="-228600" defTabSz="457200" eaLnBrk="0" fontAlgn="base" hangingPunct="0">
              <a:spcBef>
                <a:spcPts val="600"/>
              </a:spcBef>
              <a:spcAft>
                <a:spcPct val="0"/>
              </a:spcAft>
              <a:defRPr sz="2000">
                <a:solidFill>
                  <a:srgbClr val="07DEDB"/>
                </a:solidFill>
                <a:latin typeface="Arial" panose="020B0604020202020204" pitchFamily="34" charset="0"/>
              </a:defRPr>
            </a:lvl8pPr>
            <a:lvl9pPr marL="3886200" indent="-228600" defTabSz="457200" eaLnBrk="0" fontAlgn="base" hangingPunct="0">
              <a:spcBef>
                <a:spcPts val="600"/>
              </a:spcBef>
              <a:spcAft>
                <a:spcPct val="0"/>
              </a:spcAft>
              <a:defRPr sz="2000">
                <a:solidFill>
                  <a:srgbClr val="07DEDB"/>
                </a:solidFill>
                <a:latin typeface="Arial" panose="020B0604020202020204" pitchFamily="34" charset="0"/>
              </a:defRPr>
            </a:lvl9pPr>
          </a:lstStyle>
          <a:p>
            <a:pPr eaLnBrk="1" hangingPunct="1">
              <a:lnSpc>
                <a:spcPct val="100000"/>
              </a:lnSpc>
              <a:spcBef>
                <a:spcPct val="0"/>
              </a:spcBef>
              <a:buClrTx/>
              <a:buFontTx/>
              <a:buNone/>
            </a:pPr>
            <a:r>
              <a:rPr lang="en-ZA" altLang="fr-FR" sz="1200">
                <a:solidFill>
                  <a:schemeClr val="tx1"/>
                </a:solidFill>
                <a:latin typeface="Arial Bold"/>
                <a:ea typeface="Arial Bold"/>
                <a:cs typeface="Arial Bold"/>
              </a:rPr>
              <a:t>Headquarters, Paris</a:t>
            </a:r>
            <a:endParaRPr lang="en-GB" altLang="fr-FR" sz="1200">
              <a:solidFill>
                <a:schemeClr val="tx1"/>
              </a:solidFill>
              <a:latin typeface="Arial Bold"/>
              <a:ea typeface="Arial Bold"/>
              <a:cs typeface="Arial Bold"/>
            </a:endParaRPr>
          </a:p>
        </p:txBody>
      </p:sp>
      <p:sp>
        <p:nvSpPr>
          <p:cNvPr id="6147" name="Rectangle 4"/>
          <p:cNvSpPr>
            <a:spLocks noChangeArrowheads="1"/>
          </p:cNvSpPr>
          <p:nvPr/>
        </p:nvSpPr>
        <p:spPr bwMode="auto">
          <a:xfrm>
            <a:off x="381000" y="6243638"/>
            <a:ext cx="1098550" cy="276225"/>
          </a:xfrm>
          <a:prstGeom prst="rect">
            <a:avLst/>
          </a:prstGeom>
          <a:solidFill>
            <a:schemeClr val="tx1"/>
          </a:solidFill>
          <a:ln w="25400" algn="ctr">
            <a:solidFill>
              <a:schemeClr val="tx1"/>
            </a:solidFill>
            <a:round/>
            <a:headEnd/>
            <a:tailEnd/>
          </a:ln>
        </p:spPr>
        <p:txBody>
          <a:bodyPr wrap="none">
            <a:spAutoFit/>
          </a:bodyPr>
          <a:lstStyle>
            <a:lvl1pPr>
              <a:lnSpc>
                <a:spcPct val="90000"/>
              </a:lnSpc>
              <a:spcBef>
                <a:spcPts val="1200"/>
              </a:spcBef>
              <a:buClr>
                <a:schemeClr val="tx1"/>
              </a:buClr>
              <a:buFont typeface="Arial" panose="020B0604020202020204" pitchFamily="34" charset="0"/>
              <a:buChar char="•"/>
              <a:defRPr sz="2800" b="1">
                <a:solidFill>
                  <a:srgbClr val="07DEDB"/>
                </a:solidFill>
                <a:latin typeface="Arial" panose="020B0604020202020204" pitchFamily="34" charset="0"/>
              </a:defRPr>
            </a:lvl1pPr>
            <a:lvl2pPr marL="742950" indent="-285750">
              <a:spcBef>
                <a:spcPts val="12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ts val="1200"/>
              </a:spcBef>
              <a:defRPr sz="2800">
                <a:solidFill>
                  <a:schemeClr val="tx1"/>
                </a:solidFill>
                <a:latin typeface="Arial" panose="020B0604020202020204" pitchFamily="34" charset="0"/>
              </a:defRPr>
            </a:lvl3pPr>
            <a:lvl4pPr marL="1600200" indent="-228600">
              <a:spcBef>
                <a:spcPts val="600"/>
              </a:spcBef>
              <a:buClr>
                <a:schemeClr val="accent1"/>
              </a:buClr>
              <a:buFont typeface="Arial" panose="020B0604020202020204" pitchFamily="34" charset="0"/>
              <a:buChar char="•"/>
              <a:defRPr sz="2400">
                <a:solidFill>
                  <a:schemeClr val="tx1"/>
                </a:solidFill>
                <a:latin typeface="Arial" panose="020B0604020202020204" pitchFamily="34" charset="0"/>
              </a:defRPr>
            </a:lvl4pPr>
            <a:lvl5pPr marL="2057400" indent="-228600">
              <a:spcBef>
                <a:spcPts val="600"/>
              </a:spcBef>
              <a:defRPr sz="2000">
                <a:solidFill>
                  <a:srgbClr val="07DEDB"/>
                </a:solidFill>
                <a:latin typeface="Arial" panose="020B0604020202020204" pitchFamily="34" charset="0"/>
              </a:defRPr>
            </a:lvl5pPr>
            <a:lvl6pPr marL="2514600" indent="-228600" defTabSz="457200" eaLnBrk="0" fontAlgn="base" hangingPunct="0">
              <a:spcBef>
                <a:spcPts val="600"/>
              </a:spcBef>
              <a:spcAft>
                <a:spcPct val="0"/>
              </a:spcAft>
              <a:defRPr sz="2000">
                <a:solidFill>
                  <a:srgbClr val="07DEDB"/>
                </a:solidFill>
                <a:latin typeface="Arial" panose="020B0604020202020204" pitchFamily="34" charset="0"/>
              </a:defRPr>
            </a:lvl6pPr>
            <a:lvl7pPr marL="2971800" indent="-228600" defTabSz="457200" eaLnBrk="0" fontAlgn="base" hangingPunct="0">
              <a:spcBef>
                <a:spcPts val="600"/>
              </a:spcBef>
              <a:spcAft>
                <a:spcPct val="0"/>
              </a:spcAft>
              <a:defRPr sz="2000">
                <a:solidFill>
                  <a:srgbClr val="07DEDB"/>
                </a:solidFill>
                <a:latin typeface="Arial" panose="020B0604020202020204" pitchFamily="34" charset="0"/>
              </a:defRPr>
            </a:lvl7pPr>
            <a:lvl8pPr marL="3429000" indent="-228600" defTabSz="457200" eaLnBrk="0" fontAlgn="base" hangingPunct="0">
              <a:spcBef>
                <a:spcPts val="600"/>
              </a:spcBef>
              <a:spcAft>
                <a:spcPct val="0"/>
              </a:spcAft>
              <a:defRPr sz="2000">
                <a:solidFill>
                  <a:srgbClr val="07DEDB"/>
                </a:solidFill>
                <a:latin typeface="Arial" panose="020B0604020202020204" pitchFamily="34" charset="0"/>
              </a:defRPr>
            </a:lvl8pPr>
            <a:lvl9pPr marL="3886200" indent="-228600" defTabSz="457200" eaLnBrk="0" fontAlgn="base" hangingPunct="0">
              <a:spcBef>
                <a:spcPts val="600"/>
              </a:spcBef>
              <a:spcAft>
                <a:spcPct val="0"/>
              </a:spcAft>
              <a:defRPr sz="2000">
                <a:solidFill>
                  <a:srgbClr val="07DEDB"/>
                </a:solidFill>
                <a:latin typeface="Arial" panose="020B0604020202020204" pitchFamily="34" charset="0"/>
              </a:defRPr>
            </a:lvl9pPr>
          </a:lstStyle>
          <a:p>
            <a:pPr eaLnBrk="1" hangingPunct="1">
              <a:lnSpc>
                <a:spcPct val="100000"/>
              </a:lnSpc>
              <a:spcBef>
                <a:spcPct val="0"/>
              </a:spcBef>
              <a:buClrTx/>
              <a:buFontTx/>
              <a:buNone/>
            </a:pPr>
            <a:r>
              <a:rPr lang="en-ZA" altLang="fr-FR" sz="1200">
                <a:solidFill>
                  <a:schemeClr val="accent1"/>
                </a:solidFill>
                <a:latin typeface="Arial Bold"/>
                <a:ea typeface="Arial Bold"/>
                <a:cs typeface="Arial Bold"/>
              </a:rPr>
              <a:t>06 Juin 2014</a:t>
            </a:r>
            <a:endParaRPr lang="en-GB" altLang="fr-FR" sz="1200">
              <a:solidFill>
                <a:schemeClr val="accent1"/>
              </a:solidFill>
              <a:latin typeface="Arial Bold"/>
              <a:ea typeface="Arial Bold"/>
              <a:cs typeface="Arial Bold"/>
            </a:endParaRPr>
          </a:p>
        </p:txBody>
      </p:sp>
      <p:sp>
        <p:nvSpPr>
          <p:cNvPr id="6148" name="Titre 1"/>
          <p:cNvSpPr>
            <a:spLocks noGrp="1"/>
          </p:cNvSpPr>
          <p:nvPr>
            <p:ph type="ctrTitle"/>
          </p:nvPr>
        </p:nvSpPr>
        <p:spPr>
          <a:xfrm>
            <a:off x="381000" y="1692275"/>
            <a:ext cx="5715000" cy="1169988"/>
          </a:xfrm>
        </p:spPr>
        <p:txBody>
          <a:bodyPr/>
          <a:lstStyle/>
          <a:p>
            <a:pPr eaLnBrk="1" hangingPunct="1"/>
            <a:r>
              <a:rPr lang="en-GB" altLang="fr-FR" smtClean="0"/>
              <a:t>Context </a:t>
            </a:r>
            <a:br>
              <a:rPr lang="en-GB" altLang="fr-FR" smtClean="0"/>
            </a:br>
            <a:r>
              <a:rPr lang="en-GB" altLang="fr-FR" smtClean="0"/>
              <a:t>of our cooperation</a:t>
            </a:r>
          </a:p>
        </p:txBody>
      </p:sp>
      <p:sp>
        <p:nvSpPr>
          <p:cNvPr id="6149" name="Sous-titre 2"/>
          <p:cNvSpPr>
            <a:spLocks noGrp="1"/>
          </p:cNvSpPr>
          <p:nvPr>
            <p:ph type="subTitle" idx="1"/>
          </p:nvPr>
        </p:nvSpPr>
        <p:spPr>
          <a:xfrm>
            <a:off x="381000" y="4211638"/>
            <a:ext cx="5715000" cy="498475"/>
          </a:xfrm>
        </p:spPr>
        <p:txBody>
          <a:bodyPr>
            <a:spAutoFit/>
          </a:bodyPr>
          <a:lstStyle/>
          <a:p>
            <a:pPr eaLnBrk="1" hangingPunct="1">
              <a:spcBef>
                <a:spcPct val="0"/>
              </a:spcBef>
            </a:pPr>
            <a:r>
              <a:rPr lang="en-GB" altLang="fr-FR" smtClean="0"/>
              <a:t>Recent developments in the life of the Convention and the Organization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re 1"/>
          <p:cNvSpPr>
            <a:spLocks noGrp="1"/>
          </p:cNvSpPr>
          <p:nvPr>
            <p:ph type="title"/>
          </p:nvPr>
        </p:nvSpPr>
        <p:spPr>
          <a:xfrm>
            <a:off x="2282825" y="417513"/>
            <a:ext cx="6480175" cy="830262"/>
          </a:xfrm>
        </p:spPr>
        <p:txBody>
          <a:bodyPr/>
          <a:lstStyle/>
          <a:p>
            <a:pPr eaLnBrk="1" hangingPunct="1"/>
            <a:r>
              <a:rPr lang="fr-FR" altLang="fr-FR" sz="5400" smtClean="0"/>
              <a:t>Partnerships</a:t>
            </a:r>
          </a:p>
        </p:txBody>
      </p:sp>
      <p:sp>
        <p:nvSpPr>
          <p:cNvPr id="19459" name="Espace réservé du contenu 2"/>
          <p:cNvSpPr>
            <a:spLocks noGrp="1"/>
          </p:cNvSpPr>
          <p:nvPr>
            <p:ph idx="1"/>
          </p:nvPr>
        </p:nvSpPr>
        <p:spPr>
          <a:xfrm>
            <a:off x="2282825" y="2016125"/>
            <a:ext cx="6480175" cy="2714625"/>
          </a:xfrm>
        </p:spPr>
        <p:txBody>
          <a:bodyPr/>
          <a:lstStyle/>
          <a:p>
            <a:pPr marL="0" indent="0" eaLnBrk="1" hangingPunct="1">
              <a:buFont typeface="Arial" panose="020B0604020202020204" pitchFamily="34" charset="0"/>
              <a:buNone/>
            </a:pPr>
            <a:r>
              <a:rPr lang="en-GB" altLang="fr-FR" smtClean="0">
                <a:solidFill>
                  <a:schemeClr val="tx1"/>
                </a:solidFill>
              </a:rPr>
              <a:t>‘Partnerships with other UN, international and regional organizations as well as with civil society networks will be established for the implementation of both Conventions at the country level and synergies will be pursued’</a:t>
            </a:r>
            <a:endParaRPr lang="fr-FR" altLang="fr-FR" smtClean="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re 1"/>
          <p:cNvSpPr>
            <a:spLocks noGrp="1"/>
          </p:cNvSpPr>
          <p:nvPr>
            <p:ph type="title"/>
          </p:nvPr>
        </p:nvSpPr>
        <p:spPr>
          <a:xfrm>
            <a:off x="2282825" y="417513"/>
            <a:ext cx="6480175" cy="830262"/>
          </a:xfrm>
        </p:spPr>
        <p:txBody>
          <a:bodyPr/>
          <a:lstStyle/>
          <a:p>
            <a:pPr eaLnBrk="1" hangingPunct="1"/>
            <a:r>
              <a:rPr lang="fr-FR" altLang="fr-FR" sz="5400" smtClean="0"/>
              <a:t>Expected result 6:</a:t>
            </a:r>
          </a:p>
        </p:txBody>
      </p:sp>
      <p:sp>
        <p:nvSpPr>
          <p:cNvPr id="20483" name="Espace réservé du contenu 2"/>
          <p:cNvSpPr>
            <a:spLocks noGrp="1"/>
          </p:cNvSpPr>
          <p:nvPr>
            <p:ph idx="1"/>
          </p:nvPr>
        </p:nvSpPr>
        <p:spPr>
          <a:xfrm>
            <a:off x="2282825" y="2016125"/>
            <a:ext cx="6480175" cy="2714625"/>
          </a:xfrm>
        </p:spPr>
        <p:txBody>
          <a:bodyPr/>
          <a:lstStyle/>
          <a:p>
            <a:pPr marL="0" indent="0" eaLnBrk="1" hangingPunct="1">
              <a:buFont typeface="Arial" panose="020B0604020202020204" pitchFamily="34" charset="0"/>
              <a:buNone/>
            </a:pPr>
            <a:r>
              <a:rPr lang="en-GB" altLang="fr-FR" smtClean="0">
                <a:solidFill>
                  <a:schemeClr val="tx1"/>
                </a:solidFill>
              </a:rPr>
              <a:t>‘National capacities strengthened and utilised to safeguard the intangible cultural heritage, including indigenous and endangered languages, through the effective implementation of the 2003 Convention’</a:t>
            </a:r>
            <a:endParaRPr lang="fr-FR" altLang="fr-FR" smtClean="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re 1"/>
          <p:cNvSpPr>
            <a:spLocks noGrp="1"/>
          </p:cNvSpPr>
          <p:nvPr>
            <p:ph type="title"/>
          </p:nvPr>
        </p:nvSpPr>
        <p:spPr>
          <a:xfrm>
            <a:off x="2282825" y="417513"/>
            <a:ext cx="6480175" cy="830262"/>
          </a:xfrm>
        </p:spPr>
        <p:txBody>
          <a:bodyPr/>
          <a:lstStyle/>
          <a:p>
            <a:pPr eaLnBrk="1" hangingPunct="1"/>
            <a:r>
              <a:rPr lang="fr-FR" altLang="fr-FR" sz="5400" smtClean="0"/>
              <a:t>Indicators</a:t>
            </a:r>
          </a:p>
        </p:txBody>
      </p:sp>
      <p:sp>
        <p:nvSpPr>
          <p:cNvPr id="21507" name="Espace réservé du contenu 2"/>
          <p:cNvSpPr>
            <a:spLocks noGrp="1"/>
          </p:cNvSpPr>
          <p:nvPr>
            <p:ph idx="1"/>
          </p:nvPr>
        </p:nvSpPr>
        <p:spPr>
          <a:xfrm>
            <a:off x="2282825" y="2016125"/>
            <a:ext cx="6480175" cy="4032250"/>
          </a:xfrm>
        </p:spPr>
        <p:txBody>
          <a:bodyPr/>
          <a:lstStyle/>
          <a:p>
            <a:r>
              <a:rPr lang="en-US" altLang="fr-FR" smtClean="0">
                <a:solidFill>
                  <a:schemeClr val="tx1"/>
                </a:solidFill>
              </a:rPr>
              <a:t>Number of supported Member States utilizing strengthened human and institutional resources for intangible cultural heritage and integrating ICH into national policies</a:t>
            </a:r>
            <a:endParaRPr lang="fr-FR" altLang="fr-FR" smtClean="0">
              <a:solidFill>
                <a:schemeClr val="tx1"/>
              </a:solidFill>
            </a:endParaRPr>
          </a:p>
          <a:p>
            <a:r>
              <a:rPr lang="en-US" altLang="fr-FR" smtClean="0">
                <a:solidFill>
                  <a:schemeClr val="tx1"/>
                </a:solidFill>
              </a:rPr>
              <a:t>Percentage of UNESCO-trained female cultural professionals who then contribute to national-level decision-making processes in the field of culture</a:t>
            </a:r>
            <a:endParaRPr lang="fr-FR" altLang="fr-FR" smtClean="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re 1"/>
          <p:cNvSpPr>
            <a:spLocks noGrp="1"/>
          </p:cNvSpPr>
          <p:nvPr>
            <p:ph type="title"/>
          </p:nvPr>
        </p:nvSpPr>
        <p:spPr>
          <a:xfrm>
            <a:off x="2282825" y="417513"/>
            <a:ext cx="6480175" cy="830262"/>
          </a:xfrm>
        </p:spPr>
        <p:txBody>
          <a:bodyPr/>
          <a:lstStyle/>
          <a:p>
            <a:pPr eaLnBrk="1" hangingPunct="1"/>
            <a:r>
              <a:rPr lang="fr-FR" altLang="fr-FR" sz="5400" smtClean="0"/>
              <a:t>Indicators</a:t>
            </a:r>
          </a:p>
        </p:txBody>
      </p:sp>
      <p:sp>
        <p:nvSpPr>
          <p:cNvPr id="16387" name="Espace réservé du contenu 2"/>
          <p:cNvSpPr>
            <a:spLocks noGrp="1"/>
          </p:cNvSpPr>
          <p:nvPr>
            <p:ph idx="1"/>
          </p:nvPr>
        </p:nvSpPr>
        <p:spPr>
          <a:xfrm>
            <a:off x="2282825" y="2016125"/>
            <a:ext cx="6480175" cy="6199188"/>
          </a:xfrm>
        </p:spPr>
        <p:txBody>
          <a:bodyPr/>
          <a:lstStyle/>
          <a:p>
            <a:pPr eaLnBrk="1" hangingPunct="1">
              <a:defRPr/>
            </a:pPr>
            <a:r>
              <a:rPr lang="en-US" altLang="fr-FR" dirty="0" smtClean="0">
                <a:solidFill>
                  <a:schemeClr val="tx1"/>
                </a:solidFill>
              </a:rPr>
              <a:t>Number </a:t>
            </a:r>
            <a:r>
              <a:rPr lang="en-US" altLang="fr-FR" dirty="0">
                <a:solidFill>
                  <a:schemeClr val="tx1"/>
                </a:solidFill>
              </a:rPr>
              <a:t>of States Parties to the Convention </a:t>
            </a:r>
            <a:r>
              <a:rPr lang="en-US" altLang="fr-FR" dirty="0" smtClean="0">
                <a:solidFill>
                  <a:schemeClr val="tx1"/>
                </a:solidFill>
              </a:rPr>
              <a:t>increased</a:t>
            </a:r>
          </a:p>
          <a:p>
            <a:pPr eaLnBrk="1" hangingPunct="1">
              <a:defRPr/>
            </a:pPr>
            <a:r>
              <a:rPr lang="en-US" altLang="fr-FR" dirty="0">
                <a:solidFill>
                  <a:schemeClr val="tx1"/>
                </a:solidFill>
              </a:rPr>
              <a:t>Number of organizations within and outside the United Nations system, civil society, and the private sector contributing to </a:t>
            </a:r>
            <a:r>
              <a:rPr lang="en-US" altLang="fr-FR" dirty="0" err="1">
                <a:solidFill>
                  <a:schemeClr val="tx1"/>
                </a:solidFill>
              </a:rPr>
              <a:t>programme</a:t>
            </a:r>
            <a:r>
              <a:rPr lang="en-US" altLang="fr-FR" dirty="0">
                <a:solidFill>
                  <a:schemeClr val="tx1"/>
                </a:solidFill>
              </a:rPr>
              <a:t> </a:t>
            </a:r>
            <a:r>
              <a:rPr lang="en-US" altLang="fr-FR" dirty="0" smtClean="0">
                <a:solidFill>
                  <a:schemeClr val="tx1"/>
                </a:solidFill>
              </a:rPr>
              <a:t>delivery</a:t>
            </a:r>
          </a:p>
          <a:p>
            <a:pPr eaLnBrk="1" hangingPunct="1">
              <a:defRPr/>
            </a:pPr>
            <a:r>
              <a:rPr lang="en-US" altLang="fr-FR" dirty="0">
                <a:solidFill>
                  <a:schemeClr val="tx1"/>
                </a:solidFill>
              </a:rPr>
              <a:t>Number of stakeholders involved in the implementation of the Convention contributing information to the knowledge-management system</a:t>
            </a:r>
            <a:endParaRPr lang="en-GB" altLang="fr-FR" dirty="0" smtClean="0">
              <a:solidFill>
                <a:schemeClr val="tx1"/>
              </a:solidFill>
            </a:endParaRPr>
          </a:p>
          <a:p>
            <a:pPr marL="0" indent="0" eaLnBrk="1" hangingPunct="1">
              <a:buFont typeface="Arial" panose="020B0604020202020204" pitchFamily="34" charset="0"/>
              <a:buNone/>
              <a:defRPr/>
            </a:pPr>
            <a:endParaRPr lang="en-GB" altLang="fr-FR" dirty="0" smtClean="0">
              <a:solidFill>
                <a:schemeClr val="tx1"/>
              </a:solidFill>
            </a:endParaRPr>
          </a:p>
          <a:p>
            <a:pPr eaLnBrk="1" hangingPunct="1">
              <a:defRPr/>
            </a:pPr>
            <a:endParaRPr lang="fr-FR" altLang="fr-FR" dirty="0" smtClean="0">
              <a:solidFill>
                <a:schemeClr val="tx1"/>
              </a:solidFill>
            </a:endParaRPr>
          </a:p>
          <a:p>
            <a:pPr eaLnBrk="1" hangingPunct="1">
              <a:defRPr/>
            </a:pPr>
            <a:endParaRPr lang="en-GB" altLang="fr-FR" dirty="0" smtClean="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re 1"/>
          <p:cNvSpPr>
            <a:spLocks noGrp="1"/>
          </p:cNvSpPr>
          <p:nvPr>
            <p:ph type="title"/>
          </p:nvPr>
        </p:nvSpPr>
        <p:spPr>
          <a:xfrm>
            <a:off x="2282825" y="417513"/>
            <a:ext cx="6480175" cy="830262"/>
          </a:xfrm>
        </p:spPr>
        <p:txBody>
          <a:bodyPr/>
          <a:lstStyle/>
          <a:p>
            <a:pPr eaLnBrk="1" hangingPunct="1"/>
            <a:r>
              <a:rPr lang="fr-FR" altLang="fr-FR" sz="5400" smtClean="0"/>
              <a:t>Indicators</a:t>
            </a:r>
          </a:p>
        </p:txBody>
      </p:sp>
      <p:sp>
        <p:nvSpPr>
          <p:cNvPr id="25603" name="Espace réservé du contenu 2"/>
          <p:cNvSpPr>
            <a:spLocks noGrp="1"/>
          </p:cNvSpPr>
          <p:nvPr>
            <p:ph idx="1"/>
          </p:nvPr>
        </p:nvSpPr>
        <p:spPr>
          <a:xfrm>
            <a:off x="2282825" y="2016125"/>
            <a:ext cx="6480175" cy="4032250"/>
          </a:xfrm>
        </p:spPr>
        <p:txBody>
          <a:bodyPr/>
          <a:lstStyle/>
          <a:p>
            <a:r>
              <a:rPr lang="en-US" altLang="fr-FR" smtClean="0">
                <a:solidFill>
                  <a:schemeClr val="tx1"/>
                </a:solidFill>
              </a:rPr>
              <a:t>Technical assistance provided for development of safeguarding plans for intangible cultural heritage, including indigenous languages and endangered languages, and particularly for international assistance</a:t>
            </a:r>
          </a:p>
          <a:p>
            <a:r>
              <a:rPr lang="en-US" altLang="fr-FR" smtClean="0">
                <a:solidFill>
                  <a:schemeClr val="tx1"/>
                </a:solidFill>
              </a:rPr>
              <a:t>Number of category 2 centres provided with technical and governance support</a:t>
            </a:r>
            <a:endParaRPr lang="fr-FR" altLang="fr-FR" smtClean="0">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re 1"/>
          <p:cNvSpPr>
            <a:spLocks noGrp="1"/>
          </p:cNvSpPr>
          <p:nvPr>
            <p:ph type="title"/>
          </p:nvPr>
        </p:nvSpPr>
        <p:spPr>
          <a:xfrm>
            <a:off x="2282825" y="417513"/>
            <a:ext cx="6480175" cy="830262"/>
          </a:xfrm>
        </p:spPr>
        <p:txBody>
          <a:bodyPr/>
          <a:lstStyle/>
          <a:p>
            <a:pPr eaLnBrk="1" hangingPunct="1"/>
            <a:r>
              <a:rPr lang="fr-FR" altLang="fr-FR" sz="5400" smtClean="0"/>
              <a:t>Indicators</a:t>
            </a:r>
          </a:p>
        </p:txBody>
      </p:sp>
      <p:sp>
        <p:nvSpPr>
          <p:cNvPr id="27651" name="Espace réservé du contenu 2"/>
          <p:cNvSpPr>
            <a:spLocks noGrp="1"/>
          </p:cNvSpPr>
          <p:nvPr>
            <p:ph idx="1"/>
          </p:nvPr>
        </p:nvSpPr>
        <p:spPr>
          <a:xfrm>
            <a:off x="2282825" y="2016125"/>
            <a:ext cx="6480175" cy="4032250"/>
          </a:xfrm>
        </p:spPr>
        <p:txBody>
          <a:bodyPr/>
          <a:lstStyle/>
          <a:p>
            <a:r>
              <a:rPr lang="en-US" altLang="fr-FR" smtClean="0">
                <a:solidFill>
                  <a:schemeClr val="tx1"/>
                </a:solidFill>
              </a:rPr>
              <a:t>Number of Member States supported with technical assistance to introduce or revise their cultural and non-cultural policies, particularly in Africa</a:t>
            </a:r>
          </a:p>
          <a:p>
            <a:r>
              <a:rPr lang="en-US" altLang="fr-FR" smtClean="0">
                <a:solidFill>
                  <a:schemeClr val="tx1"/>
                </a:solidFill>
              </a:rPr>
              <a:t>Number of Member States supported with technical assistance to introduce national gender-sensitive and gender responsive cultural policies</a:t>
            </a:r>
            <a:endParaRPr lang="fr-FR" altLang="fr-FR" smtClean="0">
              <a:solidFill>
                <a:schemeClr val="tx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re 1"/>
          <p:cNvSpPr>
            <a:spLocks noGrp="1"/>
          </p:cNvSpPr>
          <p:nvPr>
            <p:ph type="title"/>
          </p:nvPr>
        </p:nvSpPr>
        <p:spPr>
          <a:xfrm>
            <a:off x="2282825" y="417513"/>
            <a:ext cx="6480175" cy="830262"/>
          </a:xfrm>
        </p:spPr>
        <p:txBody>
          <a:bodyPr/>
          <a:lstStyle/>
          <a:p>
            <a:pPr eaLnBrk="1" hangingPunct="1"/>
            <a:r>
              <a:rPr lang="fr-FR" altLang="fr-FR" sz="5400" smtClean="0"/>
              <a:t>Indicators</a:t>
            </a:r>
          </a:p>
        </p:txBody>
      </p:sp>
      <p:sp>
        <p:nvSpPr>
          <p:cNvPr id="29699" name="Espace réservé du contenu 2"/>
          <p:cNvSpPr>
            <a:spLocks noGrp="1"/>
          </p:cNvSpPr>
          <p:nvPr>
            <p:ph idx="1"/>
          </p:nvPr>
        </p:nvSpPr>
        <p:spPr>
          <a:xfrm>
            <a:off x="2282825" y="2016125"/>
            <a:ext cx="6480175" cy="2481263"/>
          </a:xfrm>
        </p:spPr>
        <p:txBody>
          <a:bodyPr/>
          <a:lstStyle/>
          <a:p>
            <a:r>
              <a:rPr lang="en-US" altLang="fr-FR" smtClean="0">
                <a:solidFill>
                  <a:schemeClr val="tx1"/>
                </a:solidFill>
              </a:rPr>
              <a:t>Number of best practices promoted</a:t>
            </a:r>
          </a:p>
          <a:p>
            <a:r>
              <a:rPr lang="en-US" altLang="fr-FR" smtClean="0">
                <a:solidFill>
                  <a:schemeClr val="tx1"/>
                </a:solidFill>
              </a:rPr>
              <a:t>Number of Member States with institutional resources strengthened (ministries, institutes, NGOs, universities, ICH committees), particularly in Africa</a:t>
            </a:r>
            <a:endParaRPr lang="fr-FR" altLang="fr-FR" smtClean="0">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re 1"/>
          <p:cNvSpPr>
            <a:spLocks noGrp="1"/>
          </p:cNvSpPr>
          <p:nvPr>
            <p:ph type="title"/>
          </p:nvPr>
        </p:nvSpPr>
        <p:spPr>
          <a:xfrm>
            <a:off x="2282825" y="417513"/>
            <a:ext cx="6480175" cy="830262"/>
          </a:xfrm>
        </p:spPr>
        <p:txBody>
          <a:bodyPr/>
          <a:lstStyle/>
          <a:p>
            <a:pPr eaLnBrk="1" hangingPunct="1"/>
            <a:r>
              <a:rPr lang="fr-FR" altLang="fr-FR" sz="5400" smtClean="0"/>
              <a:t>Indicators</a:t>
            </a:r>
          </a:p>
        </p:txBody>
      </p:sp>
      <p:sp>
        <p:nvSpPr>
          <p:cNvPr id="20483" name="Espace réservé du contenu 2"/>
          <p:cNvSpPr>
            <a:spLocks noGrp="1"/>
          </p:cNvSpPr>
          <p:nvPr>
            <p:ph idx="1"/>
          </p:nvPr>
        </p:nvSpPr>
        <p:spPr>
          <a:xfrm>
            <a:off x="2282825" y="2016125"/>
            <a:ext cx="6480175" cy="4573588"/>
          </a:xfrm>
        </p:spPr>
        <p:txBody>
          <a:bodyPr/>
          <a:lstStyle/>
          <a:p>
            <a:pPr>
              <a:defRPr/>
            </a:pPr>
            <a:r>
              <a:rPr lang="en-US" altLang="fr-FR" dirty="0" smtClean="0">
                <a:solidFill>
                  <a:schemeClr val="tx1"/>
                </a:solidFill>
              </a:rPr>
              <a:t>Number of UNESCO-led workshops and capacity-building </a:t>
            </a:r>
            <a:r>
              <a:rPr lang="en-US" altLang="fr-FR" dirty="0" err="1" smtClean="0">
                <a:solidFill>
                  <a:schemeClr val="tx1"/>
                </a:solidFill>
              </a:rPr>
              <a:t>programmes</a:t>
            </a:r>
            <a:r>
              <a:rPr lang="en-US" altLang="fr-FR" dirty="0" smtClean="0">
                <a:solidFill>
                  <a:schemeClr val="tx1"/>
                </a:solidFill>
              </a:rPr>
              <a:t> that raise awareness of gender principles, especially women’s roles in intangible heritage</a:t>
            </a:r>
          </a:p>
          <a:p>
            <a:pPr>
              <a:defRPr/>
            </a:pPr>
            <a:r>
              <a:rPr lang="en-US" altLang="fr-FR" dirty="0" smtClean="0">
                <a:solidFill>
                  <a:schemeClr val="tx1"/>
                </a:solidFill>
              </a:rPr>
              <a:t>Number of formal and non-formal education and awareness-raising initiatives to disseminate heritage values and knowledge among young people in Africa</a:t>
            </a:r>
          </a:p>
          <a:p>
            <a:pPr marL="0" indent="0">
              <a:buFont typeface="Arial" panose="020B0604020202020204" pitchFamily="34" charset="0"/>
              <a:buNone/>
              <a:defRPr/>
            </a:pPr>
            <a:endParaRPr lang="fr-FR" altLang="fr-FR"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re 1"/>
          <p:cNvSpPr>
            <a:spLocks noGrp="1"/>
          </p:cNvSpPr>
          <p:nvPr>
            <p:ph type="title"/>
          </p:nvPr>
        </p:nvSpPr>
        <p:spPr>
          <a:xfrm>
            <a:off x="2282825" y="417513"/>
            <a:ext cx="6480175" cy="830262"/>
          </a:xfrm>
        </p:spPr>
        <p:txBody>
          <a:bodyPr/>
          <a:lstStyle/>
          <a:p>
            <a:pPr eaLnBrk="1" hangingPunct="1"/>
            <a:r>
              <a:rPr lang="fr-FR" altLang="fr-FR" sz="5400" smtClean="0"/>
              <a:t>Indicators</a:t>
            </a:r>
          </a:p>
        </p:txBody>
      </p:sp>
      <p:sp>
        <p:nvSpPr>
          <p:cNvPr id="20483" name="Espace réservé du contenu 2"/>
          <p:cNvSpPr>
            <a:spLocks noGrp="1"/>
          </p:cNvSpPr>
          <p:nvPr>
            <p:ph idx="1"/>
          </p:nvPr>
        </p:nvSpPr>
        <p:spPr>
          <a:xfrm>
            <a:off x="2282825" y="2016125"/>
            <a:ext cx="6480175" cy="5268913"/>
          </a:xfrm>
        </p:spPr>
        <p:txBody>
          <a:bodyPr/>
          <a:lstStyle/>
          <a:p>
            <a:pPr>
              <a:defRPr/>
            </a:pPr>
            <a:r>
              <a:rPr lang="en-US" altLang="fr-FR" dirty="0" smtClean="0">
                <a:solidFill>
                  <a:schemeClr val="tx1"/>
                </a:solidFill>
              </a:rPr>
              <a:t>Number of supported Member States that have human resources strengthened</a:t>
            </a:r>
          </a:p>
          <a:p>
            <a:pPr>
              <a:defRPr/>
            </a:pPr>
            <a:r>
              <a:rPr lang="en-US" altLang="fr-FR" dirty="0" smtClean="0">
                <a:solidFill>
                  <a:schemeClr val="tx1"/>
                </a:solidFill>
              </a:rPr>
              <a:t>Number of persons trained in the field of intangible cultural heritage; of which number trained in Africa</a:t>
            </a:r>
          </a:p>
          <a:p>
            <a:pPr>
              <a:defRPr/>
            </a:pPr>
            <a:r>
              <a:rPr lang="en-US" altLang="fr-FR" dirty="0" smtClean="0">
                <a:solidFill>
                  <a:schemeClr val="tx1"/>
                </a:solidFill>
              </a:rPr>
              <a:t>Gender balance amongst experts/participants in human and institutional capacity workshops enhanced</a:t>
            </a:r>
            <a:endParaRPr lang="fr-FR" altLang="fr-FR" dirty="0" smtClean="0">
              <a:solidFill>
                <a:schemeClr val="tx1"/>
              </a:solidFill>
            </a:endParaRPr>
          </a:p>
          <a:p>
            <a:pPr>
              <a:defRPr/>
            </a:pPr>
            <a:endParaRPr lang="en-US" altLang="fr-FR" dirty="0" smtClean="0">
              <a:solidFill>
                <a:schemeClr val="tx1"/>
              </a:solidFill>
            </a:endParaRPr>
          </a:p>
          <a:p>
            <a:pPr marL="0" indent="0">
              <a:buFont typeface="Arial" panose="020B0604020202020204" pitchFamily="34" charset="0"/>
              <a:buNone/>
              <a:defRPr/>
            </a:pPr>
            <a:endParaRPr lang="fr-FR" altLang="fr-FR"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re 1"/>
          <p:cNvSpPr>
            <a:spLocks noGrp="1"/>
          </p:cNvSpPr>
          <p:nvPr>
            <p:ph type="title"/>
          </p:nvPr>
        </p:nvSpPr>
        <p:spPr>
          <a:xfrm>
            <a:off x="2282825" y="417513"/>
            <a:ext cx="6480175" cy="830262"/>
          </a:xfrm>
        </p:spPr>
        <p:txBody>
          <a:bodyPr/>
          <a:lstStyle/>
          <a:p>
            <a:r>
              <a:rPr lang="en-GB" altLang="fr-FR" sz="5400" smtClean="0"/>
              <a:t>IOS Audit 2013</a:t>
            </a:r>
          </a:p>
        </p:txBody>
      </p:sp>
      <p:sp>
        <p:nvSpPr>
          <p:cNvPr id="35843" name="Espace réservé du contenu 2"/>
          <p:cNvSpPr>
            <a:spLocks noGrp="1"/>
          </p:cNvSpPr>
          <p:nvPr>
            <p:ph idx="1"/>
          </p:nvPr>
        </p:nvSpPr>
        <p:spPr>
          <a:xfrm>
            <a:off x="2282825" y="2016125"/>
            <a:ext cx="6480175" cy="3176588"/>
          </a:xfrm>
        </p:spPr>
        <p:txBody>
          <a:bodyPr/>
          <a:lstStyle/>
          <a:p>
            <a:r>
              <a:rPr lang="en-GB" altLang="fr-FR" smtClean="0">
                <a:solidFill>
                  <a:schemeClr val="tx1"/>
                </a:solidFill>
              </a:rPr>
              <a:t>Situation unsustainable</a:t>
            </a:r>
          </a:p>
          <a:p>
            <a:r>
              <a:rPr lang="en-GB" altLang="fr-FR" smtClean="0">
                <a:solidFill>
                  <a:schemeClr val="tx1"/>
                </a:solidFill>
              </a:rPr>
              <a:t>Reduce frequency and duration of meetings of governing bodies?</a:t>
            </a:r>
            <a:endParaRPr lang="fr-FR" altLang="fr-FR" smtClean="0">
              <a:solidFill>
                <a:schemeClr val="tx1"/>
              </a:solidFill>
            </a:endParaRPr>
          </a:p>
          <a:p>
            <a:r>
              <a:rPr lang="en-GB" altLang="fr-FR" smtClean="0">
                <a:solidFill>
                  <a:schemeClr val="tx1"/>
                </a:solidFill>
              </a:rPr>
              <a:t>Synchronize the meetings of the General Assemblies?</a:t>
            </a:r>
            <a:endParaRPr lang="fr-FR" altLang="fr-FR" smtClean="0">
              <a:solidFill>
                <a:schemeClr val="tx1"/>
              </a:solidFill>
            </a:endParaRPr>
          </a:p>
          <a:p>
            <a:r>
              <a:rPr lang="en-GB" altLang="fr-FR" smtClean="0">
                <a:solidFill>
                  <a:schemeClr val="tx1"/>
                </a:solidFill>
              </a:rPr>
              <a:t>Temporarily suspend fresh nominations?</a:t>
            </a:r>
            <a:endParaRPr lang="fr-FR" altLang="fr-FR" smtClean="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re 1"/>
          <p:cNvSpPr>
            <a:spLocks noGrp="1"/>
          </p:cNvSpPr>
          <p:nvPr>
            <p:ph type="title"/>
          </p:nvPr>
        </p:nvSpPr>
        <p:spPr>
          <a:xfrm>
            <a:off x="2282825" y="417513"/>
            <a:ext cx="6480175" cy="830262"/>
          </a:xfrm>
        </p:spPr>
        <p:txBody>
          <a:bodyPr/>
          <a:lstStyle/>
          <a:p>
            <a:pPr eaLnBrk="1" hangingPunct="1"/>
            <a:r>
              <a:rPr lang="fr-FR" altLang="fr-FR" sz="5400" smtClean="0"/>
              <a:t>37 C/4 (2014-2021)</a:t>
            </a:r>
          </a:p>
        </p:txBody>
      </p:sp>
      <p:sp>
        <p:nvSpPr>
          <p:cNvPr id="7171" name="Espace réservé du contenu 2"/>
          <p:cNvSpPr>
            <a:spLocks noGrp="1"/>
          </p:cNvSpPr>
          <p:nvPr>
            <p:ph idx="1"/>
          </p:nvPr>
        </p:nvSpPr>
        <p:spPr>
          <a:xfrm>
            <a:off x="2282825" y="2016125"/>
            <a:ext cx="6480175" cy="2868613"/>
          </a:xfrm>
        </p:spPr>
        <p:txBody>
          <a:bodyPr/>
          <a:lstStyle/>
          <a:p>
            <a:r>
              <a:rPr lang="en-GB" altLang="fr-FR" smtClean="0">
                <a:solidFill>
                  <a:schemeClr val="tx1"/>
                </a:solidFill>
              </a:rPr>
              <a:t>Capacity of UNESCO to engage more closely with UNESCO category 2 centres needs to be boosted</a:t>
            </a:r>
          </a:p>
          <a:p>
            <a:r>
              <a:rPr lang="en-GB" altLang="fr-FR" smtClean="0">
                <a:solidFill>
                  <a:schemeClr val="tx1"/>
                </a:solidFill>
              </a:rPr>
              <a:t>UNESCO will need to act increasingly as the moderator and instigator of a multifaceted, energized global network</a:t>
            </a:r>
            <a:endParaRPr lang="fr-FR" altLang="fr-FR" smtClean="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re 1"/>
          <p:cNvSpPr>
            <a:spLocks noGrp="1"/>
          </p:cNvSpPr>
          <p:nvPr>
            <p:ph type="title"/>
          </p:nvPr>
        </p:nvSpPr>
        <p:spPr>
          <a:xfrm>
            <a:off x="2282825" y="417513"/>
            <a:ext cx="6480175" cy="830262"/>
          </a:xfrm>
        </p:spPr>
        <p:txBody>
          <a:bodyPr/>
          <a:lstStyle/>
          <a:p>
            <a:r>
              <a:rPr lang="en-GB" altLang="fr-FR" sz="5400" smtClean="0"/>
              <a:t>IOS Audit 2013</a:t>
            </a:r>
          </a:p>
        </p:txBody>
      </p:sp>
      <p:sp>
        <p:nvSpPr>
          <p:cNvPr id="36867" name="Espace réservé du contenu 2"/>
          <p:cNvSpPr>
            <a:spLocks noGrp="1"/>
          </p:cNvSpPr>
          <p:nvPr>
            <p:ph idx="1"/>
          </p:nvPr>
        </p:nvSpPr>
        <p:spPr>
          <a:xfrm>
            <a:off x="2282825" y="2016125"/>
            <a:ext cx="6480175" cy="3022600"/>
          </a:xfrm>
        </p:spPr>
        <p:txBody>
          <a:bodyPr/>
          <a:lstStyle/>
          <a:p>
            <a:r>
              <a:rPr lang="en-GB" altLang="fr-FR" smtClean="0">
                <a:solidFill>
                  <a:schemeClr val="tx1"/>
                </a:solidFill>
              </a:rPr>
              <a:t>Use more sponsors for meeting expenses, including for translation and interpretation</a:t>
            </a:r>
            <a:endParaRPr lang="fr-FR" altLang="fr-FR" smtClean="0">
              <a:solidFill>
                <a:schemeClr val="tx1"/>
              </a:solidFill>
            </a:endParaRPr>
          </a:p>
          <a:p>
            <a:r>
              <a:rPr lang="en-GB" altLang="fr-FR" smtClean="0">
                <a:solidFill>
                  <a:schemeClr val="tx1"/>
                </a:solidFill>
              </a:rPr>
              <a:t>Opportunity for common platform for support services</a:t>
            </a:r>
            <a:endParaRPr lang="fr-FR" altLang="fr-FR" smtClean="0">
              <a:solidFill>
                <a:schemeClr val="tx1"/>
              </a:solidFill>
            </a:endParaRPr>
          </a:p>
          <a:p>
            <a:r>
              <a:rPr lang="en-GB" altLang="fr-FR" smtClean="0">
                <a:solidFill>
                  <a:schemeClr val="tx1"/>
                </a:solidFill>
              </a:rPr>
              <a:t>Alternative funding should be considered</a:t>
            </a:r>
            <a:endParaRPr lang="fr-FR" altLang="fr-FR" smtClean="0">
              <a:solidFill>
                <a:schemeClr val="tx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re 1"/>
          <p:cNvSpPr>
            <a:spLocks noGrp="1"/>
          </p:cNvSpPr>
          <p:nvPr>
            <p:ph type="title"/>
          </p:nvPr>
        </p:nvSpPr>
        <p:spPr>
          <a:xfrm>
            <a:off x="2282825" y="417513"/>
            <a:ext cx="6697663" cy="830262"/>
          </a:xfrm>
        </p:spPr>
        <p:txBody>
          <a:bodyPr/>
          <a:lstStyle/>
          <a:p>
            <a:r>
              <a:rPr lang="en-GB" altLang="fr-FR" sz="5400" smtClean="0"/>
              <a:t>IOS Evaluation 2013</a:t>
            </a:r>
          </a:p>
        </p:txBody>
      </p:sp>
      <p:sp>
        <p:nvSpPr>
          <p:cNvPr id="37891" name="Espace réservé du contenu 2"/>
          <p:cNvSpPr>
            <a:spLocks noGrp="1"/>
          </p:cNvSpPr>
          <p:nvPr>
            <p:ph idx="1"/>
          </p:nvPr>
        </p:nvSpPr>
        <p:spPr>
          <a:xfrm>
            <a:off x="2282825" y="2016125"/>
            <a:ext cx="6480175" cy="3797300"/>
          </a:xfrm>
        </p:spPr>
        <p:txBody>
          <a:bodyPr/>
          <a:lstStyle/>
          <a:p>
            <a:r>
              <a:rPr lang="en-GB" altLang="fr-FR" smtClean="0">
                <a:solidFill>
                  <a:schemeClr val="tx1"/>
                </a:solidFill>
              </a:rPr>
              <a:t>2003 Convention highly relevant international legal instrument</a:t>
            </a:r>
          </a:p>
          <a:p>
            <a:r>
              <a:rPr lang="en-GB" altLang="fr-FR" smtClean="0">
                <a:solidFill>
                  <a:schemeClr val="tx1"/>
                </a:solidFill>
              </a:rPr>
              <a:t>Contributes to recognize UNESCO as leader in the field of cultural heritage</a:t>
            </a:r>
          </a:p>
          <a:p>
            <a:r>
              <a:rPr lang="en-GB" altLang="fr-FR" smtClean="0">
                <a:solidFill>
                  <a:schemeClr val="tx1"/>
                </a:solidFill>
              </a:rPr>
              <a:t>2003 Convention has significantly broadened the international discourse around the definition and meaning of cultural heritage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Espace réservé du contenu 2"/>
          <p:cNvSpPr>
            <a:spLocks noGrp="1"/>
          </p:cNvSpPr>
          <p:nvPr>
            <p:ph idx="1"/>
          </p:nvPr>
        </p:nvSpPr>
        <p:spPr>
          <a:xfrm>
            <a:off x="2282825" y="2016125"/>
            <a:ext cx="6480175" cy="3643313"/>
          </a:xfrm>
        </p:spPr>
        <p:txBody>
          <a:bodyPr/>
          <a:lstStyle/>
          <a:p>
            <a:r>
              <a:rPr lang="en-GB" altLang="fr-FR" smtClean="0">
                <a:solidFill>
                  <a:schemeClr val="tx1"/>
                </a:solidFill>
              </a:rPr>
              <a:t>Majority of States Parties have integrated Convention’s provisions in cultural policies and laws following ratification</a:t>
            </a:r>
          </a:p>
          <a:p>
            <a:r>
              <a:rPr lang="en-GB" altLang="fr-FR" smtClean="0">
                <a:solidFill>
                  <a:schemeClr val="tx1"/>
                </a:solidFill>
              </a:rPr>
              <a:t>Integration of provisions of the Convention in policies and laws other than culture (agriculture, health, tourism, etc.) remains a challenge</a:t>
            </a:r>
          </a:p>
        </p:txBody>
      </p:sp>
      <p:sp>
        <p:nvSpPr>
          <p:cNvPr id="38915" name="Titre 1"/>
          <p:cNvSpPr>
            <a:spLocks noGrp="1"/>
          </p:cNvSpPr>
          <p:nvPr>
            <p:ph type="title"/>
          </p:nvPr>
        </p:nvSpPr>
        <p:spPr>
          <a:xfrm>
            <a:off x="2282825" y="417513"/>
            <a:ext cx="6697663" cy="830262"/>
          </a:xfrm>
        </p:spPr>
        <p:txBody>
          <a:bodyPr/>
          <a:lstStyle/>
          <a:p>
            <a:r>
              <a:rPr lang="en-GB" altLang="fr-FR" sz="5400" smtClean="0"/>
              <a:t>IOS Evaluation 2013</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Espace réservé du contenu 2"/>
          <p:cNvSpPr>
            <a:spLocks noGrp="1"/>
          </p:cNvSpPr>
          <p:nvPr>
            <p:ph idx="1"/>
          </p:nvPr>
        </p:nvSpPr>
        <p:spPr>
          <a:xfrm>
            <a:off x="2282825" y="2016125"/>
            <a:ext cx="6480175" cy="3255963"/>
          </a:xfrm>
        </p:spPr>
        <p:txBody>
          <a:bodyPr/>
          <a:lstStyle/>
          <a:p>
            <a:r>
              <a:rPr lang="en-GB" altLang="fr-FR" smtClean="0">
                <a:solidFill>
                  <a:schemeClr val="tx1"/>
                </a:solidFill>
              </a:rPr>
              <a:t>In many countries Government institutions lack financial and human resources to successfully implement the Convention</a:t>
            </a:r>
          </a:p>
          <a:p>
            <a:r>
              <a:rPr lang="en-GB" altLang="fr-FR" smtClean="0">
                <a:solidFill>
                  <a:schemeClr val="tx1"/>
                </a:solidFill>
              </a:rPr>
              <a:t>UNESCO has put in place an extensive world-wide capacity-building programme with a network of qualified experts</a:t>
            </a:r>
          </a:p>
        </p:txBody>
      </p:sp>
      <p:sp>
        <p:nvSpPr>
          <p:cNvPr id="39939" name="Titre 1"/>
          <p:cNvSpPr>
            <a:spLocks noGrp="1"/>
          </p:cNvSpPr>
          <p:nvPr>
            <p:ph type="title"/>
          </p:nvPr>
        </p:nvSpPr>
        <p:spPr>
          <a:xfrm>
            <a:off x="2282825" y="417513"/>
            <a:ext cx="6697663" cy="830262"/>
          </a:xfrm>
        </p:spPr>
        <p:txBody>
          <a:bodyPr/>
          <a:lstStyle/>
          <a:p>
            <a:r>
              <a:rPr lang="en-GB" altLang="fr-FR" sz="5400" smtClean="0"/>
              <a:t>IOS Evaluation 2013</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Espace réservé du contenu 2"/>
          <p:cNvSpPr>
            <a:spLocks noGrp="1"/>
          </p:cNvSpPr>
          <p:nvPr>
            <p:ph idx="1"/>
          </p:nvPr>
        </p:nvSpPr>
        <p:spPr>
          <a:xfrm>
            <a:off x="2282825" y="2016125"/>
            <a:ext cx="6480175" cy="3643313"/>
          </a:xfrm>
        </p:spPr>
        <p:txBody>
          <a:bodyPr/>
          <a:lstStyle/>
          <a:p>
            <a:r>
              <a:rPr lang="en-GB" altLang="fr-FR" smtClean="0">
                <a:solidFill>
                  <a:schemeClr val="tx1"/>
                </a:solidFill>
              </a:rPr>
              <a:t>While RL has contributed to increasing visibility of the Convention and to raising awareness about ICH, its relative importance is overrated</a:t>
            </a:r>
          </a:p>
          <a:p>
            <a:r>
              <a:rPr lang="en-GB" altLang="fr-FR" smtClean="0">
                <a:solidFill>
                  <a:schemeClr val="tx1"/>
                </a:solidFill>
              </a:rPr>
              <a:t>2003 Convention closely linked to the 1972 and 2005 Conventions as well as to some work of the World Intellectual Property Organization</a:t>
            </a:r>
          </a:p>
        </p:txBody>
      </p:sp>
      <p:sp>
        <p:nvSpPr>
          <p:cNvPr id="40963" name="Titre 1"/>
          <p:cNvSpPr>
            <a:spLocks noGrp="1"/>
          </p:cNvSpPr>
          <p:nvPr>
            <p:ph type="title"/>
          </p:nvPr>
        </p:nvSpPr>
        <p:spPr>
          <a:xfrm>
            <a:off x="2282825" y="417513"/>
            <a:ext cx="6697663" cy="830262"/>
          </a:xfrm>
        </p:spPr>
        <p:txBody>
          <a:bodyPr/>
          <a:lstStyle/>
          <a:p>
            <a:r>
              <a:rPr lang="en-GB" altLang="fr-FR" sz="5400" smtClean="0"/>
              <a:t>IOS Evaluation 2013</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Espace réservé du contenu 2"/>
          <p:cNvSpPr>
            <a:spLocks noGrp="1"/>
          </p:cNvSpPr>
          <p:nvPr>
            <p:ph idx="1"/>
          </p:nvPr>
        </p:nvSpPr>
        <p:spPr>
          <a:xfrm>
            <a:off x="2282825" y="2016125"/>
            <a:ext cx="6480175" cy="3643313"/>
          </a:xfrm>
        </p:spPr>
        <p:txBody>
          <a:bodyPr/>
          <a:lstStyle/>
          <a:p>
            <a:r>
              <a:rPr lang="en-GB" altLang="fr-FR" smtClean="0">
                <a:solidFill>
                  <a:schemeClr val="tx1"/>
                </a:solidFill>
              </a:rPr>
              <a:t>The Convention lacks a monitoring and evaluation framework with objectives, indicators and benchmarks, making it difficult to measure and demonstrate results</a:t>
            </a:r>
          </a:p>
          <a:p>
            <a:r>
              <a:rPr lang="en-GB" altLang="fr-FR" smtClean="0">
                <a:solidFill>
                  <a:schemeClr val="tx1"/>
                </a:solidFill>
              </a:rPr>
              <a:t>NGOs are recognized to play an important role in the implementation of the Convention at the country level</a:t>
            </a:r>
          </a:p>
        </p:txBody>
      </p:sp>
      <p:sp>
        <p:nvSpPr>
          <p:cNvPr id="41987" name="Titre 1"/>
          <p:cNvSpPr>
            <a:spLocks noGrp="1"/>
          </p:cNvSpPr>
          <p:nvPr>
            <p:ph type="title"/>
          </p:nvPr>
        </p:nvSpPr>
        <p:spPr>
          <a:xfrm>
            <a:off x="2282825" y="417513"/>
            <a:ext cx="6697663" cy="830262"/>
          </a:xfrm>
        </p:spPr>
        <p:txBody>
          <a:bodyPr/>
          <a:lstStyle/>
          <a:p>
            <a:r>
              <a:rPr lang="en-GB" altLang="fr-FR" sz="5400" smtClean="0"/>
              <a:t>IOS Evaluation 2013</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Espace réservé du contenu 2"/>
          <p:cNvSpPr>
            <a:spLocks noGrp="1"/>
          </p:cNvSpPr>
          <p:nvPr>
            <p:ph idx="1"/>
          </p:nvPr>
        </p:nvSpPr>
        <p:spPr>
          <a:xfrm>
            <a:off x="2282825" y="2016125"/>
            <a:ext cx="6480175" cy="4186238"/>
          </a:xfrm>
        </p:spPr>
        <p:txBody>
          <a:bodyPr/>
          <a:lstStyle/>
          <a:p>
            <a:r>
              <a:rPr lang="en-GB" altLang="fr-FR" smtClean="0">
                <a:solidFill>
                  <a:schemeClr val="tx1"/>
                </a:solidFill>
              </a:rPr>
              <a:t>Work of Secretariat considered to be of high quality</a:t>
            </a:r>
          </a:p>
          <a:p>
            <a:r>
              <a:rPr lang="en-GB" altLang="fr-FR" smtClean="0">
                <a:solidFill>
                  <a:schemeClr val="tx1"/>
                </a:solidFill>
              </a:rPr>
              <a:t>Its services are much appreciated by States Parties, who consider the Secretariat to be professional, efficient and responsive</a:t>
            </a:r>
          </a:p>
          <a:p>
            <a:r>
              <a:rPr lang="en-GB" altLang="fr-FR" smtClean="0">
                <a:solidFill>
                  <a:schemeClr val="tx1"/>
                </a:solidFill>
              </a:rPr>
              <a:t>However, it lacks resources, which has put constraints on the number of nominations and proposals processed and on other activities</a:t>
            </a:r>
          </a:p>
        </p:txBody>
      </p:sp>
      <p:sp>
        <p:nvSpPr>
          <p:cNvPr id="43011" name="Titre 1"/>
          <p:cNvSpPr>
            <a:spLocks noGrp="1"/>
          </p:cNvSpPr>
          <p:nvPr>
            <p:ph type="title"/>
          </p:nvPr>
        </p:nvSpPr>
        <p:spPr>
          <a:xfrm>
            <a:off x="2282825" y="417513"/>
            <a:ext cx="6697663" cy="830262"/>
          </a:xfrm>
        </p:spPr>
        <p:txBody>
          <a:bodyPr/>
          <a:lstStyle/>
          <a:p>
            <a:r>
              <a:rPr lang="en-GB" altLang="fr-FR" sz="5400" smtClean="0"/>
              <a:t>IOS Evaluation 2013</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re 1"/>
          <p:cNvSpPr>
            <a:spLocks noGrp="1"/>
          </p:cNvSpPr>
          <p:nvPr>
            <p:ph type="title"/>
          </p:nvPr>
        </p:nvSpPr>
        <p:spPr>
          <a:xfrm>
            <a:off x="2282825" y="417513"/>
            <a:ext cx="6480175" cy="738187"/>
          </a:xfrm>
        </p:spPr>
        <p:txBody>
          <a:bodyPr/>
          <a:lstStyle/>
          <a:p>
            <a:pPr eaLnBrk="1" hangingPunct="1"/>
            <a:r>
              <a:rPr lang="es-ES" altLang="fr-FR" sz="4800" smtClean="0"/>
              <a:t>Decision 8.COM 5.c.1</a:t>
            </a:r>
            <a:endParaRPr lang="fr-FR" altLang="fr-FR" sz="4800" smtClean="0"/>
          </a:p>
        </p:txBody>
      </p:sp>
      <p:sp>
        <p:nvSpPr>
          <p:cNvPr id="44035" name="Espace réservé du contenu 2"/>
          <p:cNvSpPr>
            <a:spLocks noGrp="1"/>
          </p:cNvSpPr>
          <p:nvPr>
            <p:ph idx="1"/>
          </p:nvPr>
        </p:nvSpPr>
        <p:spPr>
          <a:xfrm>
            <a:off x="2282825" y="2016125"/>
            <a:ext cx="6480175" cy="3643313"/>
          </a:xfrm>
        </p:spPr>
        <p:txBody>
          <a:bodyPr/>
          <a:lstStyle/>
          <a:p>
            <a:r>
              <a:rPr lang="en-US" altLang="fr-FR" smtClean="0">
                <a:solidFill>
                  <a:schemeClr val="tx1"/>
                </a:solidFill>
              </a:rPr>
              <a:t>Promote the Urgent Safeguarding List by re-positioning it as an expression of States Parties’ commitment to safeguarding and to the implementation of the Convention </a:t>
            </a:r>
          </a:p>
          <a:p>
            <a:r>
              <a:rPr lang="en-US" altLang="fr-FR" smtClean="0">
                <a:solidFill>
                  <a:schemeClr val="tx1"/>
                </a:solidFill>
              </a:rPr>
              <a:t>Clarify all misconceptions regarding the purpose and use of the Representative List </a:t>
            </a:r>
            <a:endParaRPr lang="fr-FR" altLang="fr-FR" smtClean="0">
              <a:solidFill>
                <a:schemeClr val="tx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re 1"/>
          <p:cNvSpPr>
            <a:spLocks noGrp="1"/>
          </p:cNvSpPr>
          <p:nvPr>
            <p:ph type="title"/>
          </p:nvPr>
        </p:nvSpPr>
        <p:spPr>
          <a:xfrm>
            <a:off x="2282825" y="417513"/>
            <a:ext cx="6480175" cy="738187"/>
          </a:xfrm>
        </p:spPr>
        <p:txBody>
          <a:bodyPr/>
          <a:lstStyle/>
          <a:p>
            <a:pPr eaLnBrk="1" hangingPunct="1"/>
            <a:r>
              <a:rPr lang="es-ES" altLang="fr-FR" sz="4800" smtClean="0"/>
              <a:t>Decision 8.COM 5.c.1 </a:t>
            </a:r>
            <a:endParaRPr lang="fr-FR" altLang="fr-FR" sz="4800" smtClean="0"/>
          </a:p>
        </p:txBody>
      </p:sp>
      <p:sp>
        <p:nvSpPr>
          <p:cNvPr id="46083" name="Espace réservé du contenu 2"/>
          <p:cNvSpPr>
            <a:spLocks noGrp="1"/>
          </p:cNvSpPr>
          <p:nvPr>
            <p:ph idx="1"/>
          </p:nvPr>
        </p:nvSpPr>
        <p:spPr>
          <a:xfrm>
            <a:off x="2282825" y="2016125"/>
            <a:ext cx="6480175" cy="2481263"/>
          </a:xfrm>
        </p:spPr>
        <p:txBody>
          <a:bodyPr/>
          <a:lstStyle/>
          <a:p>
            <a:r>
              <a:rPr lang="en-US" altLang="fr-FR" smtClean="0">
                <a:solidFill>
                  <a:schemeClr val="tx1"/>
                </a:solidFill>
              </a:rPr>
              <a:t>Complement the Register of Best Safeguarding Practices by developing alternate, lighter ways of sharing safeguarding experiences</a:t>
            </a:r>
          </a:p>
          <a:p>
            <a:r>
              <a:rPr lang="en-US" altLang="fr-FR" smtClean="0">
                <a:solidFill>
                  <a:schemeClr val="tx1"/>
                </a:solidFill>
              </a:rPr>
              <a:t>Strengthen UNESCO’s long-standing cooperation with WIPO</a:t>
            </a:r>
            <a:endParaRPr lang="fr-FR" altLang="fr-FR" smtClean="0">
              <a:solidFill>
                <a:schemeClr val="tx1"/>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re 1"/>
          <p:cNvSpPr>
            <a:spLocks noGrp="1"/>
          </p:cNvSpPr>
          <p:nvPr>
            <p:ph type="title"/>
          </p:nvPr>
        </p:nvSpPr>
        <p:spPr>
          <a:xfrm>
            <a:off x="2282825" y="417513"/>
            <a:ext cx="6480175" cy="738187"/>
          </a:xfrm>
        </p:spPr>
        <p:txBody>
          <a:bodyPr/>
          <a:lstStyle/>
          <a:p>
            <a:pPr eaLnBrk="1" hangingPunct="1"/>
            <a:r>
              <a:rPr lang="es-ES" altLang="fr-FR" sz="4800" smtClean="0"/>
              <a:t>Decision 8.COM 5.c.1 </a:t>
            </a:r>
            <a:endParaRPr lang="fr-FR" altLang="fr-FR" sz="4800" smtClean="0"/>
          </a:p>
        </p:txBody>
      </p:sp>
      <p:sp>
        <p:nvSpPr>
          <p:cNvPr id="48131" name="Espace réservé du contenu 2"/>
          <p:cNvSpPr>
            <a:spLocks noGrp="1"/>
          </p:cNvSpPr>
          <p:nvPr>
            <p:ph idx="1"/>
          </p:nvPr>
        </p:nvSpPr>
        <p:spPr>
          <a:xfrm>
            <a:off x="2282825" y="2016125"/>
            <a:ext cx="6480175" cy="4419600"/>
          </a:xfrm>
        </p:spPr>
        <p:txBody>
          <a:bodyPr/>
          <a:lstStyle/>
          <a:p>
            <a:r>
              <a:rPr lang="en-US" altLang="fr-FR" smtClean="0">
                <a:solidFill>
                  <a:schemeClr val="tx1"/>
                </a:solidFill>
              </a:rPr>
              <a:t>Encourage a debate on the role of the private sector and of private/public partnerships in safeguarding intangible cultural heritage </a:t>
            </a:r>
          </a:p>
          <a:p>
            <a:r>
              <a:rPr lang="en-US" altLang="fr-FR" smtClean="0">
                <a:solidFill>
                  <a:schemeClr val="tx1"/>
                </a:solidFill>
              </a:rPr>
              <a:t>Strengthen informal sharing of interesting and innovative examples on working on the Convention, including (safeguarding, policy and legislation, sustainable development)</a:t>
            </a:r>
            <a:endParaRPr lang="fr-FR" altLang="fr-FR" smtClean="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re 1"/>
          <p:cNvSpPr>
            <a:spLocks noGrp="1"/>
          </p:cNvSpPr>
          <p:nvPr>
            <p:ph type="title"/>
          </p:nvPr>
        </p:nvSpPr>
        <p:spPr>
          <a:xfrm>
            <a:off x="2282825" y="417513"/>
            <a:ext cx="6480175" cy="830262"/>
          </a:xfrm>
        </p:spPr>
        <p:txBody>
          <a:bodyPr/>
          <a:lstStyle/>
          <a:p>
            <a:pPr eaLnBrk="1" hangingPunct="1"/>
            <a:r>
              <a:rPr lang="fr-FR" altLang="fr-FR" sz="5400" smtClean="0"/>
              <a:t>SO 7: Heritage</a:t>
            </a:r>
          </a:p>
        </p:txBody>
      </p:sp>
      <p:sp>
        <p:nvSpPr>
          <p:cNvPr id="8195" name="Espace réservé du contenu 2"/>
          <p:cNvSpPr>
            <a:spLocks noGrp="1"/>
          </p:cNvSpPr>
          <p:nvPr>
            <p:ph idx="1"/>
          </p:nvPr>
        </p:nvSpPr>
        <p:spPr>
          <a:xfrm>
            <a:off x="2282825" y="2220913"/>
            <a:ext cx="6480175" cy="3409950"/>
          </a:xfrm>
        </p:spPr>
        <p:txBody>
          <a:bodyPr anchor="ctr"/>
          <a:lstStyle/>
          <a:p>
            <a:pPr eaLnBrk="1" hangingPunct="1"/>
            <a:endParaRPr lang="en-GB" altLang="fr-FR" smtClean="0">
              <a:solidFill>
                <a:schemeClr val="tx1"/>
              </a:solidFill>
            </a:endParaRPr>
          </a:p>
          <a:p>
            <a:pPr eaLnBrk="1" hangingPunct="1"/>
            <a:r>
              <a:rPr lang="en-GB" altLang="fr-FR" smtClean="0">
                <a:solidFill>
                  <a:schemeClr val="tx1"/>
                </a:solidFill>
              </a:rPr>
              <a:t>Asset for promoting social stability, building peace, recovery from crisis situations, and development strategies</a:t>
            </a:r>
          </a:p>
          <a:p>
            <a:pPr eaLnBrk="1" hangingPunct="1"/>
            <a:r>
              <a:rPr lang="en-GB" altLang="fr-FR" smtClean="0">
                <a:solidFill>
                  <a:schemeClr val="tx1"/>
                </a:solidFill>
              </a:rPr>
              <a:t>Essential for promoting peace and sustainable societal, environmental and economic development</a:t>
            </a:r>
            <a:endParaRPr lang="fr-FR" altLang="fr-FR" sz="2600" smtClean="0">
              <a:solidFill>
                <a:schemeClr val="tx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re 1"/>
          <p:cNvSpPr>
            <a:spLocks noGrp="1"/>
          </p:cNvSpPr>
          <p:nvPr>
            <p:ph type="title"/>
          </p:nvPr>
        </p:nvSpPr>
        <p:spPr>
          <a:xfrm>
            <a:off x="2282825" y="417513"/>
            <a:ext cx="6480175" cy="830262"/>
          </a:xfrm>
        </p:spPr>
        <p:txBody>
          <a:bodyPr/>
          <a:lstStyle/>
          <a:p>
            <a:pPr eaLnBrk="1" hangingPunct="1"/>
            <a:r>
              <a:rPr lang="fr-FR" altLang="fr-FR" sz="5400" smtClean="0"/>
              <a:t>IOS Review 2011</a:t>
            </a:r>
          </a:p>
        </p:txBody>
      </p:sp>
      <p:sp>
        <p:nvSpPr>
          <p:cNvPr id="50179" name="Espace réservé du contenu 2"/>
          <p:cNvSpPr>
            <a:spLocks noGrp="1"/>
          </p:cNvSpPr>
          <p:nvPr>
            <p:ph idx="1"/>
          </p:nvPr>
        </p:nvSpPr>
        <p:spPr>
          <a:xfrm>
            <a:off x="2282825" y="2016125"/>
            <a:ext cx="6480175" cy="2868613"/>
          </a:xfrm>
        </p:spPr>
        <p:txBody>
          <a:bodyPr/>
          <a:lstStyle/>
          <a:p>
            <a:pPr eaLnBrk="1" hangingPunct="1"/>
            <a:r>
              <a:rPr lang="en-GB" altLang="fr-FR" smtClean="0">
                <a:solidFill>
                  <a:schemeClr val="tx1"/>
                </a:solidFill>
              </a:rPr>
              <a:t>C2Cs form an important part of UNESCO’s network and represent, in principle, an effective partnership model</a:t>
            </a:r>
          </a:p>
          <a:p>
            <a:pPr eaLnBrk="1" hangingPunct="1"/>
            <a:r>
              <a:rPr lang="en-GB" altLang="fr-FR" smtClean="0">
                <a:solidFill>
                  <a:schemeClr val="tx1"/>
                </a:solidFill>
              </a:rPr>
              <a:t>Significant potential to contribute to the achievement of UNESCO’s strategic programme objectives</a:t>
            </a:r>
            <a:endParaRPr lang="fr-FR" altLang="fr-FR" smtClean="0">
              <a:solidFill>
                <a:schemeClr val="tx1"/>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re 1"/>
          <p:cNvSpPr>
            <a:spLocks noGrp="1"/>
          </p:cNvSpPr>
          <p:nvPr>
            <p:ph type="title"/>
          </p:nvPr>
        </p:nvSpPr>
        <p:spPr>
          <a:xfrm>
            <a:off x="2282825" y="417513"/>
            <a:ext cx="6480175" cy="830262"/>
          </a:xfrm>
        </p:spPr>
        <p:txBody>
          <a:bodyPr/>
          <a:lstStyle/>
          <a:p>
            <a:pPr eaLnBrk="1" hangingPunct="1"/>
            <a:r>
              <a:rPr lang="fr-FR" altLang="fr-FR" sz="5400" smtClean="0"/>
              <a:t>However…</a:t>
            </a:r>
          </a:p>
        </p:txBody>
      </p:sp>
      <p:sp>
        <p:nvSpPr>
          <p:cNvPr id="52227" name="Espace réservé du contenu 2"/>
          <p:cNvSpPr>
            <a:spLocks noGrp="1"/>
          </p:cNvSpPr>
          <p:nvPr>
            <p:ph idx="1"/>
          </p:nvPr>
        </p:nvSpPr>
        <p:spPr>
          <a:xfrm>
            <a:off x="2282825" y="2016125"/>
            <a:ext cx="6480175" cy="3255963"/>
          </a:xfrm>
        </p:spPr>
        <p:txBody>
          <a:bodyPr/>
          <a:lstStyle/>
          <a:p>
            <a:pPr eaLnBrk="1" hangingPunct="1"/>
            <a:r>
              <a:rPr lang="en-GB" altLang="fr-FR" smtClean="0">
                <a:solidFill>
                  <a:schemeClr val="tx1"/>
                </a:solidFill>
              </a:rPr>
              <a:t>Nearly half are still not operational and the Secretariat has yet to harness their full potential</a:t>
            </a:r>
          </a:p>
          <a:p>
            <a:pPr eaLnBrk="1" hangingPunct="1"/>
            <a:r>
              <a:rPr lang="en-GB" altLang="fr-FR" smtClean="0">
                <a:solidFill>
                  <a:schemeClr val="tx1"/>
                </a:solidFill>
              </a:rPr>
              <a:t>Present management framework sets clear overall boundaries and principles for engagement, but improved operationalization is needed in a number of areas</a:t>
            </a:r>
            <a:endParaRPr lang="fr-FR" altLang="fr-FR" smtClean="0">
              <a:solidFill>
                <a:schemeClr val="tx1"/>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re 1"/>
          <p:cNvSpPr>
            <a:spLocks noGrp="1"/>
          </p:cNvSpPr>
          <p:nvPr>
            <p:ph type="title"/>
          </p:nvPr>
        </p:nvSpPr>
        <p:spPr>
          <a:xfrm>
            <a:off x="2282825" y="417513"/>
            <a:ext cx="6480175" cy="830262"/>
          </a:xfrm>
        </p:spPr>
        <p:txBody>
          <a:bodyPr/>
          <a:lstStyle/>
          <a:p>
            <a:pPr eaLnBrk="1" hangingPunct="1"/>
            <a:r>
              <a:rPr lang="fr-FR" altLang="fr-FR" sz="5400" smtClean="0"/>
              <a:t>And…</a:t>
            </a:r>
          </a:p>
        </p:txBody>
      </p:sp>
      <p:sp>
        <p:nvSpPr>
          <p:cNvPr id="54275" name="Espace réservé du contenu 2"/>
          <p:cNvSpPr>
            <a:spLocks noGrp="1"/>
          </p:cNvSpPr>
          <p:nvPr>
            <p:ph idx="1"/>
          </p:nvPr>
        </p:nvSpPr>
        <p:spPr>
          <a:xfrm>
            <a:off x="2282825" y="2016125"/>
            <a:ext cx="6480175" cy="4032250"/>
          </a:xfrm>
        </p:spPr>
        <p:txBody>
          <a:bodyPr/>
          <a:lstStyle/>
          <a:p>
            <a:pPr eaLnBrk="1" hangingPunct="1"/>
            <a:r>
              <a:rPr lang="en-GB" altLang="fr-FR" smtClean="0">
                <a:solidFill>
                  <a:schemeClr val="tx1"/>
                </a:solidFill>
              </a:rPr>
              <a:t>While some sectors have made progress in developing sectoral strategies, other sectors are lagging behind</a:t>
            </a:r>
          </a:p>
          <a:p>
            <a:pPr eaLnBrk="1" hangingPunct="1"/>
            <a:r>
              <a:rPr lang="en-GB" altLang="fr-FR" smtClean="0">
                <a:solidFill>
                  <a:schemeClr val="tx1"/>
                </a:solidFill>
              </a:rPr>
              <a:t>Programme sectors also need to ensure that their reporting and communication documents contain information on the contribution of C2Cs to the sectors’ programmatic objectives</a:t>
            </a:r>
            <a:endParaRPr lang="fr-FR" altLang="fr-FR" smtClean="0">
              <a:solidFill>
                <a:schemeClr val="tx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re 1"/>
          <p:cNvSpPr>
            <a:spLocks noGrp="1"/>
          </p:cNvSpPr>
          <p:nvPr>
            <p:ph type="title"/>
          </p:nvPr>
        </p:nvSpPr>
        <p:spPr>
          <a:xfrm>
            <a:off x="2282825" y="417513"/>
            <a:ext cx="6480175" cy="830262"/>
          </a:xfrm>
        </p:spPr>
        <p:txBody>
          <a:bodyPr/>
          <a:lstStyle/>
          <a:p>
            <a:pPr eaLnBrk="1" hangingPunct="1"/>
            <a:r>
              <a:rPr lang="en-GB" altLang="fr-FR" sz="5400" smtClean="0"/>
              <a:t>Finally…</a:t>
            </a:r>
          </a:p>
        </p:txBody>
      </p:sp>
      <p:sp>
        <p:nvSpPr>
          <p:cNvPr id="56323" name="Espace réservé du contenu 2"/>
          <p:cNvSpPr>
            <a:spLocks noGrp="1"/>
          </p:cNvSpPr>
          <p:nvPr>
            <p:ph idx="1"/>
          </p:nvPr>
        </p:nvSpPr>
        <p:spPr>
          <a:xfrm>
            <a:off x="2282825" y="2016125"/>
            <a:ext cx="6480175" cy="1163638"/>
          </a:xfrm>
        </p:spPr>
        <p:txBody>
          <a:bodyPr/>
          <a:lstStyle/>
          <a:p>
            <a:pPr eaLnBrk="1" hangingPunct="1"/>
            <a:r>
              <a:rPr lang="en-GB" altLang="fr-FR" smtClean="0">
                <a:solidFill>
                  <a:schemeClr val="tx1"/>
                </a:solidFill>
              </a:rPr>
              <a:t>Review Committee could be established to strengthen the inception and review phases</a:t>
            </a:r>
            <a:endParaRPr lang="fr-FR" altLang="fr-FR" smtClean="0">
              <a:solidFill>
                <a:schemeClr val="tx1"/>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re 1"/>
          <p:cNvSpPr>
            <a:spLocks noGrp="1"/>
          </p:cNvSpPr>
          <p:nvPr>
            <p:ph type="title"/>
          </p:nvPr>
        </p:nvSpPr>
        <p:spPr>
          <a:xfrm>
            <a:off x="2282825" y="417513"/>
            <a:ext cx="6480175" cy="830262"/>
          </a:xfrm>
        </p:spPr>
        <p:txBody>
          <a:bodyPr/>
          <a:lstStyle/>
          <a:p>
            <a:r>
              <a:rPr lang="en-GB" altLang="fr-FR" sz="5400" smtClean="0"/>
              <a:t>Recommendations</a:t>
            </a:r>
          </a:p>
        </p:txBody>
      </p:sp>
      <p:sp>
        <p:nvSpPr>
          <p:cNvPr id="58371" name="Espace réservé du contenu 2"/>
          <p:cNvSpPr>
            <a:spLocks noGrp="1"/>
          </p:cNvSpPr>
          <p:nvPr>
            <p:ph idx="1"/>
          </p:nvPr>
        </p:nvSpPr>
        <p:spPr>
          <a:xfrm>
            <a:off x="2282825" y="2016125"/>
            <a:ext cx="6480175" cy="3563938"/>
          </a:xfrm>
        </p:spPr>
        <p:txBody>
          <a:bodyPr/>
          <a:lstStyle/>
          <a:p>
            <a:r>
              <a:rPr lang="en-GB" altLang="fr-FR" smtClean="0">
                <a:solidFill>
                  <a:schemeClr val="tx1"/>
                </a:solidFill>
              </a:rPr>
              <a:t>Implement findings of the 2011 IOS Review</a:t>
            </a:r>
            <a:endParaRPr lang="fr-FR" altLang="fr-FR" smtClean="0">
              <a:solidFill>
                <a:schemeClr val="tx1"/>
              </a:solidFill>
            </a:endParaRPr>
          </a:p>
          <a:p>
            <a:r>
              <a:rPr lang="en-GB" altLang="fr-FR" smtClean="0">
                <a:solidFill>
                  <a:schemeClr val="tx1"/>
                </a:solidFill>
              </a:rPr>
              <a:t>Include C2Cs in the development of the UNESCO partnership network</a:t>
            </a:r>
            <a:endParaRPr lang="fr-FR" altLang="fr-FR" smtClean="0">
              <a:solidFill>
                <a:schemeClr val="tx1"/>
              </a:solidFill>
            </a:endParaRPr>
          </a:p>
          <a:p>
            <a:r>
              <a:rPr lang="en-GB" altLang="fr-FR" smtClean="0">
                <a:solidFill>
                  <a:schemeClr val="tx1"/>
                </a:solidFill>
              </a:rPr>
              <a:t>Develop UNESCO sector strategies for C2Cs</a:t>
            </a:r>
          </a:p>
          <a:p>
            <a:r>
              <a:rPr lang="en-GB" altLang="fr-FR" smtClean="0">
                <a:solidFill>
                  <a:schemeClr val="tx1"/>
                </a:solidFill>
              </a:rPr>
              <a:t>Strengthen C2C status renewal procedures</a:t>
            </a:r>
            <a:endParaRPr lang="fr-FR" altLang="fr-FR" smtClean="0">
              <a:solidFill>
                <a:schemeClr val="tx1"/>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re 1"/>
          <p:cNvSpPr>
            <a:spLocks noGrp="1"/>
          </p:cNvSpPr>
          <p:nvPr>
            <p:ph type="title"/>
          </p:nvPr>
        </p:nvSpPr>
        <p:spPr>
          <a:xfrm>
            <a:off x="2282825" y="417513"/>
            <a:ext cx="6480175" cy="830262"/>
          </a:xfrm>
        </p:spPr>
        <p:txBody>
          <a:bodyPr/>
          <a:lstStyle/>
          <a:p>
            <a:r>
              <a:rPr lang="en-GB" altLang="fr-FR" sz="5400" smtClean="0"/>
              <a:t>Recommendations</a:t>
            </a:r>
          </a:p>
        </p:txBody>
      </p:sp>
      <p:sp>
        <p:nvSpPr>
          <p:cNvPr id="59395" name="Espace réservé du contenu 2"/>
          <p:cNvSpPr>
            <a:spLocks noGrp="1"/>
          </p:cNvSpPr>
          <p:nvPr>
            <p:ph idx="1"/>
          </p:nvPr>
        </p:nvSpPr>
        <p:spPr>
          <a:xfrm>
            <a:off x="2282825" y="2016125"/>
            <a:ext cx="6480175" cy="4105275"/>
          </a:xfrm>
        </p:spPr>
        <p:txBody>
          <a:bodyPr/>
          <a:lstStyle/>
          <a:p>
            <a:r>
              <a:rPr lang="en-GB" altLang="fr-FR" smtClean="0">
                <a:solidFill>
                  <a:schemeClr val="tx1"/>
                </a:solidFill>
              </a:rPr>
              <a:t>Improve monitoring and transparency of the C2C system</a:t>
            </a:r>
            <a:endParaRPr lang="fr-FR" altLang="fr-FR" smtClean="0">
              <a:solidFill>
                <a:schemeClr val="tx1"/>
              </a:solidFill>
            </a:endParaRPr>
          </a:p>
          <a:p>
            <a:r>
              <a:rPr lang="en-GB" altLang="fr-FR" smtClean="0">
                <a:solidFill>
                  <a:schemeClr val="tx1"/>
                </a:solidFill>
              </a:rPr>
              <a:t>Review all existing C2C agreements and restrain current network growth</a:t>
            </a:r>
            <a:endParaRPr lang="fr-FR" altLang="fr-FR" smtClean="0">
              <a:solidFill>
                <a:schemeClr val="tx1"/>
              </a:solidFill>
            </a:endParaRPr>
          </a:p>
          <a:p>
            <a:r>
              <a:rPr lang="en-GB" altLang="fr-FR" smtClean="0">
                <a:solidFill>
                  <a:schemeClr val="tx1"/>
                </a:solidFill>
              </a:rPr>
              <a:t>Evaluate and reduce the cost of the C2C network to UNESCO</a:t>
            </a:r>
          </a:p>
          <a:p>
            <a:r>
              <a:rPr lang="en-GB" altLang="fr-FR" smtClean="0">
                <a:solidFill>
                  <a:schemeClr val="tx1"/>
                </a:solidFill>
              </a:rPr>
              <a:t>Apply the Integrated Comprehensive Strategy for C2Cs</a:t>
            </a:r>
          </a:p>
          <a:p>
            <a:endParaRPr lang="fr-FR" altLang="fr-FR" smtClean="0">
              <a:solidFill>
                <a:schemeClr val="tx1"/>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re 1"/>
          <p:cNvSpPr>
            <a:spLocks noGrp="1"/>
          </p:cNvSpPr>
          <p:nvPr>
            <p:ph type="title"/>
          </p:nvPr>
        </p:nvSpPr>
        <p:spPr>
          <a:xfrm>
            <a:off x="2282825" y="417513"/>
            <a:ext cx="6480175" cy="738187"/>
          </a:xfrm>
        </p:spPr>
        <p:txBody>
          <a:bodyPr/>
          <a:lstStyle/>
          <a:p>
            <a:r>
              <a:rPr lang="en-US" altLang="fr-FR" sz="4800" smtClean="0"/>
              <a:t>37 GC</a:t>
            </a:r>
            <a:r>
              <a:rPr lang="en-GB" altLang="fr-FR" sz="4800" smtClean="0"/>
              <a:t>/Resolution 93</a:t>
            </a:r>
          </a:p>
        </p:txBody>
      </p:sp>
      <p:sp>
        <p:nvSpPr>
          <p:cNvPr id="30723" name="Espace réservé du contenu 2"/>
          <p:cNvSpPr>
            <a:spLocks noGrp="1"/>
          </p:cNvSpPr>
          <p:nvPr>
            <p:ph idx="1"/>
          </p:nvPr>
        </p:nvSpPr>
        <p:spPr>
          <a:xfrm>
            <a:off x="2282825" y="2016125"/>
            <a:ext cx="6480175" cy="5140325"/>
          </a:xfrm>
        </p:spPr>
        <p:txBody>
          <a:bodyPr/>
          <a:lstStyle/>
          <a:p>
            <a:pPr marL="0" indent="0">
              <a:buFont typeface="Arial" panose="020B0604020202020204" pitchFamily="34" charset="0"/>
              <a:buNone/>
              <a:defRPr/>
            </a:pPr>
            <a:r>
              <a:rPr lang="en-US" altLang="fr-FR" dirty="0" smtClean="0">
                <a:solidFill>
                  <a:schemeClr val="tx1"/>
                </a:solidFill>
              </a:rPr>
              <a:t>37 GC amended the current Integrated Comprehensive Strategy to: </a:t>
            </a:r>
          </a:p>
          <a:p>
            <a:pPr>
              <a:defRPr/>
            </a:pPr>
            <a:r>
              <a:rPr lang="en-US" dirty="0" smtClean="0">
                <a:solidFill>
                  <a:schemeClr val="tx1"/>
                </a:solidFill>
              </a:rPr>
              <a:t>Renew </a:t>
            </a:r>
            <a:r>
              <a:rPr lang="en-US" dirty="0">
                <a:solidFill>
                  <a:schemeClr val="tx1"/>
                </a:solidFill>
              </a:rPr>
              <a:t>emphasis on contributions of category 2 </a:t>
            </a:r>
            <a:r>
              <a:rPr lang="en-US" dirty="0" err="1">
                <a:solidFill>
                  <a:schemeClr val="tx1"/>
                </a:solidFill>
              </a:rPr>
              <a:t>centres</a:t>
            </a:r>
            <a:r>
              <a:rPr lang="en-US" dirty="0">
                <a:solidFill>
                  <a:schemeClr val="tx1"/>
                </a:solidFill>
              </a:rPr>
              <a:t>:</a:t>
            </a:r>
          </a:p>
          <a:p>
            <a:pPr marL="896938" lvl="1" indent="-365125">
              <a:buFont typeface="Wingdings" panose="05000000000000000000" pitchFamily="2" charset="2"/>
              <a:buChar char="Ø"/>
              <a:defRPr/>
            </a:pPr>
            <a:r>
              <a:rPr lang="en-US" b="1" dirty="0" smtClean="0"/>
              <a:t>to strategic </a:t>
            </a:r>
            <a:r>
              <a:rPr lang="en-US" b="1" dirty="0" err="1" smtClean="0"/>
              <a:t>programme</a:t>
            </a:r>
            <a:r>
              <a:rPr lang="en-US" b="1" dirty="0" smtClean="0"/>
              <a:t> objectives and global priorities (C/4)</a:t>
            </a:r>
          </a:p>
          <a:p>
            <a:pPr marL="896938" lvl="1" indent="-365125">
              <a:buFont typeface="Wingdings" panose="05000000000000000000" pitchFamily="2" charset="2"/>
              <a:buChar char="Ø"/>
              <a:defRPr/>
            </a:pPr>
            <a:r>
              <a:rPr lang="en-US" b="1" dirty="0" smtClean="0"/>
              <a:t>to </a:t>
            </a:r>
            <a:r>
              <a:rPr lang="en-GB" b="1" dirty="0" err="1" smtClean="0"/>
              <a:t>sectoral</a:t>
            </a:r>
            <a:r>
              <a:rPr lang="en-GB" b="1" dirty="0" smtClean="0"/>
              <a:t> or </a:t>
            </a:r>
            <a:r>
              <a:rPr lang="en-GB" b="1" dirty="0" err="1" smtClean="0"/>
              <a:t>intersectoral</a:t>
            </a:r>
            <a:r>
              <a:rPr lang="en-GB" b="1" dirty="0" smtClean="0"/>
              <a:t> programme priorities and themes (C/5)</a:t>
            </a:r>
          </a:p>
          <a:p>
            <a:pPr>
              <a:defRPr/>
            </a:pPr>
            <a:endParaRPr lang="fr-FR" altLang="fr-FR" dirty="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re 1"/>
          <p:cNvSpPr>
            <a:spLocks noGrp="1"/>
          </p:cNvSpPr>
          <p:nvPr>
            <p:ph type="title"/>
          </p:nvPr>
        </p:nvSpPr>
        <p:spPr>
          <a:xfrm>
            <a:off x="2282825" y="417513"/>
            <a:ext cx="6480175" cy="738187"/>
          </a:xfrm>
        </p:spPr>
        <p:txBody>
          <a:bodyPr/>
          <a:lstStyle/>
          <a:p>
            <a:r>
              <a:rPr lang="en-US" altLang="fr-FR" sz="4800" smtClean="0"/>
              <a:t>37 GC</a:t>
            </a:r>
            <a:r>
              <a:rPr lang="en-GB" altLang="fr-FR" sz="4800" smtClean="0"/>
              <a:t>/Resolution 93</a:t>
            </a:r>
          </a:p>
        </p:txBody>
      </p:sp>
      <p:sp>
        <p:nvSpPr>
          <p:cNvPr id="61443" name="Espace réservé du contenu 2"/>
          <p:cNvSpPr>
            <a:spLocks noGrp="1"/>
          </p:cNvSpPr>
          <p:nvPr>
            <p:ph idx="1"/>
          </p:nvPr>
        </p:nvSpPr>
        <p:spPr>
          <a:xfrm>
            <a:off x="2282825" y="2016125"/>
            <a:ext cx="6480175" cy="3643313"/>
          </a:xfrm>
        </p:spPr>
        <p:txBody>
          <a:bodyPr/>
          <a:lstStyle/>
          <a:p>
            <a:r>
              <a:rPr lang="en-US" altLang="fr-FR" smtClean="0">
                <a:solidFill>
                  <a:schemeClr val="tx1"/>
                </a:solidFill>
              </a:rPr>
              <a:t>Clarification of renewal procedures and timetable with a pre-renewal evaluation (next item on the agenda)</a:t>
            </a:r>
          </a:p>
          <a:p>
            <a:r>
              <a:rPr lang="en-US" altLang="fr-FR" smtClean="0">
                <a:solidFill>
                  <a:schemeClr val="tx1"/>
                </a:solidFill>
              </a:rPr>
              <a:t>Full costs to UNESCO to be borne by category 2 centres and/or host countries aimed at reducing financial and administrative impact on UNESCO’s already limited resources</a:t>
            </a:r>
            <a:endParaRPr lang="en-GB" altLang="fr-FR" smtClean="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re 1"/>
          <p:cNvSpPr>
            <a:spLocks noGrp="1"/>
          </p:cNvSpPr>
          <p:nvPr>
            <p:ph type="title"/>
          </p:nvPr>
        </p:nvSpPr>
        <p:spPr>
          <a:xfrm>
            <a:off x="2282825" y="417513"/>
            <a:ext cx="6480175" cy="830262"/>
          </a:xfrm>
        </p:spPr>
        <p:txBody>
          <a:bodyPr/>
          <a:lstStyle/>
          <a:p>
            <a:pPr eaLnBrk="1" hangingPunct="1"/>
            <a:r>
              <a:rPr lang="en-GB" altLang="fr-FR" sz="5400" smtClean="0"/>
              <a:t>SO 7 outcomes</a:t>
            </a:r>
          </a:p>
        </p:txBody>
      </p:sp>
      <p:sp>
        <p:nvSpPr>
          <p:cNvPr id="9219" name="Espace réservé du contenu 2"/>
          <p:cNvSpPr>
            <a:spLocks noGrp="1"/>
          </p:cNvSpPr>
          <p:nvPr>
            <p:ph idx="1"/>
          </p:nvPr>
        </p:nvSpPr>
        <p:spPr>
          <a:xfrm>
            <a:off x="2282825" y="2016125"/>
            <a:ext cx="6480175" cy="3484563"/>
          </a:xfrm>
        </p:spPr>
        <p:txBody>
          <a:bodyPr/>
          <a:lstStyle/>
          <a:p>
            <a:pPr eaLnBrk="1" hangingPunct="1"/>
            <a:r>
              <a:rPr lang="en-GB" altLang="fr-FR" smtClean="0">
                <a:solidFill>
                  <a:schemeClr val="tx1"/>
                </a:solidFill>
              </a:rPr>
              <a:t>Heritage integrated in post-2015 agenda</a:t>
            </a:r>
          </a:p>
          <a:p>
            <a:pPr eaLnBrk="1" hangingPunct="1"/>
            <a:r>
              <a:rPr lang="en-GB" altLang="fr-FR" smtClean="0">
                <a:solidFill>
                  <a:schemeClr val="tx1"/>
                </a:solidFill>
              </a:rPr>
              <a:t>Safeguarding strengthened</a:t>
            </a:r>
          </a:p>
          <a:p>
            <a:pPr eaLnBrk="1" hangingPunct="1"/>
            <a:r>
              <a:rPr lang="en-GB" altLang="fr-FR" smtClean="0">
                <a:solidFill>
                  <a:schemeClr val="tx1"/>
                </a:solidFill>
              </a:rPr>
              <a:t>Intentional destruction monitored</a:t>
            </a:r>
          </a:p>
          <a:p>
            <a:pPr eaLnBrk="1" hangingPunct="1"/>
            <a:r>
              <a:rPr lang="en-GB" altLang="fr-FR" smtClean="0">
                <a:solidFill>
                  <a:schemeClr val="tx1"/>
                </a:solidFill>
              </a:rPr>
              <a:t>Culture in disaster risk reduction</a:t>
            </a:r>
          </a:p>
          <a:p>
            <a:pPr eaLnBrk="1" hangingPunct="1"/>
            <a:r>
              <a:rPr lang="en-GB" altLang="fr-FR" smtClean="0">
                <a:solidFill>
                  <a:schemeClr val="tx1"/>
                </a:solidFill>
              </a:rPr>
              <a:t>Reconciliation enhanced</a:t>
            </a:r>
          </a:p>
          <a:p>
            <a:pPr eaLnBrk="1" hangingPunct="1"/>
            <a:r>
              <a:rPr lang="en-GB" altLang="fr-FR" smtClean="0">
                <a:solidFill>
                  <a:schemeClr val="tx1"/>
                </a:solidFill>
              </a:rPr>
              <a:t>Youth engaged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re 1"/>
          <p:cNvSpPr>
            <a:spLocks noGrp="1"/>
          </p:cNvSpPr>
          <p:nvPr>
            <p:ph type="title"/>
          </p:nvPr>
        </p:nvSpPr>
        <p:spPr>
          <a:xfrm>
            <a:off x="2282825" y="417513"/>
            <a:ext cx="6480175" cy="830262"/>
          </a:xfrm>
        </p:spPr>
        <p:txBody>
          <a:bodyPr/>
          <a:lstStyle/>
          <a:p>
            <a:pPr eaLnBrk="1" hangingPunct="1"/>
            <a:r>
              <a:rPr lang="fr-FR" altLang="fr-FR" sz="5400" smtClean="0"/>
              <a:t>SO 8: Creativity</a:t>
            </a:r>
          </a:p>
        </p:txBody>
      </p:sp>
      <p:sp>
        <p:nvSpPr>
          <p:cNvPr id="11267" name="Espace réservé du contenu 2"/>
          <p:cNvSpPr>
            <a:spLocks noGrp="1"/>
          </p:cNvSpPr>
          <p:nvPr>
            <p:ph idx="1"/>
          </p:nvPr>
        </p:nvSpPr>
        <p:spPr>
          <a:xfrm>
            <a:off x="2282825" y="2081213"/>
            <a:ext cx="6480175" cy="3689350"/>
          </a:xfrm>
        </p:spPr>
        <p:txBody>
          <a:bodyPr anchor="ctr"/>
          <a:lstStyle/>
          <a:p>
            <a:pPr eaLnBrk="1" hangingPunct="1"/>
            <a:endParaRPr lang="en-GB" altLang="fr-FR" smtClean="0">
              <a:solidFill>
                <a:schemeClr val="tx1"/>
              </a:solidFill>
            </a:endParaRPr>
          </a:p>
          <a:p>
            <a:pPr eaLnBrk="1" hangingPunct="1"/>
            <a:r>
              <a:rPr lang="en-GB" altLang="fr-FR" smtClean="0">
                <a:solidFill>
                  <a:schemeClr val="tx1"/>
                </a:solidFill>
              </a:rPr>
              <a:t>Renewable resource for problem solving</a:t>
            </a:r>
          </a:p>
          <a:p>
            <a:pPr eaLnBrk="1" hangingPunct="1"/>
            <a:r>
              <a:rPr lang="en-GB" altLang="fr-FR" smtClean="0">
                <a:solidFill>
                  <a:schemeClr val="tx1"/>
                </a:solidFill>
              </a:rPr>
              <a:t>ICH for improvement of social cohesion and well-being</a:t>
            </a:r>
          </a:p>
          <a:p>
            <a:pPr eaLnBrk="1" hangingPunct="1"/>
            <a:r>
              <a:rPr lang="en-GB" altLang="fr-FR" smtClean="0">
                <a:solidFill>
                  <a:schemeClr val="tx1"/>
                </a:solidFill>
              </a:rPr>
              <a:t>Particular attention to indigenous people, women and youth</a:t>
            </a:r>
          </a:p>
          <a:p>
            <a:pPr eaLnBrk="1" hangingPunct="1"/>
            <a:endParaRPr lang="fr-FR" altLang="fr-FR" sz="2600" smtClean="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re 1"/>
          <p:cNvSpPr>
            <a:spLocks noGrp="1"/>
          </p:cNvSpPr>
          <p:nvPr>
            <p:ph type="title"/>
          </p:nvPr>
        </p:nvSpPr>
        <p:spPr>
          <a:xfrm>
            <a:off x="2282825" y="417513"/>
            <a:ext cx="6480175" cy="830262"/>
          </a:xfrm>
        </p:spPr>
        <p:txBody>
          <a:bodyPr/>
          <a:lstStyle/>
          <a:p>
            <a:pPr eaLnBrk="1" hangingPunct="1"/>
            <a:r>
              <a:rPr lang="en-GB" altLang="fr-FR" sz="5400" smtClean="0"/>
              <a:t>SO 8 outcomes</a:t>
            </a:r>
          </a:p>
        </p:txBody>
      </p:sp>
      <p:sp>
        <p:nvSpPr>
          <p:cNvPr id="12291" name="Espace réservé du contenu 2"/>
          <p:cNvSpPr>
            <a:spLocks noGrp="1"/>
          </p:cNvSpPr>
          <p:nvPr>
            <p:ph idx="1"/>
          </p:nvPr>
        </p:nvSpPr>
        <p:spPr>
          <a:xfrm>
            <a:off x="2282825" y="2016125"/>
            <a:ext cx="6480175" cy="2789238"/>
          </a:xfrm>
        </p:spPr>
        <p:txBody>
          <a:bodyPr/>
          <a:lstStyle/>
          <a:p>
            <a:pPr eaLnBrk="1" hangingPunct="1"/>
            <a:r>
              <a:rPr lang="en-GB" altLang="fr-FR" smtClean="0">
                <a:solidFill>
                  <a:schemeClr val="tx1"/>
                </a:solidFill>
              </a:rPr>
              <a:t>Creativity promoted especially among vulnerable groups</a:t>
            </a:r>
          </a:p>
          <a:p>
            <a:pPr eaLnBrk="1" hangingPunct="1"/>
            <a:r>
              <a:rPr lang="en-GB" altLang="fr-FR" smtClean="0">
                <a:solidFill>
                  <a:schemeClr val="tx1"/>
                </a:solidFill>
              </a:rPr>
              <a:t>Access to cultural life enhanced</a:t>
            </a:r>
          </a:p>
          <a:p>
            <a:pPr eaLnBrk="1" hangingPunct="1"/>
            <a:r>
              <a:rPr lang="en-GB" altLang="fr-FR" smtClean="0">
                <a:solidFill>
                  <a:schemeClr val="tx1"/>
                </a:solidFill>
              </a:rPr>
              <a:t>Social and economic conditions improved</a:t>
            </a:r>
          </a:p>
          <a:p>
            <a:pPr eaLnBrk="1" hangingPunct="1"/>
            <a:r>
              <a:rPr lang="en-GB" altLang="fr-FR" smtClean="0">
                <a:solidFill>
                  <a:schemeClr val="tx1"/>
                </a:solidFill>
              </a:rPr>
              <a:t>ICH skills safeguarded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re 1"/>
          <p:cNvSpPr>
            <a:spLocks noGrp="1"/>
          </p:cNvSpPr>
          <p:nvPr>
            <p:ph type="title"/>
          </p:nvPr>
        </p:nvSpPr>
        <p:spPr>
          <a:xfrm>
            <a:off x="2282825" y="417513"/>
            <a:ext cx="6480175" cy="830262"/>
          </a:xfrm>
        </p:spPr>
        <p:txBody>
          <a:bodyPr/>
          <a:lstStyle/>
          <a:p>
            <a:pPr eaLnBrk="1" hangingPunct="1"/>
            <a:r>
              <a:rPr lang="fr-FR" altLang="fr-FR" sz="5400" smtClean="0"/>
              <a:t>Focus</a:t>
            </a:r>
          </a:p>
        </p:txBody>
      </p:sp>
      <p:sp>
        <p:nvSpPr>
          <p:cNvPr id="14339" name="Espace réservé du contenu 2"/>
          <p:cNvSpPr>
            <a:spLocks noGrp="1"/>
          </p:cNvSpPr>
          <p:nvPr>
            <p:ph idx="1"/>
          </p:nvPr>
        </p:nvSpPr>
        <p:spPr>
          <a:xfrm>
            <a:off x="2282825" y="2016125"/>
            <a:ext cx="6480175" cy="2481263"/>
          </a:xfrm>
        </p:spPr>
        <p:txBody>
          <a:bodyPr/>
          <a:lstStyle/>
          <a:p>
            <a:pPr eaLnBrk="1" hangingPunct="1"/>
            <a:r>
              <a:rPr lang="en-GB" altLang="fr-FR" smtClean="0">
                <a:solidFill>
                  <a:schemeClr val="tx1"/>
                </a:solidFill>
              </a:rPr>
              <a:t>Improve the relevance, coherence and focus of UNESCO’s programme</a:t>
            </a:r>
          </a:p>
          <a:p>
            <a:pPr eaLnBrk="1" hangingPunct="1"/>
            <a:r>
              <a:rPr lang="en-GB" altLang="fr-FR" smtClean="0">
                <a:solidFill>
                  <a:schemeClr val="tx1"/>
                </a:solidFill>
              </a:rPr>
              <a:t>Whether from Headquarters, Field Offices, category 1 and category 2 centres, or intergovernmental programmes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re 1"/>
          <p:cNvSpPr>
            <a:spLocks noGrp="1"/>
          </p:cNvSpPr>
          <p:nvPr>
            <p:ph type="title"/>
          </p:nvPr>
        </p:nvSpPr>
        <p:spPr>
          <a:xfrm>
            <a:off x="2282825" y="417513"/>
            <a:ext cx="6480175" cy="830262"/>
          </a:xfrm>
        </p:spPr>
        <p:txBody>
          <a:bodyPr/>
          <a:lstStyle/>
          <a:p>
            <a:pPr eaLnBrk="1" hangingPunct="1"/>
            <a:r>
              <a:rPr lang="fr-FR" altLang="fr-FR" sz="5400" smtClean="0"/>
              <a:t>Budget 2014-2017</a:t>
            </a:r>
          </a:p>
        </p:txBody>
      </p:sp>
      <p:sp>
        <p:nvSpPr>
          <p:cNvPr id="11267" name="Espace réservé du contenu 2"/>
          <p:cNvSpPr>
            <a:spLocks noGrp="1"/>
          </p:cNvSpPr>
          <p:nvPr>
            <p:ph idx="1"/>
          </p:nvPr>
        </p:nvSpPr>
        <p:spPr>
          <a:xfrm>
            <a:off x="2282825" y="2016125"/>
            <a:ext cx="6480175" cy="2941638"/>
          </a:xfrm>
        </p:spPr>
        <p:txBody>
          <a:bodyPr/>
          <a:lstStyle/>
          <a:p>
            <a:pPr eaLnBrk="1" hangingPunct="1">
              <a:defRPr/>
            </a:pPr>
            <a:r>
              <a:rPr lang="fr-FR" altLang="fr-FR" dirty="0" smtClean="0">
                <a:solidFill>
                  <a:schemeClr val="tx1"/>
                </a:solidFill>
              </a:rPr>
              <a:t>Culture initial budget: US$54.1M</a:t>
            </a:r>
          </a:p>
          <a:p>
            <a:pPr eaLnBrk="1" hangingPunct="1">
              <a:defRPr/>
            </a:pPr>
            <a:r>
              <a:rPr lang="fr-FR" altLang="fr-FR" dirty="0" err="1" smtClean="0">
                <a:solidFill>
                  <a:schemeClr val="tx1"/>
                </a:solidFill>
              </a:rPr>
              <a:t>Revised</a:t>
            </a:r>
            <a:r>
              <a:rPr lang="fr-FR" altLang="fr-FR" dirty="0" smtClean="0">
                <a:solidFill>
                  <a:schemeClr val="tx1"/>
                </a:solidFill>
              </a:rPr>
              <a:t>: US$38.8M</a:t>
            </a:r>
          </a:p>
          <a:p>
            <a:pPr eaLnBrk="1" hangingPunct="1">
              <a:defRPr/>
            </a:pPr>
            <a:r>
              <a:rPr lang="fr-FR" altLang="fr-FR" dirty="0" smtClean="0">
                <a:solidFill>
                  <a:schemeClr val="tx1"/>
                </a:solidFill>
              </a:rPr>
              <a:t>28% </a:t>
            </a:r>
            <a:r>
              <a:rPr lang="fr-FR" altLang="fr-FR" dirty="0" err="1" smtClean="0">
                <a:solidFill>
                  <a:schemeClr val="tx1"/>
                </a:solidFill>
              </a:rPr>
              <a:t>decrease</a:t>
            </a:r>
            <a:endParaRPr lang="fr-FR" altLang="fr-FR" dirty="0" smtClean="0">
              <a:solidFill>
                <a:schemeClr val="tx1"/>
              </a:solidFill>
            </a:endParaRPr>
          </a:p>
          <a:p>
            <a:pPr eaLnBrk="1" hangingPunct="1">
              <a:defRPr/>
            </a:pPr>
            <a:r>
              <a:rPr lang="en-US" dirty="0" smtClean="0">
                <a:solidFill>
                  <a:schemeClr val="tx1"/>
                </a:solidFill>
              </a:rPr>
              <a:t>Redeployment Exercise and Staff movements</a:t>
            </a:r>
            <a:endParaRPr lang="fr-FR" dirty="0" smtClean="0">
              <a:solidFill>
                <a:schemeClr val="tx1"/>
              </a:solidFill>
            </a:endParaRPr>
          </a:p>
          <a:p>
            <a:pPr marL="0" indent="0" eaLnBrk="1" hangingPunct="1">
              <a:buFont typeface="Arial" panose="020B0604020202020204" pitchFamily="34" charset="0"/>
              <a:buNone/>
              <a:defRPr/>
            </a:pPr>
            <a:endParaRPr lang="fr-FR" altLang="fr-FR" dirty="0" smtClean="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re 1"/>
          <p:cNvSpPr>
            <a:spLocks noGrp="1"/>
          </p:cNvSpPr>
          <p:nvPr>
            <p:ph type="title"/>
          </p:nvPr>
        </p:nvSpPr>
        <p:spPr>
          <a:xfrm>
            <a:off x="2282825" y="417513"/>
            <a:ext cx="6480175" cy="1662112"/>
          </a:xfrm>
        </p:spPr>
        <p:txBody>
          <a:bodyPr/>
          <a:lstStyle/>
          <a:p>
            <a:pPr eaLnBrk="1" hangingPunct="1"/>
            <a:r>
              <a:rPr lang="fr-FR" altLang="fr-FR" sz="5400" smtClean="0"/>
              <a:t>37 C/5 MLA 2: Creativity</a:t>
            </a:r>
          </a:p>
        </p:txBody>
      </p:sp>
      <p:sp>
        <p:nvSpPr>
          <p:cNvPr id="18435" name="Espace réservé du contenu 2"/>
          <p:cNvSpPr>
            <a:spLocks noGrp="1"/>
          </p:cNvSpPr>
          <p:nvPr>
            <p:ph idx="1"/>
          </p:nvPr>
        </p:nvSpPr>
        <p:spPr>
          <a:xfrm>
            <a:off x="2282825" y="2274888"/>
            <a:ext cx="6480175" cy="1938337"/>
          </a:xfrm>
        </p:spPr>
        <p:txBody>
          <a:bodyPr/>
          <a:lstStyle/>
          <a:p>
            <a:pPr marL="0" indent="0" eaLnBrk="1" hangingPunct="1">
              <a:buFont typeface="Arial" panose="020B0604020202020204" pitchFamily="34" charset="0"/>
              <a:buNone/>
            </a:pPr>
            <a:r>
              <a:rPr lang="en-GB" altLang="fr-FR" smtClean="0">
                <a:solidFill>
                  <a:schemeClr val="tx1"/>
                </a:solidFill>
              </a:rPr>
              <a:t>‘Supporting and promoting the diversity of cultural expressions, the safeguarding of intangible cultural heritage and the development of cultural and creative industries’</a:t>
            </a:r>
            <a:endParaRPr lang="fr-FR" altLang="fr-FR" smtClean="0">
              <a:solidFill>
                <a:schemeClr val="tx1"/>
              </a:solidFill>
            </a:endParaRPr>
          </a:p>
        </p:txBody>
      </p:sp>
    </p:spTree>
  </p:cSld>
  <p:clrMapOvr>
    <a:masterClrMapping/>
  </p:clrMapOvr>
</p:sld>
</file>

<file path=ppt/theme/theme1.xml><?xml version="1.0" encoding="utf-8"?>
<a:theme xmlns:a="http://schemas.openxmlformats.org/drawingml/2006/main" name="Thème Office">
  <a:themeElements>
    <a:clrScheme name="Unesco">
      <a:dk1>
        <a:sysClr val="windowText" lastClr="000000"/>
      </a:dk1>
      <a:lt1>
        <a:sysClr val="window" lastClr="FFFFFF"/>
      </a:lt1>
      <a:dk2>
        <a:srgbClr val="1F497D"/>
      </a:dk2>
      <a:lt2>
        <a:srgbClr val="EEECE1"/>
      </a:lt2>
      <a:accent1>
        <a:srgbClr val="07DEDB"/>
      </a:accent1>
      <a:accent2>
        <a:srgbClr val="00D213"/>
      </a:accent2>
      <a:accent3>
        <a:srgbClr val="FF0000"/>
      </a:accent3>
      <a:accent4>
        <a:srgbClr val="FFFF00"/>
      </a:accent4>
      <a:accent5>
        <a:srgbClr val="07DEDB"/>
      </a:accent5>
      <a:accent6>
        <a:srgbClr val="00D213"/>
      </a:accent6>
      <a:hlink>
        <a:srgbClr val="0000FF"/>
      </a:hlink>
      <a:folHlink>
        <a:srgbClr val="800080"/>
      </a:folHlink>
    </a:clrScheme>
    <a:fontScheme name="Office Classique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spAutoFit/>
      </a:bodyPr>
      <a:lstStyle>
        <a:defPPr>
          <a:defRPr dirty="0" err="1" smtClean="0"/>
        </a:defPPr>
      </a:lstStyle>
    </a:tx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725</TotalTime>
  <Words>1317</Words>
  <Application>Microsoft Office PowerPoint</Application>
  <PresentationFormat>Ekran Gösterisi (4:3)</PresentationFormat>
  <Paragraphs>151</Paragraphs>
  <Slides>37</Slides>
  <Notes>18</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37</vt:i4>
      </vt:variant>
    </vt:vector>
  </HeadingPairs>
  <TitlesOfParts>
    <vt:vector size="42" baseType="lpstr">
      <vt:lpstr>Arial</vt:lpstr>
      <vt:lpstr>Calibri</vt:lpstr>
      <vt:lpstr>Arial Bold</vt:lpstr>
      <vt:lpstr>Wingdings</vt:lpstr>
      <vt:lpstr>Thème Office</vt:lpstr>
      <vt:lpstr>Context  of our cooperation</vt:lpstr>
      <vt:lpstr>37 C/4 (2014-2021)</vt:lpstr>
      <vt:lpstr>SO 7: Heritage</vt:lpstr>
      <vt:lpstr>SO 7 outcomes</vt:lpstr>
      <vt:lpstr>SO 8: Creativity</vt:lpstr>
      <vt:lpstr>SO 8 outcomes</vt:lpstr>
      <vt:lpstr>Focus</vt:lpstr>
      <vt:lpstr>Budget 2014-2017</vt:lpstr>
      <vt:lpstr>37 C/5 MLA 2: Creativity</vt:lpstr>
      <vt:lpstr>Partnerships</vt:lpstr>
      <vt:lpstr>Expected result 6:</vt:lpstr>
      <vt:lpstr>Indicators</vt:lpstr>
      <vt:lpstr>Indicators</vt:lpstr>
      <vt:lpstr>Indicators</vt:lpstr>
      <vt:lpstr>Indicators</vt:lpstr>
      <vt:lpstr>Indicators</vt:lpstr>
      <vt:lpstr>Indicators</vt:lpstr>
      <vt:lpstr>Indicators</vt:lpstr>
      <vt:lpstr>IOS Audit 2013</vt:lpstr>
      <vt:lpstr>IOS Audit 2013</vt:lpstr>
      <vt:lpstr>IOS Evaluation 2013</vt:lpstr>
      <vt:lpstr>IOS Evaluation 2013</vt:lpstr>
      <vt:lpstr>IOS Evaluation 2013</vt:lpstr>
      <vt:lpstr>IOS Evaluation 2013</vt:lpstr>
      <vt:lpstr>IOS Evaluation 2013</vt:lpstr>
      <vt:lpstr>IOS Evaluation 2013</vt:lpstr>
      <vt:lpstr>Decision 8.COM 5.c.1</vt:lpstr>
      <vt:lpstr>Decision 8.COM 5.c.1 </vt:lpstr>
      <vt:lpstr>Decision 8.COM 5.c.1 </vt:lpstr>
      <vt:lpstr>IOS Review 2011</vt:lpstr>
      <vt:lpstr>However…</vt:lpstr>
      <vt:lpstr>And…</vt:lpstr>
      <vt:lpstr>Finally…</vt:lpstr>
      <vt:lpstr>Recommendations</vt:lpstr>
      <vt:lpstr>Recommendations</vt:lpstr>
      <vt:lpstr>37 GC/Resolution 93</vt:lpstr>
      <vt:lpstr>37 GC/Resolution 93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 ****</dc:creator>
  <cp:lastModifiedBy>Erkan Akdogan</cp:lastModifiedBy>
  <cp:revision>121</cp:revision>
  <dcterms:created xsi:type="dcterms:W3CDTF">2013-04-24T00:14:44Z</dcterms:created>
  <dcterms:modified xsi:type="dcterms:W3CDTF">2020-01-30T16:10:30Z</dcterms:modified>
</cp:coreProperties>
</file>